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86" r:id="rId5"/>
  </p:sldMasterIdLst>
  <p:notesMasterIdLst>
    <p:notesMasterId r:id="rId36"/>
  </p:notesMasterIdLst>
  <p:handoutMasterIdLst>
    <p:handoutMasterId r:id="rId37"/>
  </p:handoutMasterIdLst>
  <p:sldIdLst>
    <p:sldId id="1182" r:id="rId6"/>
    <p:sldId id="1200" r:id="rId7"/>
    <p:sldId id="1207" r:id="rId8"/>
    <p:sldId id="1201" r:id="rId9"/>
    <p:sldId id="1202" r:id="rId10"/>
    <p:sldId id="1180" r:id="rId11"/>
    <p:sldId id="1181" r:id="rId12"/>
    <p:sldId id="1184" r:id="rId13"/>
    <p:sldId id="1185" r:id="rId14"/>
    <p:sldId id="1186" r:id="rId15"/>
    <p:sldId id="1189" r:id="rId16"/>
    <p:sldId id="1188" r:id="rId17"/>
    <p:sldId id="1190" r:id="rId18"/>
    <p:sldId id="1191" r:id="rId19"/>
    <p:sldId id="1204" r:id="rId20"/>
    <p:sldId id="1208" r:id="rId21"/>
    <p:sldId id="1209" r:id="rId22"/>
    <p:sldId id="1193" r:id="rId23"/>
    <p:sldId id="1210" r:id="rId24"/>
    <p:sldId id="1194" r:id="rId25"/>
    <p:sldId id="1205" r:id="rId26"/>
    <p:sldId id="1195" r:id="rId27"/>
    <p:sldId id="1179" r:id="rId28"/>
    <p:sldId id="1183" r:id="rId29"/>
    <p:sldId id="1196" r:id="rId30"/>
    <p:sldId id="1197" r:id="rId31"/>
    <p:sldId id="1199" r:id="rId32"/>
    <p:sldId id="1198" r:id="rId33"/>
    <p:sldId id="1026" r:id="rId34"/>
    <p:sldId id="120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04" userDrawn="1">
          <p15:clr>
            <a:srgbClr val="A4A3A4"/>
          </p15:clr>
        </p15:guide>
        <p15:guide id="2" pos="3704" userDrawn="1">
          <p15:clr>
            <a:srgbClr val="A4A3A4"/>
          </p15:clr>
        </p15:guide>
        <p15:guide id="3" orient="horz" pos="2260" userDrawn="1">
          <p15:clr>
            <a:srgbClr val="A4A3A4"/>
          </p15:clr>
        </p15:guide>
        <p15:guide id="4" orient="horz" pos="3634" userDrawn="1">
          <p15:clr>
            <a:srgbClr val="A4A3A4"/>
          </p15:clr>
        </p15:guide>
        <p15:guide id="5" pos="6361" userDrawn="1">
          <p15:clr>
            <a:srgbClr val="A4A3A4"/>
          </p15:clr>
        </p15:guide>
        <p15:guide id="6" pos="7242" userDrawn="1">
          <p15:clr>
            <a:srgbClr val="A4A3A4"/>
          </p15:clr>
        </p15:guide>
        <p15:guide id="7" pos="461" userDrawn="1">
          <p15:clr>
            <a:srgbClr val="A4A3A4"/>
          </p15:clr>
        </p15:guide>
        <p15:guide id="8" pos="3454" userDrawn="1">
          <p15:clr>
            <a:srgbClr val="A4A3A4"/>
          </p15:clr>
        </p15:guide>
        <p15:guide id="9" pos="4271" userDrawn="1">
          <p15:clr>
            <a:srgbClr val="A4A3A4"/>
          </p15:clr>
        </p15:guide>
        <p15:guide id="10" orient="horz" pos="1321" userDrawn="1">
          <p15:clr>
            <a:srgbClr val="A4A3A4"/>
          </p15:clr>
        </p15:guide>
        <p15:guide id="11" pos="3931" userDrawn="1">
          <p15:clr>
            <a:srgbClr val="A4A3A4"/>
          </p15:clr>
        </p15:guide>
        <p15:guide id="12" orient="horz" pos="109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98F481B-2411-18E9-14DA-60F05C3CAE86}" name="Anjul Chandi" initials="AC" userId="S::anjul@thinkspaceoffice.com::42cac7c3-0ac2-4690-911c-cd0647cc219d" providerId="AD"/>
  <p188:author id="{FD88CE9E-CA5E-E2E1-861B-204CE9033D47}" name="Erin Torres" initials="ET" userId="S::erin@thinkspaceoffice.com::874f4178-b858-486e-ae9d-9d7d463bbea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C7C8"/>
    <a:srgbClr val="003C53"/>
    <a:srgbClr val="DFB078"/>
    <a:srgbClr val="A0C5D0"/>
    <a:srgbClr val="F9D09D"/>
    <a:srgbClr val="F9CA91"/>
    <a:srgbClr val="B0C6BB"/>
    <a:srgbClr val="E4E1DC"/>
    <a:srgbClr val="FFFFFF"/>
    <a:srgbClr val="AACB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72" autoAdjust="0"/>
    <p:restoredTop sz="76418"/>
  </p:normalViewPr>
  <p:slideViewPr>
    <p:cSldViewPr snapToGrid="0" showGuides="1">
      <p:cViewPr varScale="1">
        <p:scale>
          <a:sx n="115" d="100"/>
          <a:sy n="115" d="100"/>
        </p:scale>
        <p:origin x="2432" y="192"/>
      </p:cViewPr>
      <p:guideLst>
        <p:guide orient="horz" pos="504"/>
        <p:guide pos="3704"/>
        <p:guide orient="horz" pos="2260"/>
        <p:guide orient="horz" pos="3634"/>
        <p:guide pos="6361"/>
        <p:guide pos="7242"/>
        <p:guide pos="461"/>
        <p:guide pos="3454"/>
        <p:guide pos="4271"/>
        <p:guide orient="horz" pos="1321"/>
        <p:guide pos="3931"/>
        <p:guide orient="horz" pos="1094"/>
      </p:guideLst>
    </p:cSldViewPr>
  </p:slideViewPr>
  <p:outlineViewPr>
    <p:cViewPr>
      <p:scale>
        <a:sx n="33" d="100"/>
        <a:sy n="33" d="100"/>
      </p:scale>
      <p:origin x="0" y="0"/>
    </p:cViewPr>
  </p:outlineViewPr>
  <p:notesTextViewPr>
    <p:cViewPr>
      <p:scale>
        <a:sx n="1" d="1"/>
        <a:sy n="1" d="1"/>
      </p:scale>
      <p:origin x="0" y="0"/>
    </p:cViewPr>
  </p:notesTextViewPr>
  <p:sorterViewPr>
    <p:cViewPr>
      <p:scale>
        <a:sx n="140" d="100"/>
        <a:sy n="140" d="100"/>
      </p:scale>
      <p:origin x="0" y="0"/>
    </p:cViewPr>
  </p:sorterViewPr>
  <p:notesViewPr>
    <p:cSldViewPr snapToGrid="0"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EF3EA-0CE4-598E-C909-001273949F2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459D326-89A7-4A51-8BA1-936C495DBAA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E6D3079-5648-914A-B608-0AB70F83013F}" type="datetimeFigureOut">
              <a:rPr lang="en-US" smtClean="0"/>
              <a:t>4/17/25</a:t>
            </a:fld>
            <a:endParaRPr lang="en-US"/>
          </a:p>
        </p:txBody>
      </p:sp>
      <p:sp>
        <p:nvSpPr>
          <p:cNvPr id="4" name="Footer Placeholder 3">
            <a:extLst>
              <a:ext uri="{FF2B5EF4-FFF2-40B4-BE49-F238E27FC236}">
                <a16:creationId xmlns:a16="http://schemas.microsoft.com/office/drawing/2014/main" id="{D08E70FC-9661-DC14-0B00-517D9E5ED3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810DF94-5546-9F93-B88C-91CA0A7BFC4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B96CC94-9504-1943-AB1D-816DFA9C391E}" type="slidenum">
              <a:rPr lang="en-US" smtClean="0"/>
              <a:t>‹#›</a:t>
            </a:fld>
            <a:endParaRPr lang="en-US"/>
          </a:p>
        </p:txBody>
      </p:sp>
    </p:spTree>
    <p:extLst>
      <p:ext uri="{BB962C8B-B14F-4D97-AF65-F5344CB8AC3E}">
        <p14:creationId xmlns:p14="http://schemas.microsoft.com/office/powerpoint/2010/main" val="2039524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B579E0-EFA2-A043-B890-EC5E4BE61114}" type="datetimeFigureOut">
              <a:rPr lang="en-US" smtClean="0"/>
              <a:t>4/17/25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57F163-553D-0547-BEDD-1A1A68A305D9}" type="slidenum">
              <a:rPr lang="en-US" smtClean="0"/>
              <a:t>‹#›</a:t>
            </a:fld>
            <a:endParaRPr lang="en-US"/>
          </a:p>
        </p:txBody>
      </p:sp>
    </p:spTree>
    <p:extLst>
      <p:ext uri="{BB962C8B-B14F-4D97-AF65-F5344CB8AC3E}">
        <p14:creationId xmlns:p14="http://schemas.microsoft.com/office/powerpoint/2010/main" val="2019857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57F163-553D-0547-BEDD-1A1A68A305D9}" type="slidenum">
              <a:rPr lang="en-US" smtClean="0"/>
              <a:t>1</a:t>
            </a:fld>
            <a:endParaRPr lang="en-US"/>
          </a:p>
        </p:txBody>
      </p:sp>
    </p:spTree>
    <p:extLst>
      <p:ext uri="{BB962C8B-B14F-4D97-AF65-F5344CB8AC3E}">
        <p14:creationId xmlns:p14="http://schemas.microsoft.com/office/powerpoint/2010/main" val="3165745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25000"/>
              </a:lnSpc>
            </a:pPr>
            <a:r>
              <a:rPr lang="en-US" sz="1200" b="0" i="0" u="none" strike="noStrike" baseline="0" dirty="0">
                <a:solidFill>
                  <a:srgbClr val="003C53"/>
                </a:solidFill>
                <a:latin typeface="Arial" panose="020B0604020202020204" pitchFamily="34" charset="0"/>
                <a:cs typeface="Arial" panose="020B0604020202020204" pitchFamily="34" charset="0"/>
              </a:rPr>
              <a:t>Human-centered lighting is the idea of designing dynamic lighting in spaces, taking into account the impact of light on the body’s biological functioning. </a:t>
            </a:r>
            <a:br>
              <a:rPr lang="en-US" sz="1200" b="0" i="0" u="none" strike="noStrike" baseline="0" dirty="0">
                <a:solidFill>
                  <a:srgbClr val="003C53"/>
                </a:solidFill>
                <a:latin typeface="Arial" panose="020B0604020202020204" pitchFamily="34" charset="0"/>
                <a:cs typeface="Arial" panose="020B0604020202020204" pitchFamily="34" charset="0"/>
              </a:rPr>
            </a:br>
            <a:r>
              <a:rPr lang="en-US" sz="1200" b="0" i="0" u="none" strike="noStrike" baseline="0" dirty="0">
                <a:solidFill>
                  <a:srgbClr val="003C53"/>
                </a:solidFill>
                <a:latin typeface="Arial" panose="020B0604020202020204" pitchFamily="34" charset="0"/>
                <a:cs typeface="Arial" panose="020B0604020202020204" pitchFamily="34" charset="0"/>
              </a:rPr>
              <a:t>The central assumption of HCL is that lighting parameters, such as the intensity or color temperature of the light emitted can be actively adapted to the natural circadian cycle of human functioning, thereby limiting the physiological and psychological consequences of the discrepancy between natural and artificial light. HCL systems mimic the natural changes in sunlight during the day by, among other things, automatically regulating the emitted color temperature.</a:t>
            </a:r>
            <a:br>
              <a:rPr lang="en-US" sz="1200" b="0" i="0" u="none" strike="noStrike" baseline="0" dirty="0">
                <a:solidFill>
                  <a:srgbClr val="003C53"/>
                </a:solidFill>
                <a:latin typeface="Arial" panose="020B0604020202020204" pitchFamily="34" charset="0"/>
                <a:cs typeface="Arial" panose="020B0604020202020204" pitchFamily="34" charset="0"/>
              </a:rPr>
            </a:br>
            <a:endParaRPr lang="en-US" sz="1200" b="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r>
              <a:rPr lang="en-US" sz="1200" b="0" i="0" u="none" strike="noStrike" baseline="0" dirty="0">
                <a:solidFill>
                  <a:srgbClr val="003C53"/>
                </a:solidFill>
                <a:latin typeface="Arial" panose="020B0604020202020204" pitchFamily="34" charset="0"/>
                <a:cs typeface="Arial" panose="020B0604020202020204" pitchFamily="34" charset="0"/>
              </a:rPr>
              <a:t>This creates conditions that are as close to natural as possible in an artificially lit room, enhancing the well-being of the occupants. HCL is also referred to as bio-efficient, </a:t>
            </a:r>
            <a:r>
              <a:rPr lang="en-US" sz="1200" b="0" i="0" u="none" strike="noStrike" baseline="0" dirty="0" err="1">
                <a:solidFill>
                  <a:srgbClr val="003C53"/>
                </a:solidFill>
                <a:latin typeface="Arial" panose="020B0604020202020204" pitchFamily="34" charset="0"/>
                <a:cs typeface="Arial" panose="020B0604020202020204" pitchFamily="34" charset="0"/>
              </a:rPr>
              <a:t>personalised</a:t>
            </a:r>
            <a:r>
              <a:rPr lang="en-US" sz="1200" b="0" i="0" u="none" strike="noStrike" baseline="0" dirty="0">
                <a:solidFill>
                  <a:srgbClr val="003C53"/>
                </a:solidFill>
                <a:latin typeface="Arial" panose="020B0604020202020204" pitchFamily="34" charset="0"/>
                <a:cs typeface="Arial" panose="020B0604020202020204" pitchFamily="34" charset="0"/>
              </a:rPr>
              <a:t>, or needs-based lighting. HCL-based lighting systems are used in offices, schools, and medical facilities to support employee productivity, student cognitive performance, and patient treatment. Adapting light to people’s natural needs remains critical to creating safe spaces that are conducive to work and recuperation.</a:t>
            </a:r>
          </a:p>
          <a:p>
            <a:pPr algn="l">
              <a:lnSpc>
                <a:spcPct val="125000"/>
              </a:lnSpc>
            </a:pPr>
            <a:endParaRPr lang="en-US" sz="1200" b="0" i="0" u="none" strike="noStrike" baseline="0" dirty="0">
              <a:solidFill>
                <a:srgbClr val="003C53"/>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7157F163-553D-0547-BEDD-1A1A68A305D9}" type="slidenum">
              <a:rPr lang="en-US" smtClean="0"/>
              <a:t>15</a:t>
            </a:fld>
            <a:endParaRPr lang="en-US"/>
          </a:p>
        </p:txBody>
      </p:sp>
    </p:spTree>
    <p:extLst>
      <p:ext uri="{BB962C8B-B14F-4D97-AF65-F5344CB8AC3E}">
        <p14:creationId xmlns:p14="http://schemas.microsoft.com/office/powerpoint/2010/main" val="1726970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9CDB3-2D66-655B-7142-16435EDB1E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6F1775-E8B6-74BF-25B6-2D2AF0BD6D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64E22C-7BFB-5701-F4ED-692AD5CA9D29}"/>
              </a:ext>
            </a:extLst>
          </p:cNvPr>
          <p:cNvSpPr>
            <a:spLocks noGrp="1"/>
          </p:cNvSpPr>
          <p:nvPr>
            <p:ph type="body" idx="1"/>
          </p:nvPr>
        </p:nvSpPr>
        <p:spPr/>
        <p:txBody>
          <a:bodyPr/>
          <a:lstStyle/>
          <a:p>
            <a:r>
              <a:rPr lang="en-US" dirty="0"/>
              <a:t>This diagram shows how </a:t>
            </a:r>
            <a:r>
              <a:rPr lang="en-US" b="1" dirty="0"/>
              <a:t>Human-Centered Lighting</a:t>
            </a:r>
            <a:r>
              <a:rPr lang="en-US" dirty="0"/>
              <a:t> supports the </a:t>
            </a:r>
            <a:r>
              <a:rPr lang="en-US" b="1" dirty="0"/>
              <a:t>natural rhythm of daylight</a:t>
            </a:r>
            <a:r>
              <a:rPr lang="en-US" dirty="0"/>
              <a:t> — from sunrise to sunset — to help regulate our energy and focus throughout the day.</a:t>
            </a:r>
          </a:p>
          <a:p>
            <a:pPr>
              <a:buFont typeface="Arial" panose="020B0604020202020204" pitchFamily="34" charset="0"/>
              <a:buChar char="•"/>
            </a:pPr>
            <a:r>
              <a:rPr lang="en-US" b="1" dirty="0"/>
              <a:t>6 AM–9 AM:</a:t>
            </a:r>
            <a:br>
              <a:rPr lang="en-US" dirty="0"/>
            </a:br>
            <a:r>
              <a:rPr lang="en-US" dirty="0"/>
              <a:t>Lighting gradually </a:t>
            </a:r>
            <a:r>
              <a:rPr lang="en-US" b="1" dirty="0"/>
              <a:t>brightens</a:t>
            </a:r>
            <a:r>
              <a:rPr lang="en-US" dirty="0"/>
              <a:t> and shifts from </a:t>
            </a:r>
            <a:r>
              <a:rPr lang="en-US" b="1" dirty="0"/>
              <a:t>warm to cooler tones</a:t>
            </a:r>
            <a:r>
              <a:rPr lang="en-US" dirty="0"/>
              <a:t>, simulating sunrise. This helps the body </a:t>
            </a:r>
            <a:r>
              <a:rPr lang="en-US" b="1" dirty="0"/>
              <a:t>wake up</a:t>
            </a:r>
            <a:r>
              <a:rPr lang="en-US" dirty="0"/>
              <a:t> and become more alert.</a:t>
            </a:r>
          </a:p>
          <a:p>
            <a:pPr>
              <a:buFont typeface="Arial" panose="020B0604020202020204" pitchFamily="34" charset="0"/>
              <a:buChar char="•"/>
            </a:pPr>
            <a:r>
              <a:rPr lang="en-US" b="1" dirty="0"/>
              <a:t>10 AM–2 PM:</a:t>
            </a:r>
            <a:br>
              <a:rPr lang="en-US" dirty="0"/>
            </a:br>
            <a:r>
              <a:rPr lang="en-US" dirty="0"/>
              <a:t>At midday, light is at its </a:t>
            </a:r>
            <a:r>
              <a:rPr lang="en-US" b="1" dirty="0"/>
              <a:t>brightest and coolest</a:t>
            </a:r>
            <a:r>
              <a:rPr lang="en-US" dirty="0"/>
              <a:t> — ideal for </a:t>
            </a:r>
            <a:r>
              <a:rPr lang="en-US" b="1" dirty="0"/>
              <a:t>concentration and peak productivity</a:t>
            </a:r>
            <a:r>
              <a:rPr lang="en-US" dirty="0"/>
              <a:t>. This mimics natural daylight at its highest intensity.</a:t>
            </a:r>
          </a:p>
          <a:p>
            <a:pPr>
              <a:buFont typeface="Arial" panose="020B0604020202020204" pitchFamily="34" charset="0"/>
              <a:buChar char="•"/>
            </a:pPr>
            <a:r>
              <a:rPr lang="en-US" b="1" dirty="0"/>
              <a:t>3 PM–6 PM:</a:t>
            </a:r>
            <a:br>
              <a:rPr lang="en-US" dirty="0"/>
            </a:br>
            <a:r>
              <a:rPr lang="en-US" dirty="0"/>
              <a:t>Light gradually </a:t>
            </a:r>
            <a:r>
              <a:rPr lang="en-US" b="1" dirty="0"/>
              <a:t>dims</a:t>
            </a:r>
            <a:r>
              <a:rPr lang="en-US" dirty="0"/>
              <a:t> and becomes </a:t>
            </a:r>
            <a:r>
              <a:rPr lang="en-US" b="1" dirty="0"/>
              <a:t>warmer</a:t>
            </a:r>
            <a:r>
              <a:rPr lang="en-US" dirty="0"/>
              <a:t>, signaling the body to </a:t>
            </a:r>
            <a:r>
              <a:rPr lang="en-US" b="1" dirty="0"/>
              <a:t>wind down</a:t>
            </a:r>
            <a:r>
              <a:rPr lang="en-US" dirty="0"/>
              <a:t>, reduce stress, and prepare for rest — just like natural sunset.</a:t>
            </a:r>
          </a:p>
          <a:p>
            <a:r>
              <a:rPr lang="en-US" dirty="0"/>
              <a:t>🌞 The curved line represents the </a:t>
            </a:r>
            <a:r>
              <a:rPr lang="en-US" b="1" dirty="0"/>
              <a:t>sun’s path across the sky</a:t>
            </a:r>
            <a:r>
              <a:rPr lang="en-US" dirty="0"/>
              <a:t>, while the color gradients show how </a:t>
            </a:r>
            <a:r>
              <a:rPr lang="en-US" b="1" dirty="0"/>
              <a:t>light color and intensity change over time</a:t>
            </a:r>
            <a:r>
              <a:rPr lang="en-US" dirty="0"/>
              <a:t>.</a:t>
            </a:r>
          </a:p>
          <a:p>
            <a:endParaRPr lang="en-US" dirty="0"/>
          </a:p>
        </p:txBody>
      </p:sp>
      <p:sp>
        <p:nvSpPr>
          <p:cNvPr id="4" name="Slide Number Placeholder 3">
            <a:extLst>
              <a:ext uri="{FF2B5EF4-FFF2-40B4-BE49-F238E27FC236}">
                <a16:creationId xmlns:a16="http://schemas.microsoft.com/office/drawing/2014/main" id="{1BE1EF9C-3893-1787-E7E4-E8E3996A4622}"/>
              </a:ext>
            </a:extLst>
          </p:cNvPr>
          <p:cNvSpPr>
            <a:spLocks noGrp="1"/>
          </p:cNvSpPr>
          <p:nvPr>
            <p:ph type="sldNum" sz="quarter" idx="5"/>
          </p:nvPr>
        </p:nvSpPr>
        <p:spPr/>
        <p:txBody>
          <a:bodyPr/>
          <a:lstStyle/>
          <a:p>
            <a:fld id="{7157F163-553D-0547-BEDD-1A1A68A305D9}" type="slidenum">
              <a:rPr lang="en-US" smtClean="0"/>
              <a:t>16</a:t>
            </a:fld>
            <a:endParaRPr lang="en-US"/>
          </a:p>
        </p:txBody>
      </p:sp>
    </p:spTree>
    <p:extLst>
      <p:ext uri="{BB962C8B-B14F-4D97-AF65-F5344CB8AC3E}">
        <p14:creationId xmlns:p14="http://schemas.microsoft.com/office/powerpoint/2010/main" val="1734346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45779C-3886-77A1-BF1B-931CF4CDBE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EC9DA4-33AC-8801-BA97-3456273420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36FDED-E1A8-DDC4-9778-374B57CF9F78}"/>
              </a:ext>
            </a:extLst>
          </p:cNvPr>
          <p:cNvSpPr>
            <a:spLocks noGrp="1"/>
          </p:cNvSpPr>
          <p:nvPr>
            <p:ph type="body" idx="1"/>
          </p:nvPr>
        </p:nvSpPr>
        <p:spPr/>
        <p:txBody>
          <a:bodyPr/>
          <a:lstStyle/>
          <a:p>
            <a:r>
              <a:rPr lang="en-US" dirty="0"/>
              <a:t>This diagram shows how </a:t>
            </a:r>
            <a:r>
              <a:rPr lang="en-US" b="1" dirty="0"/>
              <a:t>Human-Centered Lighting</a:t>
            </a:r>
            <a:r>
              <a:rPr lang="en-US" dirty="0"/>
              <a:t> supports the </a:t>
            </a:r>
            <a:r>
              <a:rPr lang="en-US" b="1" dirty="0"/>
              <a:t>natural rhythm of daylight</a:t>
            </a:r>
            <a:r>
              <a:rPr lang="en-US" dirty="0"/>
              <a:t> — from sunrise to sunset — to help regulate our energy and focus throughout the day.</a:t>
            </a:r>
          </a:p>
          <a:p>
            <a:pPr>
              <a:buFont typeface="Arial" panose="020B0604020202020204" pitchFamily="34" charset="0"/>
              <a:buChar char="•"/>
            </a:pPr>
            <a:r>
              <a:rPr lang="en-US" b="1" dirty="0"/>
              <a:t>6 AM–9 AM:</a:t>
            </a:r>
            <a:br>
              <a:rPr lang="en-US" dirty="0"/>
            </a:br>
            <a:r>
              <a:rPr lang="en-US" dirty="0"/>
              <a:t>Lighting gradually </a:t>
            </a:r>
            <a:r>
              <a:rPr lang="en-US" b="1" dirty="0"/>
              <a:t>brightens</a:t>
            </a:r>
            <a:r>
              <a:rPr lang="en-US" dirty="0"/>
              <a:t> and shifts from </a:t>
            </a:r>
            <a:r>
              <a:rPr lang="en-US" b="1" dirty="0"/>
              <a:t>warm to cooler tones</a:t>
            </a:r>
            <a:r>
              <a:rPr lang="en-US" dirty="0"/>
              <a:t>, simulating sunrise. This helps the body </a:t>
            </a:r>
            <a:r>
              <a:rPr lang="en-US" b="1" dirty="0"/>
              <a:t>wake up</a:t>
            </a:r>
            <a:r>
              <a:rPr lang="en-US" dirty="0"/>
              <a:t> and become more alert.</a:t>
            </a:r>
          </a:p>
          <a:p>
            <a:pPr>
              <a:buFont typeface="Arial" panose="020B0604020202020204" pitchFamily="34" charset="0"/>
              <a:buChar char="•"/>
            </a:pPr>
            <a:r>
              <a:rPr lang="en-US" b="1" dirty="0"/>
              <a:t>10 AM–2 PM:</a:t>
            </a:r>
            <a:br>
              <a:rPr lang="en-US" dirty="0"/>
            </a:br>
            <a:r>
              <a:rPr lang="en-US" dirty="0"/>
              <a:t>At midday, light is at its </a:t>
            </a:r>
            <a:r>
              <a:rPr lang="en-US" b="1" dirty="0"/>
              <a:t>brightest and coolest</a:t>
            </a:r>
            <a:r>
              <a:rPr lang="en-US" dirty="0"/>
              <a:t> — ideal for </a:t>
            </a:r>
            <a:r>
              <a:rPr lang="en-US" b="1" dirty="0"/>
              <a:t>concentration and peak productivity</a:t>
            </a:r>
            <a:r>
              <a:rPr lang="en-US" dirty="0"/>
              <a:t>. This mimics natural daylight at its highest intensity.</a:t>
            </a:r>
          </a:p>
          <a:p>
            <a:pPr>
              <a:buFont typeface="Arial" panose="020B0604020202020204" pitchFamily="34" charset="0"/>
              <a:buChar char="•"/>
            </a:pPr>
            <a:r>
              <a:rPr lang="en-US" b="1" dirty="0"/>
              <a:t>3 PM–6 PM:</a:t>
            </a:r>
            <a:br>
              <a:rPr lang="en-US" dirty="0"/>
            </a:br>
            <a:r>
              <a:rPr lang="en-US" dirty="0"/>
              <a:t>Light gradually </a:t>
            </a:r>
            <a:r>
              <a:rPr lang="en-US" b="1" dirty="0"/>
              <a:t>dims</a:t>
            </a:r>
            <a:r>
              <a:rPr lang="en-US" dirty="0"/>
              <a:t> and becomes </a:t>
            </a:r>
            <a:r>
              <a:rPr lang="en-US" b="1" dirty="0"/>
              <a:t>warmer</a:t>
            </a:r>
            <a:r>
              <a:rPr lang="en-US" dirty="0"/>
              <a:t>, signaling the body to </a:t>
            </a:r>
            <a:r>
              <a:rPr lang="en-US" b="1" dirty="0"/>
              <a:t>wind down</a:t>
            </a:r>
            <a:r>
              <a:rPr lang="en-US" dirty="0"/>
              <a:t>, reduce stress, and prepare for rest — just like natural sunset.</a:t>
            </a:r>
          </a:p>
          <a:p>
            <a:r>
              <a:rPr lang="en-US" dirty="0"/>
              <a:t>🌞 The curved line represents the </a:t>
            </a:r>
            <a:r>
              <a:rPr lang="en-US" b="1" dirty="0"/>
              <a:t>sun’s path across the sky</a:t>
            </a:r>
            <a:r>
              <a:rPr lang="en-US" dirty="0"/>
              <a:t>, while the color gradients show how </a:t>
            </a:r>
            <a:r>
              <a:rPr lang="en-US" b="1" dirty="0"/>
              <a:t>light color and intensity change over time</a:t>
            </a:r>
            <a:r>
              <a:rPr lang="en-US" dirty="0"/>
              <a:t>.</a:t>
            </a:r>
          </a:p>
          <a:p>
            <a:endParaRPr lang="en-US" dirty="0"/>
          </a:p>
        </p:txBody>
      </p:sp>
      <p:sp>
        <p:nvSpPr>
          <p:cNvPr id="4" name="Slide Number Placeholder 3">
            <a:extLst>
              <a:ext uri="{FF2B5EF4-FFF2-40B4-BE49-F238E27FC236}">
                <a16:creationId xmlns:a16="http://schemas.microsoft.com/office/drawing/2014/main" id="{1172281D-B59F-F390-66E9-24F49B37D3D1}"/>
              </a:ext>
            </a:extLst>
          </p:cNvPr>
          <p:cNvSpPr>
            <a:spLocks noGrp="1"/>
          </p:cNvSpPr>
          <p:nvPr>
            <p:ph type="sldNum" sz="quarter" idx="5"/>
          </p:nvPr>
        </p:nvSpPr>
        <p:spPr/>
        <p:txBody>
          <a:bodyPr/>
          <a:lstStyle/>
          <a:p>
            <a:fld id="{7157F163-553D-0547-BEDD-1A1A68A305D9}" type="slidenum">
              <a:rPr lang="en-US" smtClean="0"/>
              <a:t>17</a:t>
            </a:fld>
            <a:endParaRPr lang="en-US"/>
          </a:p>
        </p:txBody>
      </p:sp>
    </p:spTree>
    <p:extLst>
      <p:ext uri="{BB962C8B-B14F-4D97-AF65-F5344CB8AC3E}">
        <p14:creationId xmlns:p14="http://schemas.microsoft.com/office/powerpoint/2010/main" val="3679242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diagram shows how </a:t>
            </a:r>
            <a:r>
              <a:rPr lang="en-US" b="1" dirty="0"/>
              <a:t>Human-Centered Lighting</a:t>
            </a:r>
            <a:r>
              <a:rPr lang="en-US" dirty="0"/>
              <a:t> supports the </a:t>
            </a:r>
            <a:r>
              <a:rPr lang="en-US" b="1" dirty="0"/>
              <a:t>natural rhythm of daylight</a:t>
            </a:r>
            <a:r>
              <a:rPr lang="en-US" dirty="0"/>
              <a:t> — from sunrise to sunset — to help regulate our energy and focus throughout the day.</a:t>
            </a:r>
          </a:p>
          <a:p>
            <a:pPr>
              <a:buFont typeface="Arial" panose="020B0604020202020204" pitchFamily="34" charset="0"/>
              <a:buChar char="•"/>
            </a:pPr>
            <a:r>
              <a:rPr lang="en-US" b="1" dirty="0"/>
              <a:t>6 AM–9 AM:</a:t>
            </a:r>
            <a:br>
              <a:rPr lang="en-US" dirty="0"/>
            </a:br>
            <a:r>
              <a:rPr lang="en-US" dirty="0"/>
              <a:t>Lighting gradually </a:t>
            </a:r>
            <a:r>
              <a:rPr lang="en-US" b="1" dirty="0"/>
              <a:t>brightens</a:t>
            </a:r>
            <a:r>
              <a:rPr lang="en-US" dirty="0"/>
              <a:t> and shifts from </a:t>
            </a:r>
            <a:r>
              <a:rPr lang="en-US" b="1" dirty="0"/>
              <a:t>warm to cooler tones</a:t>
            </a:r>
            <a:r>
              <a:rPr lang="en-US" dirty="0"/>
              <a:t>, simulating sunrise. This helps the body </a:t>
            </a:r>
            <a:r>
              <a:rPr lang="en-US" b="1" dirty="0"/>
              <a:t>wake up</a:t>
            </a:r>
            <a:r>
              <a:rPr lang="en-US" dirty="0"/>
              <a:t> and become more alert.</a:t>
            </a:r>
          </a:p>
          <a:p>
            <a:pPr>
              <a:buFont typeface="Arial" panose="020B0604020202020204" pitchFamily="34" charset="0"/>
              <a:buChar char="•"/>
            </a:pPr>
            <a:r>
              <a:rPr lang="en-US" b="1" dirty="0"/>
              <a:t>10 AM–2 PM:</a:t>
            </a:r>
            <a:br>
              <a:rPr lang="en-US" dirty="0"/>
            </a:br>
            <a:r>
              <a:rPr lang="en-US" dirty="0"/>
              <a:t>At midday, light is at its </a:t>
            </a:r>
            <a:r>
              <a:rPr lang="en-US" b="1" dirty="0"/>
              <a:t>brightest and coolest</a:t>
            </a:r>
            <a:r>
              <a:rPr lang="en-US" dirty="0"/>
              <a:t> — ideal for </a:t>
            </a:r>
            <a:r>
              <a:rPr lang="en-US" b="1" dirty="0"/>
              <a:t>concentration and peak productivity</a:t>
            </a:r>
            <a:r>
              <a:rPr lang="en-US" dirty="0"/>
              <a:t>. This mimics natural daylight at its highest intensity.</a:t>
            </a:r>
          </a:p>
          <a:p>
            <a:pPr>
              <a:buFont typeface="Arial" panose="020B0604020202020204" pitchFamily="34" charset="0"/>
              <a:buChar char="•"/>
            </a:pPr>
            <a:r>
              <a:rPr lang="en-US" b="1" dirty="0"/>
              <a:t>3 PM–6 PM:</a:t>
            </a:r>
            <a:br>
              <a:rPr lang="en-US" dirty="0"/>
            </a:br>
            <a:r>
              <a:rPr lang="en-US" dirty="0"/>
              <a:t>Light gradually </a:t>
            </a:r>
            <a:r>
              <a:rPr lang="en-US" b="1" dirty="0"/>
              <a:t>dims</a:t>
            </a:r>
            <a:r>
              <a:rPr lang="en-US" dirty="0"/>
              <a:t> and becomes </a:t>
            </a:r>
            <a:r>
              <a:rPr lang="en-US" b="1" dirty="0"/>
              <a:t>warmer</a:t>
            </a:r>
            <a:r>
              <a:rPr lang="en-US" dirty="0"/>
              <a:t>, signaling the body to </a:t>
            </a:r>
            <a:r>
              <a:rPr lang="en-US" b="1" dirty="0"/>
              <a:t>wind down</a:t>
            </a:r>
            <a:r>
              <a:rPr lang="en-US" dirty="0"/>
              <a:t>, reduce stress, and prepare for rest — just like natural sunset.</a:t>
            </a:r>
          </a:p>
          <a:p>
            <a:r>
              <a:rPr lang="en-US" dirty="0"/>
              <a:t>🌞 The curved line represents the </a:t>
            </a:r>
            <a:r>
              <a:rPr lang="en-US" b="1" dirty="0"/>
              <a:t>sun’s path across the sky</a:t>
            </a:r>
            <a:r>
              <a:rPr lang="en-US" dirty="0"/>
              <a:t>, while the color gradients show how </a:t>
            </a:r>
            <a:r>
              <a:rPr lang="en-US" b="1" dirty="0"/>
              <a:t>light color and intensity change over time</a:t>
            </a:r>
            <a:r>
              <a:rPr lang="en-US" dirty="0"/>
              <a:t>.</a:t>
            </a:r>
          </a:p>
          <a:p>
            <a:endParaRPr lang="en-US" dirty="0"/>
          </a:p>
          <a:p>
            <a:pPr algn="l" rtl="0" fontAlgn="base">
              <a:buFont typeface="Arial" panose="020B0604020202020204" pitchFamily="34" charset="0"/>
              <a:buChar char="•"/>
            </a:pPr>
            <a:r>
              <a:rPr lang="en-US" sz="1800" b="0" i="0" u="none" strike="noStrike" dirty="0">
                <a:solidFill>
                  <a:srgbClr val="454543"/>
                </a:solidFill>
                <a:effectLst/>
                <a:latin typeface="Montserrat" pitchFamily="2" charset="77"/>
              </a:rPr>
              <a:t>Artificial light disrupts circadian rhythms, reducing alertness during the day and rest at night.</a:t>
            </a:r>
            <a:endParaRPr lang="en-US" sz="1800" b="0" i="0" u="none" strike="noStrike" dirty="0">
              <a:solidFill>
                <a:srgbClr val="454543"/>
              </a:solidFill>
              <a:effectLst/>
              <a:latin typeface="Montserrat" panose="020F0502020204030204" pitchFamily="34" charset="0"/>
            </a:endParaRPr>
          </a:p>
          <a:p>
            <a:pPr algn="l" rtl="0" fontAlgn="base">
              <a:buFont typeface="Arial" panose="020B0604020202020204" pitchFamily="34" charset="0"/>
              <a:buChar char="•"/>
            </a:pPr>
            <a:br>
              <a:rPr lang="en-US" b="0" i="0" u="none" strike="noStrike" dirty="0">
                <a:solidFill>
                  <a:srgbClr val="000000"/>
                </a:solidFill>
                <a:effectLst/>
              </a:rPr>
            </a:br>
            <a:endParaRPr lang="en-US" b="0" i="0" u="none" strike="noStrike" dirty="0">
              <a:solidFill>
                <a:srgbClr val="000000"/>
              </a:solidFill>
              <a:effectLst/>
            </a:endParaRPr>
          </a:p>
          <a:p>
            <a:pPr algn="l" rtl="0">
              <a:buNone/>
            </a:pPr>
            <a:r>
              <a:rPr lang="en-US" sz="1800" b="0" i="0" u="none" strike="noStrike" dirty="0">
                <a:solidFill>
                  <a:srgbClr val="000000"/>
                </a:solidFill>
                <a:effectLst/>
                <a:latin typeface="Libre Baskerville" panose="020F0502020204030204" pitchFamily="34" charset="0"/>
              </a:rPr>
              <a:t>Cognitive Effects </a:t>
            </a:r>
            <a:endParaRPr lang="en-US" sz="2800" b="0" i="0" u="none" strike="noStrike" dirty="0">
              <a:solidFill>
                <a:srgbClr val="000000"/>
              </a:solidFill>
              <a:effectLst/>
            </a:endParaRPr>
          </a:p>
          <a:p>
            <a:pPr algn="l" rtl="0">
              <a:buNone/>
            </a:pPr>
            <a:r>
              <a:rPr lang="en-US" sz="1800" b="0" i="0" u="none" strike="noStrike" dirty="0">
                <a:solidFill>
                  <a:srgbClr val="000000"/>
                </a:solidFill>
                <a:effectLst/>
                <a:latin typeface="Libre Baskerville" panose="020F0502020204030204" pitchFamily="34" charset="0"/>
              </a:rPr>
              <a:t>Of Poor Lighting</a:t>
            </a:r>
            <a:br>
              <a:rPr lang="en-US" sz="2800" dirty="0"/>
            </a:br>
            <a:endParaRPr lang="en-US" sz="1800" b="0" i="0" u="none" strike="noStrike" dirty="0">
              <a:solidFill>
                <a:srgbClr val="000000"/>
              </a:solidFill>
              <a:effectLst/>
              <a:latin typeface="Montserrat" pitchFamily="2" charset="77"/>
            </a:endParaRPr>
          </a:p>
          <a:p>
            <a:pPr algn="l" rtl="0" fontAlgn="base">
              <a:buFont typeface="Arial" panose="020B0604020202020204" pitchFamily="34" charset="0"/>
              <a:buChar char="•"/>
            </a:pPr>
            <a:r>
              <a:rPr lang="en-US" sz="1800" b="0" i="0" u="none" strike="noStrike" dirty="0">
                <a:solidFill>
                  <a:srgbClr val="454543"/>
                </a:solidFill>
                <a:effectLst/>
                <a:latin typeface="Montserrat" pitchFamily="2" charset="77"/>
              </a:rPr>
              <a:t>Harsh fluorescent lighting and glare </a:t>
            </a:r>
          </a:p>
          <a:p>
            <a:pPr marL="457200" algn="l" rtl="0">
              <a:buNone/>
            </a:pPr>
            <a:r>
              <a:rPr lang="en-US" sz="1800" b="0" i="0" u="none" strike="noStrike" dirty="0">
                <a:solidFill>
                  <a:srgbClr val="454543"/>
                </a:solidFill>
                <a:effectLst/>
                <a:latin typeface="Montserrat" pitchFamily="2" charset="77"/>
              </a:rPr>
              <a:t>increases eye strain &amp; fatigue</a:t>
            </a:r>
            <a:endParaRPr lang="en-US" b="0" i="0" u="none" strike="noStrike" dirty="0">
              <a:solidFill>
                <a:srgbClr val="000000"/>
              </a:solidFill>
              <a:effectLst/>
            </a:endParaRPr>
          </a:p>
          <a:p>
            <a:pPr algn="l" rtl="0" fontAlgn="base">
              <a:buFont typeface="Arial" panose="020B0604020202020204" pitchFamily="34" charset="0"/>
              <a:buChar char="•"/>
            </a:pPr>
            <a:br>
              <a:rPr lang="en-US" b="0" i="0" u="none" strike="noStrike" dirty="0">
                <a:solidFill>
                  <a:srgbClr val="000000"/>
                </a:solidFill>
                <a:effectLst/>
              </a:rPr>
            </a:br>
            <a:r>
              <a:rPr lang="en-US" sz="1800" b="0" i="0" u="none" strike="noStrike" dirty="0">
                <a:solidFill>
                  <a:srgbClr val="454543"/>
                </a:solidFill>
                <a:effectLst/>
                <a:latin typeface="Montserrat" pitchFamily="2" charset="77"/>
              </a:rPr>
              <a:t>Reduces employee serotonin &amp; dopamine levels</a:t>
            </a:r>
          </a:p>
          <a:p>
            <a:endParaRPr lang="en-US" dirty="0"/>
          </a:p>
          <a:p>
            <a:endParaRPr lang="en-US" dirty="0"/>
          </a:p>
        </p:txBody>
      </p:sp>
      <p:sp>
        <p:nvSpPr>
          <p:cNvPr id="4" name="Slide Number Placeholder 3"/>
          <p:cNvSpPr>
            <a:spLocks noGrp="1"/>
          </p:cNvSpPr>
          <p:nvPr>
            <p:ph type="sldNum" sz="quarter" idx="5"/>
          </p:nvPr>
        </p:nvSpPr>
        <p:spPr/>
        <p:txBody>
          <a:bodyPr/>
          <a:lstStyle/>
          <a:p>
            <a:fld id="{7157F163-553D-0547-BEDD-1A1A68A305D9}" type="slidenum">
              <a:rPr lang="en-US" smtClean="0"/>
              <a:t>18</a:t>
            </a:fld>
            <a:endParaRPr lang="en-US"/>
          </a:p>
        </p:txBody>
      </p:sp>
    </p:spTree>
    <p:extLst>
      <p:ext uri="{BB962C8B-B14F-4D97-AF65-F5344CB8AC3E}">
        <p14:creationId xmlns:p14="http://schemas.microsoft.com/office/powerpoint/2010/main" val="3253095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4CF8D-7FAB-CA05-61D3-A4E4C9A71E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A09B8A-FF69-9957-7199-586787DA88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1CF587-6AE2-05C3-6B4F-F7FB3C3C432A}"/>
              </a:ext>
            </a:extLst>
          </p:cNvPr>
          <p:cNvSpPr>
            <a:spLocks noGrp="1"/>
          </p:cNvSpPr>
          <p:nvPr>
            <p:ph type="body" idx="1"/>
          </p:nvPr>
        </p:nvSpPr>
        <p:spPr/>
        <p:txBody>
          <a:bodyPr/>
          <a:lstStyle/>
          <a:p>
            <a:r>
              <a:rPr lang="en-US" dirty="0"/>
              <a:t>This diagram shows how </a:t>
            </a:r>
            <a:r>
              <a:rPr lang="en-US" b="1" dirty="0"/>
              <a:t>Human-Centered Lighting</a:t>
            </a:r>
            <a:r>
              <a:rPr lang="en-US" dirty="0"/>
              <a:t> supports the </a:t>
            </a:r>
            <a:r>
              <a:rPr lang="en-US" b="1" dirty="0"/>
              <a:t>natural rhythm of daylight</a:t>
            </a:r>
            <a:r>
              <a:rPr lang="en-US" dirty="0"/>
              <a:t> — from sunrise to sunset — to help regulate our energy and focus throughout the day.</a:t>
            </a:r>
          </a:p>
          <a:p>
            <a:pPr>
              <a:buFont typeface="Arial" panose="020B0604020202020204" pitchFamily="34" charset="0"/>
              <a:buChar char="•"/>
            </a:pPr>
            <a:r>
              <a:rPr lang="en-US" b="1" dirty="0"/>
              <a:t>6 AM–9 AM:</a:t>
            </a:r>
            <a:br>
              <a:rPr lang="en-US" dirty="0"/>
            </a:br>
            <a:r>
              <a:rPr lang="en-US" dirty="0"/>
              <a:t>Lighting gradually </a:t>
            </a:r>
            <a:r>
              <a:rPr lang="en-US" b="1" dirty="0"/>
              <a:t>brightens</a:t>
            </a:r>
            <a:r>
              <a:rPr lang="en-US" dirty="0"/>
              <a:t> and shifts from </a:t>
            </a:r>
            <a:r>
              <a:rPr lang="en-US" b="1" dirty="0"/>
              <a:t>warm to cooler tones</a:t>
            </a:r>
            <a:r>
              <a:rPr lang="en-US" dirty="0"/>
              <a:t>, simulating sunrise. This helps the body </a:t>
            </a:r>
            <a:r>
              <a:rPr lang="en-US" b="1" dirty="0"/>
              <a:t>wake up</a:t>
            </a:r>
            <a:r>
              <a:rPr lang="en-US" dirty="0"/>
              <a:t> and become more alert.</a:t>
            </a:r>
          </a:p>
          <a:p>
            <a:pPr>
              <a:buFont typeface="Arial" panose="020B0604020202020204" pitchFamily="34" charset="0"/>
              <a:buChar char="•"/>
            </a:pPr>
            <a:r>
              <a:rPr lang="en-US" b="1" dirty="0"/>
              <a:t>10 AM–2 PM:</a:t>
            </a:r>
            <a:br>
              <a:rPr lang="en-US" dirty="0"/>
            </a:br>
            <a:r>
              <a:rPr lang="en-US" dirty="0"/>
              <a:t>At midday, light is at its </a:t>
            </a:r>
            <a:r>
              <a:rPr lang="en-US" b="1" dirty="0"/>
              <a:t>brightest and coolest</a:t>
            </a:r>
            <a:r>
              <a:rPr lang="en-US" dirty="0"/>
              <a:t> — ideal for </a:t>
            </a:r>
            <a:r>
              <a:rPr lang="en-US" b="1" dirty="0"/>
              <a:t>concentration and peak productivity</a:t>
            </a:r>
            <a:r>
              <a:rPr lang="en-US" dirty="0"/>
              <a:t>. This mimics natural daylight at its highest intensity.</a:t>
            </a:r>
          </a:p>
          <a:p>
            <a:pPr>
              <a:buFont typeface="Arial" panose="020B0604020202020204" pitchFamily="34" charset="0"/>
              <a:buChar char="•"/>
            </a:pPr>
            <a:r>
              <a:rPr lang="en-US" b="1" dirty="0"/>
              <a:t>3 PM–6 PM:</a:t>
            </a:r>
            <a:br>
              <a:rPr lang="en-US" dirty="0"/>
            </a:br>
            <a:r>
              <a:rPr lang="en-US" dirty="0"/>
              <a:t>Light gradually </a:t>
            </a:r>
            <a:r>
              <a:rPr lang="en-US" b="1" dirty="0"/>
              <a:t>dims</a:t>
            </a:r>
            <a:r>
              <a:rPr lang="en-US" dirty="0"/>
              <a:t> and becomes </a:t>
            </a:r>
            <a:r>
              <a:rPr lang="en-US" b="1" dirty="0"/>
              <a:t>warmer</a:t>
            </a:r>
            <a:r>
              <a:rPr lang="en-US" dirty="0"/>
              <a:t>, signaling the body to </a:t>
            </a:r>
            <a:r>
              <a:rPr lang="en-US" b="1" dirty="0"/>
              <a:t>wind down</a:t>
            </a:r>
            <a:r>
              <a:rPr lang="en-US" dirty="0"/>
              <a:t>, reduce stress, and prepare for rest — just like natural sunset.</a:t>
            </a:r>
          </a:p>
          <a:p>
            <a:r>
              <a:rPr lang="en-US" dirty="0"/>
              <a:t>🌞 The curved line represents the </a:t>
            </a:r>
            <a:r>
              <a:rPr lang="en-US" b="1" dirty="0"/>
              <a:t>sun’s path across the sky</a:t>
            </a:r>
            <a:r>
              <a:rPr lang="en-US" dirty="0"/>
              <a:t>, while the color gradients show how </a:t>
            </a:r>
            <a:r>
              <a:rPr lang="en-US" b="1" dirty="0"/>
              <a:t>light color and intensity change over time</a:t>
            </a:r>
            <a:r>
              <a:rPr lang="en-US" dirty="0"/>
              <a:t>.</a:t>
            </a:r>
          </a:p>
          <a:p>
            <a:endParaRPr lang="en-US" dirty="0"/>
          </a:p>
          <a:p>
            <a:pPr algn="l" rtl="0" fontAlgn="base">
              <a:buFont typeface="Arial" panose="020B0604020202020204" pitchFamily="34" charset="0"/>
              <a:buChar char="•"/>
            </a:pPr>
            <a:r>
              <a:rPr lang="en-US" sz="1800" b="0" i="0" u="none" strike="noStrike" dirty="0">
                <a:solidFill>
                  <a:srgbClr val="454543"/>
                </a:solidFill>
                <a:effectLst/>
                <a:latin typeface="Montserrat" pitchFamily="2" charset="77"/>
              </a:rPr>
              <a:t>Artificial light disrupts circadian rhythms, reducing alertness during the day and rest at night.</a:t>
            </a:r>
            <a:endParaRPr lang="en-US" sz="1800" b="0" i="0" u="none" strike="noStrike" dirty="0">
              <a:solidFill>
                <a:srgbClr val="454543"/>
              </a:solidFill>
              <a:effectLst/>
              <a:latin typeface="Montserrat" panose="020F0502020204030204" pitchFamily="34" charset="0"/>
            </a:endParaRPr>
          </a:p>
          <a:p>
            <a:pPr algn="l" rtl="0" fontAlgn="base">
              <a:buFont typeface="Arial" panose="020B0604020202020204" pitchFamily="34" charset="0"/>
              <a:buChar char="•"/>
            </a:pPr>
            <a:br>
              <a:rPr lang="en-US" b="0" i="0" u="none" strike="noStrike" dirty="0">
                <a:solidFill>
                  <a:srgbClr val="000000"/>
                </a:solidFill>
                <a:effectLst/>
              </a:rPr>
            </a:br>
            <a:endParaRPr lang="en-US" b="0" i="0" u="none" strike="noStrike" dirty="0">
              <a:solidFill>
                <a:srgbClr val="000000"/>
              </a:solidFill>
              <a:effectLst/>
            </a:endParaRPr>
          </a:p>
          <a:p>
            <a:pPr algn="l" rtl="0">
              <a:buNone/>
            </a:pPr>
            <a:r>
              <a:rPr lang="en-US" sz="1800" b="0" i="0" u="none" strike="noStrike" dirty="0">
                <a:solidFill>
                  <a:srgbClr val="000000"/>
                </a:solidFill>
                <a:effectLst/>
                <a:latin typeface="Libre Baskerville" panose="020F0502020204030204" pitchFamily="34" charset="0"/>
              </a:rPr>
              <a:t>Cognitive Effects </a:t>
            </a:r>
            <a:endParaRPr lang="en-US" sz="2800" b="0" i="0" u="none" strike="noStrike" dirty="0">
              <a:solidFill>
                <a:srgbClr val="000000"/>
              </a:solidFill>
              <a:effectLst/>
            </a:endParaRPr>
          </a:p>
          <a:p>
            <a:pPr algn="l" rtl="0">
              <a:buNone/>
            </a:pPr>
            <a:r>
              <a:rPr lang="en-US" sz="1800" b="0" i="0" u="none" strike="noStrike" dirty="0">
                <a:solidFill>
                  <a:srgbClr val="000000"/>
                </a:solidFill>
                <a:effectLst/>
                <a:latin typeface="Libre Baskerville" panose="020F0502020204030204" pitchFamily="34" charset="0"/>
              </a:rPr>
              <a:t>Of Poor Lighting</a:t>
            </a:r>
            <a:br>
              <a:rPr lang="en-US" sz="2800" dirty="0"/>
            </a:br>
            <a:endParaRPr lang="en-US" sz="1800" b="0" i="0" u="none" strike="noStrike" dirty="0">
              <a:solidFill>
                <a:srgbClr val="000000"/>
              </a:solidFill>
              <a:effectLst/>
              <a:latin typeface="Montserrat" pitchFamily="2" charset="77"/>
            </a:endParaRPr>
          </a:p>
          <a:p>
            <a:pPr algn="l" rtl="0" fontAlgn="base">
              <a:buFont typeface="Arial" panose="020B0604020202020204" pitchFamily="34" charset="0"/>
              <a:buChar char="•"/>
            </a:pPr>
            <a:r>
              <a:rPr lang="en-US" sz="1800" b="0" i="0" u="none" strike="noStrike" dirty="0">
                <a:solidFill>
                  <a:srgbClr val="454543"/>
                </a:solidFill>
                <a:effectLst/>
                <a:latin typeface="Montserrat" pitchFamily="2" charset="77"/>
              </a:rPr>
              <a:t>Harsh fluorescent lighting and glare </a:t>
            </a:r>
          </a:p>
          <a:p>
            <a:pPr marL="457200" algn="l" rtl="0">
              <a:buNone/>
            </a:pPr>
            <a:r>
              <a:rPr lang="en-US" sz="1800" b="0" i="0" u="none" strike="noStrike" dirty="0">
                <a:solidFill>
                  <a:srgbClr val="454543"/>
                </a:solidFill>
                <a:effectLst/>
                <a:latin typeface="Montserrat" pitchFamily="2" charset="77"/>
              </a:rPr>
              <a:t>increases eye strain &amp; fatigue</a:t>
            </a:r>
            <a:endParaRPr lang="en-US" b="0" i="0" u="none" strike="noStrike" dirty="0">
              <a:solidFill>
                <a:srgbClr val="000000"/>
              </a:solidFill>
              <a:effectLst/>
            </a:endParaRPr>
          </a:p>
          <a:p>
            <a:pPr algn="l" rtl="0" fontAlgn="base">
              <a:buFont typeface="Arial" panose="020B0604020202020204" pitchFamily="34" charset="0"/>
              <a:buChar char="•"/>
            </a:pPr>
            <a:br>
              <a:rPr lang="en-US" b="0" i="0" u="none" strike="noStrike" dirty="0">
                <a:solidFill>
                  <a:srgbClr val="000000"/>
                </a:solidFill>
                <a:effectLst/>
              </a:rPr>
            </a:br>
            <a:r>
              <a:rPr lang="en-US" sz="1800" b="0" i="0" u="none" strike="noStrike" dirty="0">
                <a:solidFill>
                  <a:srgbClr val="454543"/>
                </a:solidFill>
                <a:effectLst/>
                <a:latin typeface="Montserrat" pitchFamily="2" charset="77"/>
              </a:rPr>
              <a:t>Reduces employee serotonin &amp; dopamine levels</a:t>
            </a:r>
          </a:p>
          <a:p>
            <a:endParaRPr lang="en-US" dirty="0"/>
          </a:p>
          <a:p>
            <a:endParaRPr lang="en-US" dirty="0"/>
          </a:p>
        </p:txBody>
      </p:sp>
      <p:sp>
        <p:nvSpPr>
          <p:cNvPr id="4" name="Slide Number Placeholder 3">
            <a:extLst>
              <a:ext uri="{FF2B5EF4-FFF2-40B4-BE49-F238E27FC236}">
                <a16:creationId xmlns:a16="http://schemas.microsoft.com/office/drawing/2014/main" id="{57C2195A-087B-DE35-6527-60E9A5518A04}"/>
              </a:ext>
            </a:extLst>
          </p:cNvPr>
          <p:cNvSpPr>
            <a:spLocks noGrp="1"/>
          </p:cNvSpPr>
          <p:nvPr>
            <p:ph type="sldNum" sz="quarter" idx="5"/>
          </p:nvPr>
        </p:nvSpPr>
        <p:spPr/>
        <p:txBody>
          <a:bodyPr/>
          <a:lstStyle/>
          <a:p>
            <a:fld id="{7157F163-553D-0547-BEDD-1A1A68A305D9}" type="slidenum">
              <a:rPr lang="en-US" smtClean="0"/>
              <a:t>19</a:t>
            </a:fld>
            <a:endParaRPr lang="en-US"/>
          </a:p>
        </p:txBody>
      </p:sp>
    </p:spTree>
    <p:extLst>
      <p:ext uri="{BB962C8B-B14F-4D97-AF65-F5344CB8AC3E}">
        <p14:creationId xmlns:p14="http://schemas.microsoft.com/office/powerpoint/2010/main" val="2882152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57F163-553D-0547-BEDD-1A1A68A305D9}" type="slidenum">
              <a:rPr lang="en-US" smtClean="0"/>
              <a:t>29</a:t>
            </a:fld>
            <a:endParaRPr lang="en-US"/>
          </a:p>
        </p:txBody>
      </p:sp>
    </p:spTree>
    <p:extLst>
      <p:ext uri="{BB962C8B-B14F-4D97-AF65-F5344CB8AC3E}">
        <p14:creationId xmlns:p14="http://schemas.microsoft.com/office/powerpoint/2010/main" val="624635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principles of human-centered design:</a:t>
            </a:r>
          </a:p>
          <a:p>
            <a:pPr>
              <a:buFont typeface="+mj-lt"/>
              <a:buAutoNum type="arabicPeriod"/>
            </a:pPr>
            <a:r>
              <a:rPr lang="en-US" b="1" dirty="0"/>
              <a:t>Empathy</a:t>
            </a:r>
            <a:r>
              <a:rPr lang="en-US" dirty="0"/>
              <a:t> – deeply understanding the people you're designing for.</a:t>
            </a:r>
          </a:p>
          <a:p>
            <a:pPr>
              <a:buFont typeface="+mj-lt"/>
              <a:buAutoNum type="arabicPeriod"/>
            </a:pPr>
            <a:r>
              <a:rPr lang="en-US" b="1" dirty="0"/>
              <a:t>Collaboration</a:t>
            </a:r>
            <a:r>
              <a:rPr lang="en-US" dirty="0"/>
              <a:t> – bringing together diverse perspectives.</a:t>
            </a:r>
          </a:p>
          <a:p>
            <a:pPr>
              <a:buFont typeface="+mj-lt"/>
              <a:buAutoNum type="arabicPeriod"/>
            </a:pPr>
            <a:r>
              <a:rPr lang="en-US" b="1" dirty="0"/>
              <a:t>Iteration</a:t>
            </a:r>
            <a:r>
              <a:rPr lang="en-US" dirty="0"/>
              <a:t> – prototyping, testing, and refining ideas based on feedback.</a:t>
            </a:r>
          </a:p>
          <a:p>
            <a:pPr>
              <a:buFont typeface="+mj-lt"/>
              <a:buAutoNum type="arabicPeriod"/>
            </a:pPr>
            <a:r>
              <a:rPr lang="en-US" b="1" dirty="0"/>
              <a:t>Context</a:t>
            </a:r>
            <a:r>
              <a:rPr lang="en-US" dirty="0"/>
              <a:t> – considering the environment and real-world situations users are in.</a:t>
            </a:r>
          </a:p>
          <a:p>
            <a:pPr>
              <a:buFont typeface="+mj-lt"/>
              <a:buAutoNum type="arabicPeriod"/>
            </a:pPr>
            <a:r>
              <a:rPr lang="en-US" b="1" dirty="0"/>
              <a:t>Inclusion</a:t>
            </a:r>
            <a:r>
              <a:rPr lang="en-US" dirty="0"/>
              <a:t> – making sure a broad range of user needs are considered, especially those of marginalized or underserved groups.</a:t>
            </a:r>
          </a:p>
          <a:p>
            <a:endParaRPr lang="en-US" dirty="0"/>
          </a:p>
        </p:txBody>
      </p:sp>
      <p:sp>
        <p:nvSpPr>
          <p:cNvPr id="4" name="Slide Number Placeholder 3"/>
          <p:cNvSpPr>
            <a:spLocks noGrp="1"/>
          </p:cNvSpPr>
          <p:nvPr>
            <p:ph type="sldNum" sz="quarter" idx="5"/>
          </p:nvPr>
        </p:nvSpPr>
        <p:spPr/>
        <p:txBody>
          <a:bodyPr/>
          <a:lstStyle/>
          <a:p>
            <a:fld id="{7157F163-553D-0547-BEDD-1A1A68A305D9}" type="slidenum">
              <a:rPr lang="en-US" smtClean="0"/>
              <a:t>2</a:t>
            </a:fld>
            <a:endParaRPr lang="en-US"/>
          </a:p>
        </p:txBody>
      </p:sp>
    </p:spTree>
    <p:extLst>
      <p:ext uri="{BB962C8B-B14F-4D97-AF65-F5344CB8AC3E}">
        <p14:creationId xmlns:p14="http://schemas.microsoft.com/office/powerpoint/2010/main" val="2666971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4C4CF0-6E05-BF6C-161D-E92B923BED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75B3E-8D6F-12F9-B05F-F346C90975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20586-9D6C-5373-F867-BDBE07C99D76}"/>
              </a:ext>
            </a:extLst>
          </p:cNvPr>
          <p:cNvSpPr>
            <a:spLocks noGrp="1"/>
          </p:cNvSpPr>
          <p:nvPr>
            <p:ph type="body" idx="1"/>
          </p:nvPr>
        </p:nvSpPr>
        <p:spPr/>
        <p:txBody>
          <a:bodyPr/>
          <a:lstStyle/>
          <a:p>
            <a:r>
              <a:rPr lang="en-US" b="1" dirty="0"/>
              <a:t>Key principles of human-centered design:</a:t>
            </a:r>
          </a:p>
          <a:p>
            <a:pPr>
              <a:buFont typeface="+mj-lt"/>
              <a:buAutoNum type="arabicPeriod"/>
            </a:pPr>
            <a:r>
              <a:rPr lang="en-US" b="1" dirty="0"/>
              <a:t>Empathy</a:t>
            </a:r>
            <a:r>
              <a:rPr lang="en-US" dirty="0"/>
              <a:t> – deeply understanding the people you're designing for.</a:t>
            </a:r>
          </a:p>
          <a:p>
            <a:pPr>
              <a:buFont typeface="+mj-lt"/>
              <a:buAutoNum type="arabicPeriod"/>
            </a:pPr>
            <a:r>
              <a:rPr lang="en-US" b="1" dirty="0"/>
              <a:t>Collaboration</a:t>
            </a:r>
            <a:r>
              <a:rPr lang="en-US" dirty="0"/>
              <a:t> – bringing together diverse perspectives.</a:t>
            </a:r>
          </a:p>
          <a:p>
            <a:pPr>
              <a:buFont typeface="+mj-lt"/>
              <a:buAutoNum type="arabicPeriod"/>
            </a:pPr>
            <a:r>
              <a:rPr lang="en-US" b="1" dirty="0"/>
              <a:t>Iteration</a:t>
            </a:r>
            <a:r>
              <a:rPr lang="en-US" dirty="0"/>
              <a:t> – prototyping, testing, and refining ideas based on feedback.</a:t>
            </a:r>
          </a:p>
          <a:p>
            <a:pPr>
              <a:buFont typeface="+mj-lt"/>
              <a:buAutoNum type="arabicPeriod"/>
            </a:pPr>
            <a:r>
              <a:rPr lang="en-US" b="1" dirty="0"/>
              <a:t>Context</a:t>
            </a:r>
            <a:r>
              <a:rPr lang="en-US" dirty="0"/>
              <a:t> – considering the environment and real-world situations users are in.</a:t>
            </a:r>
          </a:p>
          <a:p>
            <a:pPr>
              <a:buFont typeface="+mj-lt"/>
              <a:buAutoNum type="arabicPeriod"/>
            </a:pPr>
            <a:r>
              <a:rPr lang="en-US" b="1" dirty="0"/>
              <a:t>Inclusion</a:t>
            </a:r>
            <a:r>
              <a:rPr lang="en-US" dirty="0"/>
              <a:t> – making sure a broad range of user needs are considered, especially those of marginalized or underserved groups.</a:t>
            </a:r>
          </a:p>
          <a:p>
            <a:endParaRPr lang="en-US" dirty="0"/>
          </a:p>
        </p:txBody>
      </p:sp>
      <p:sp>
        <p:nvSpPr>
          <p:cNvPr id="4" name="Slide Number Placeholder 3">
            <a:extLst>
              <a:ext uri="{FF2B5EF4-FFF2-40B4-BE49-F238E27FC236}">
                <a16:creationId xmlns:a16="http://schemas.microsoft.com/office/drawing/2014/main" id="{BAB5D449-843B-4D79-B3AD-3B692AF01AC9}"/>
              </a:ext>
            </a:extLst>
          </p:cNvPr>
          <p:cNvSpPr>
            <a:spLocks noGrp="1"/>
          </p:cNvSpPr>
          <p:nvPr>
            <p:ph type="sldNum" sz="quarter" idx="5"/>
          </p:nvPr>
        </p:nvSpPr>
        <p:spPr/>
        <p:txBody>
          <a:bodyPr/>
          <a:lstStyle/>
          <a:p>
            <a:fld id="{7157F163-553D-0547-BEDD-1A1A68A305D9}" type="slidenum">
              <a:rPr lang="en-US" smtClean="0"/>
              <a:t>3</a:t>
            </a:fld>
            <a:endParaRPr lang="en-US"/>
          </a:p>
        </p:txBody>
      </p:sp>
    </p:spTree>
    <p:extLst>
      <p:ext uri="{BB962C8B-B14F-4D97-AF65-F5344CB8AC3E}">
        <p14:creationId xmlns:p14="http://schemas.microsoft.com/office/powerpoint/2010/main" val="1734334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Maintaining a Human Centered Design thinking, consider, what are the challenges of today’s workers? </a:t>
            </a:r>
          </a:p>
          <a:p>
            <a:endParaRPr lang="en-US" dirty="0"/>
          </a:p>
          <a:p>
            <a:r>
              <a:rPr lang="en-US" dirty="0"/>
              <a:t>Asking real people in real life workspaces you may ask.</a:t>
            </a:r>
          </a:p>
        </p:txBody>
      </p:sp>
      <p:sp>
        <p:nvSpPr>
          <p:cNvPr id="4" name="Slide Number Placeholder 3"/>
          <p:cNvSpPr>
            <a:spLocks noGrp="1"/>
          </p:cNvSpPr>
          <p:nvPr>
            <p:ph type="sldNum" sz="quarter" idx="5"/>
          </p:nvPr>
        </p:nvSpPr>
        <p:spPr/>
        <p:txBody>
          <a:bodyPr/>
          <a:lstStyle/>
          <a:p>
            <a:fld id="{7157F163-553D-0547-BEDD-1A1A68A305D9}" type="slidenum">
              <a:rPr lang="en-US" smtClean="0"/>
              <a:t>4</a:t>
            </a:fld>
            <a:endParaRPr lang="en-US"/>
          </a:p>
        </p:txBody>
      </p:sp>
    </p:spTree>
    <p:extLst>
      <p:ext uri="{BB962C8B-B14F-4D97-AF65-F5344CB8AC3E}">
        <p14:creationId xmlns:p14="http://schemas.microsoft.com/office/powerpoint/2010/main" val="1353637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57F163-553D-0547-BEDD-1A1A68A305D9}" type="slidenum">
              <a:rPr lang="en-US" smtClean="0"/>
              <a:t>5</a:t>
            </a:fld>
            <a:endParaRPr lang="en-US"/>
          </a:p>
        </p:txBody>
      </p:sp>
    </p:spTree>
    <p:extLst>
      <p:ext uri="{BB962C8B-B14F-4D97-AF65-F5344CB8AC3E}">
        <p14:creationId xmlns:p14="http://schemas.microsoft.com/office/powerpoint/2010/main" val="811631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57F163-553D-0547-BEDD-1A1A68A305D9}" type="slidenum">
              <a:rPr lang="en-US" smtClean="0"/>
              <a:t>6</a:t>
            </a:fld>
            <a:endParaRPr lang="en-US"/>
          </a:p>
        </p:txBody>
      </p:sp>
    </p:spTree>
    <p:extLst>
      <p:ext uri="{BB962C8B-B14F-4D97-AF65-F5344CB8AC3E}">
        <p14:creationId xmlns:p14="http://schemas.microsoft.com/office/powerpoint/2010/main" val="22430224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25000"/>
              </a:lnSpc>
            </a:pPr>
            <a:r>
              <a:rPr lang="en-US" sz="1200" b="1" i="0" u="none" strike="noStrike" baseline="0" dirty="0">
                <a:solidFill>
                  <a:srgbClr val="003C53"/>
                </a:solidFill>
                <a:latin typeface="Arial" panose="020B0604020202020204" pitchFamily="34" charset="0"/>
                <a:cs typeface="Arial" panose="020B0604020202020204" pitchFamily="34" charset="0"/>
              </a:rPr>
              <a:t>The right lighting</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Light regulates </a:t>
            </a:r>
            <a:r>
              <a:rPr lang="en-US" sz="1200" b="1" i="0" u="none" strike="noStrike" baseline="0" dirty="0">
                <a:solidFill>
                  <a:srgbClr val="003C53"/>
                </a:solidFill>
                <a:latin typeface="Arial" panose="020B0604020202020204" pitchFamily="34" charset="0"/>
                <a:cs typeface="Arial" panose="020B0604020202020204" pitchFamily="34" charset="0"/>
              </a:rPr>
              <a:t>circadian rhythms </a:t>
            </a:r>
            <a:r>
              <a:rPr lang="en-US" sz="1200" i="0" u="none" strike="noStrike" baseline="0" dirty="0">
                <a:solidFill>
                  <a:srgbClr val="003C53"/>
                </a:solidFill>
                <a:latin typeface="Arial" panose="020B0604020202020204" pitchFamily="34" charset="0"/>
                <a:cs typeface="Arial" panose="020B0604020202020204" pitchFamily="34" charset="0"/>
              </a:rPr>
              <a:t>and affects well-being and concentration. Access to natural light or human-centered lighting systems supports health and improves working comfort. Evenly distributed, adjustable lighting supports different types of work and minimizes eye strain and the risk of headaches.</a:t>
            </a:r>
          </a:p>
          <a:p>
            <a:pPr algn="l">
              <a:lnSpc>
                <a:spcPct val="125000"/>
              </a:lnSpc>
            </a:pPr>
            <a:endParaRPr lang="en-US" sz="120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Do you all know what circadian rhythm is? </a:t>
            </a:r>
          </a:p>
          <a:p>
            <a:pPr algn="l">
              <a:lnSpc>
                <a:spcPct val="125000"/>
              </a:lnSpc>
            </a:pPr>
            <a:endParaRPr lang="en-US" sz="120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r>
              <a:rPr lang="en-US" dirty="0"/>
              <a:t>Your </a:t>
            </a:r>
            <a:r>
              <a:rPr lang="en-US" b="1" dirty="0"/>
              <a:t>circadian rhythm</a:t>
            </a:r>
            <a:r>
              <a:rPr lang="en-US" dirty="0"/>
              <a:t> is your body’s internal 24-hour clock. It helps regulate your sleep-wake cycle and other key functions like hormone release, digestion, and even body temperature. Super cool, right? We will get into that more in  a few more slides!</a:t>
            </a:r>
          </a:p>
          <a:p>
            <a:pPr algn="l">
              <a:lnSpc>
                <a:spcPct val="125000"/>
              </a:lnSpc>
            </a:pPr>
            <a:endParaRPr lang="en-US" dirty="0"/>
          </a:p>
          <a:p>
            <a:pPr algn="l">
              <a:lnSpc>
                <a:spcPct val="125000"/>
              </a:lnSpc>
            </a:pPr>
            <a:endParaRPr lang="en-US" dirty="0"/>
          </a:p>
          <a:p>
            <a:pPr algn="l">
              <a:lnSpc>
                <a:spcPct val="125000"/>
              </a:lnSpc>
            </a:pPr>
            <a:r>
              <a:rPr lang="en-US" sz="1200" b="1" i="0" u="none" strike="noStrike" baseline="0" dirty="0">
                <a:solidFill>
                  <a:srgbClr val="003C53"/>
                </a:solidFill>
                <a:latin typeface="Arial" panose="020B0604020202020204" pitchFamily="34" charset="0"/>
                <a:cs typeface="Arial" panose="020B0604020202020204" pitchFamily="34" charset="0"/>
              </a:rPr>
              <a:t>Air quality</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Good ventilation provides fresh air, reduces CO2</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and pollutants, and supports concentration and</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health. A quiet, energy-efficient system improves</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working comfort, reduces tiredness and increases</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productivity.</a:t>
            </a:r>
          </a:p>
          <a:p>
            <a:pPr algn="l">
              <a:lnSpc>
                <a:spcPct val="125000"/>
              </a:lnSpc>
            </a:pPr>
            <a:endParaRPr lang="en-US" sz="120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endParaRPr lang="en-US" sz="120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r>
              <a:rPr lang="en-US" sz="1200" b="1" i="0" u="none" strike="noStrike" baseline="0" dirty="0">
                <a:solidFill>
                  <a:srgbClr val="003C53"/>
                </a:solidFill>
                <a:latin typeface="Arial" panose="020B0604020202020204" pitchFamily="34" charset="0"/>
                <a:cs typeface="Arial" panose="020B0604020202020204" pitchFamily="34" charset="0"/>
              </a:rPr>
              <a:t>Ergonomics</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Ergonomic workstations minimize muscle aches </a:t>
            </a:r>
            <a:br>
              <a:rPr lang="en-US" sz="1200" i="0" u="none" strike="noStrike" baseline="0" dirty="0">
                <a:solidFill>
                  <a:srgbClr val="003C53"/>
                </a:solidFill>
                <a:latin typeface="Arial" panose="020B0604020202020204" pitchFamily="34" charset="0"/>
                <a:cs typeface="Arial" panose="020B0604020202020204" pitchFamily="34" charset="0"/>
              </a:rPr>
            </a:br>
            <a:r>
              <a:rPr lang="en-US" sz="1200" i="0" u="none" strike="noStrike" baseline="0" dirty="0">
                <a:solidFill>
                  <a:srgbClr val="003C53"/>
                </a:solidFill>
                <a:latin typeface="Arial" panose="020B0604020202020204" pitchFamily="34" charset="0"/>
                <a:cs typeface="Arial" panose="020B0604020202020204" pitchFamily="34" charset="0"/>
              </a:rPr>
              <a:t>and improve comfort. Adjustable desks, chairs, </a:t>
            </a:r>
            <a:br>
              <a:rPr lang="en-US" sz="1200" i="0" u="none" strike="noStrike" baseline="0" dirty="0">
                <a:solidFill>
                  <a:srgbClr val="003C53"/>
                </a:solidFill>
                <a:latin typeface="Arial" panose="020B0604020202020204" pitchFamily="34" charset="0"/>
                <a:cs typeface="Arial" panose="020B0604020202020204" pitchFamily="34" charset="0"/>
              </a:rPr>
            </a:br>
            <a:r>
              <a:rPr lang="en-US" sz="1200" i="0" u="none" strike="noStrike" baseline="0" dirty="0">
                <a:solidFill>
                  <a:srgbClr val="003C53"/>
                </a:solidFill>
                <a:latin typeface="Arial" panose="020B0604020202020204" pitchFamily="34" charset="0"/>
                <a:cs typeface="Arial" panose="020B0604020202020204" pitchFamily="34" charset="0"/>
              </a:rPr>
              <a:t>and accessories reduce physical strain, promoting health and productivity.</a:t>
            </a:r>
          </a:p>
          <a:p>
            <a:pPr algn="l">
              <a:lnSpc>
                <a:spcPct val="125000"/>
              </a:lnSpc>
            </a:pPr>
            <a:endParaRPr lang="en-US" sz="120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endParaRPr lang="en-US" sz="120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r>
              <a:rPr lang="en-US" sz="1200" b="1" i="0" u="none" strike="noStrike" baseline="0" dirty="0">
                <a:solidFill>
                  <a:srgbClr val="003C53"/>
                </a:solidFill>
                <a:latin typeface="Arial" panose="020B0604020202020204" pitchFamily="34" charset="0"/>
                <a:cs typeface="Arial" panose="020B0604020202020204" pitchFamily="34" charset="0"/>
              </a:rPr>
              <a:t>Collaboration and relationships</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Employees need to collaborate and build relationships with colleagues to share ideas, solve problems, and stay motivated. Strong teamwork boosts productivity, job satisfaction, and a positive work atmosphere.</a:t>
            </a:r>
          </a:p>
          <a:p>
            <a:pPr algn="l">
              <a:lnSpc>
                <a:spcPct val="125000"/>
              </a:lnSpc>
            </a:pPr>
            <a:endParaRPr lang="en-US" sz="120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endParaRPr lang="en-US" dirty="0"/>
          </a:p>
          <a:p>
            <a:pPr algn="l">
              <a:lnSpc>
                <a:spcPct val="125000"/>
              </a:lnSpc>
            </a:pPr>
            <a:endParaRPr lang="en-US" sz="120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endParaRPr lang="en-US" sz="1200" i="0" u="none" strike="noStrike" baseline="0" dirty="0">
              <a:solidFill>
                <a:srgbClr val="003C53"/>
              </a:solidFill>
              <a:latin typeface="Arial" panose="020B0604020202020204" pitchFamily="34" charset="0"/>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7157F163-553D-0547-BEDD-1A1A68A305D9}" type="slidenum">
              <a:rPr lang="en-US" smtClean="0"/>
              <a:t>7</a:t>
            </a:fld>
            <a:endParaRPr lang="en-US"/>
          </a:p>
        </p:txBody>
      </p:sp>
    </p:spTree>
    <p:extLst>
      <p:ext uri="{BB962C8B-B14F-4D97-AF65-F5344CB8AC3E}">
        <p14:creationId xmlns:p14="http://schemas.microsoft.com/office/powerpoint/2010/main" val="2398713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25000"/>
              </a:lnSpc>
            </a:pPr>
            <a:r>
              <a:rPr lang="en-US" sz="1200" b="1" i="0" u="none" strike="noStrike" baseline="0" dirty="0">
                <a:solidFill>
                  <a:srgbClr val="003C53"/>
                </a:solidFill>
                <a:latin typeface="Arial" panose="020B0604020202020204" pitchFamily="34" charset="0"/>
                <a:cs typeface="Arial" panose="020B0604020202020204" pitchFamily="34" charset="0"/>
              </a:rPr>
              <a:t>Flexibility and the right tools</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Employees need spaces and comprehensive solutions tailored to the activities they perform, both for individual and team work. This includes focus areas, collaboration zones, and meeting spaces. Modern tools, such as screens and remote work systems, enhance efficiency and task management.</a:t>
            </a:r>
          </a:p>
          <a:p>
            <a:endParaRPr lang="en-US" dirty="0"/>
          </a:p>
          <a:p>
            <a:endParaRPr lang="en-US" dirty="0"/>
          </a:p>
          <a:p>
            <a:pPr algn="l">
              <a:lnSpc>
                <a:spcPct val="125000"/>
              </a:lnSpc>
            </a:pPr>
            <a:r>
              <a:rPr lang="en-US" sz="1200" b="1" i="0" u="none" strike="noStrike" baseline="0" dirty="0">
                <a:solidFill>
                  <a:srgbClr val="003C53"/>
                </a:solidFill>
                <a:latin typeface="Arial" panose="020B0604020202020204" pitchFamily="34" charset="0"/>
                <a:cs typeface="Arial" panose="020B0604020202020204" pitchFamily="34" charset="0"/>
              </a:rPr>
              <a:t>Control the working environment</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Adjustable lighting and ventilation improve comfort and provide a sense of control, which is important for mental safety. A flexible working environment, tailored to individual needs, improves well-being </a:t>
            </a:r>
            <a:br>
              <a:rPr lang="en-US" sz="1200" i="0" u="none" strike="noStrike" baseline="0" dirty="0">
                <a:solidFill>
                  <a:srgbClr val="003C53"/>
                </a:solidFill>
                <a:latin typeface="Arial" panose="020B0604020202020204" pitchFamily="34" charset="0"/>
                <a:cs typeface="Arial" panose="020B0604020202020204" pitchFamily="34" charset="0"/>
              </a:rPr>
            </a:br>
            <a:r>
              <a:rPr lang="en-US" sz="1200" i="0" u="none" strike="noStrike" baseline="0" dirty="0">
                <a:solidFill>
                  <a:srgbClr val="003C53"/>
                </a:solidFill>
                <a:latin typeface="Arial" panose="020B0604020202020204" pitchFamily="34" charset="0"/>
                <a:cs typeface="Arial" panose="020B0604020202020204" pitchFamily="34" charset="0"/>
              </a:rPr>
              <a:t>and productivity.</a:t>
            </a:r>
          </a:p>
          <a:p>
            <a:endParaRPr lang="en-US" dirty="0"/>
          </a:p>
          <a:p>
            <a:pPr algn="l">
              <a:lnSpc>
                <a:spcPct val="125000"/>
              </a:lnSpc>
            </a:pPr>
            <a:r>
              <a:rPr lang="en-US" sz="1200" b="1" i="0" u="none" strike="noStrike" baseline="0" dirty="0">
                <a:solidFill>
                  <a:srgbClr val="003C53"/>
                </a:solidFill>
                <a:latin typeface="Arial" panose="020B0604020202020204" pitchFamily="34" charset="0"/>
                <a:cs typeface="Arial" panose="020B0604020202020204" pitchFamily="34" charset="0"/>
              </a:rPr>
              <a:t>Safety</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Ensuring physical and psychological safety is key </a:t>
            </a:r>
            <a:br>
              <a:rPr lang="en-US" sz="1200" i="0" u="none" strike="noStrike" baseline="0" dirty="0">
                <a:solidFill>
                  <a:srgbClr val="003C53"/>
                </a:solidFill>
                <a:latin typeface="Arial" panose="020B0604020202020204" pitchFamily="34" charset="0"/>
                <a:cs typeface="Arial" panose="020B0604020202020204" pitchFamily="34" charset="0"/>
              </a:rPr>
            </a:br>
            <a:r>
              <a:rPr lang="en-US" sz="1200" i="0" u="none" strike="noStrike" baseline="0" dirty="0">
                <a:solidFill>
                  <a:srgbClr val="003C53"/>
                </a:solidFill>
                <a:latin typeface="Arial" panose="020B0604020202020204" pitchFamily="34" charset="0"/>
                <a:cs typeface="Arial" panose="020B0604020202020204" pitchFamily="34" charset="0"/>
              </a:rPr>
              <a:t>to employee well-being and efficiency. Proper procedures, certified tools, and a balanced work environment </a:t>
            </a:r>
            <a:r>
              <a:rPr lang="en-US" sz="1200" i="0" u="none" strike="noStrike" baseline="0" dirty="0" err="1">
                <a:solidFill>
                  <a:srgbClr val="003C53"/>
                </a:solidFill>
                <a:latin typeface="Arial" panose="020B0604020202020204" pitchFamily="34" charset="0"/>
                <a:cs typeface="Arial" panose="020B0604020202020204" pitchFamily="34" charset="0"/>
              </a:rPr>
              <a:t>minimise</a:t>
            </a:r>
            <a:r>
              <a:rPr lang="en-US" sz="1200" i="0" u="none" strike="noStrike" baseline="0" dirty="0">
                <a:solidFill>
                  <a:srgbClr val="003C53"/>
                </a:solidFill>
                <a:latin typeface="Arial" panose="020B0604020202020204" pitchFamily="34" charset="0"/>
                <a:cs typeface="Arial" panose="020B0604020202020204" pitchFamily="34" charset="0"/>
              </a:rPr>
              <a:t> stress and enhance mental comfort.</a:t>
            </a:r>
          </a:p>
          <a:p>
            <a:endParaRPr lang="en-US" dirty="0"/>
          </a:p>
          <a:p>
            <a:pPr algn="l">
              <a:lnSpc>
                <a:spcPct val="125000"/>
              </a:lnSpc>
            </a:pPr>
            <a:r>
              <a:rPr lang="en-US" sz="1200" b="1" i="0" u="none" strike="noStrike" baseline="0" dirty="0">
                <a:solidFill>
                  <a:srgbClr val="003C53"/>
                </a:solidFill>
                <a:latin typeface="Arial" panose="020B0604020202020204" pitchFamily="34" charset="0"/>
                <a:cs typeface="Arial" panose="020B0604020202020204" pitchFamily="34" charset="0"/>
              </a:rPr>
              <a:t>Breaks and recovery</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Regular breaks help maintain productivity, reduce</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stress, and prevent burnout. A short break clears</a:t>
            </a:r>
          </a:p>
          <a:p>
            <a:pPr algn="l">
              <a:lnSpc>
                <a:spcPct val="125000"/>
              </a:lnSpc>
            </a:pPr>
            <a:r>
              <a:rPr lang="en-US" sz="1200" i="0" u="none" strike="noStrike" baseline="0" dirty="0">
                <a:solidFill>
                  <a:srgbClr val="003C53"/>
                </a:solidFill>
                <a:latin typeface="Arial" panose="020B0604020202020204" pitchFamily="34" charset="0"/>
                <a:cs typeface="Arial" panose="020B0604020202020204" pitchFamily="34" charset="0"/>
              </a:rPr>
              <a:t>the mind, boosts efficiency, and supports work-life balance.</a:t>
            </a:r>
          </a:p>
          <a:p>
            <a:endParaRPr lang="en-US" dirty="0"/>
          </a:p>
        </p:txBody>
      </p:sp>
      <p:sp>
        <p:nvSpPr>
          <p:cNvPr id="4" name="Slide Number Placeholder 3"/>
          <p:cNvSpPr>
            <a:spLocks noGrp="1"/>
          </p:cNvSpPr>
          <p:nvPr>
            <p:ph type="sldNum" sz="quarter" idx="5"/>
          </p:nvPr>
        </p:nvSpPr>
        <p:spPr/>
        <p:txBody>
          <a:bodyPr/>
          <a:lstStyle/>
          <a:p>
            <a:fld id="{7157F163-553D-0547-BEDD-1A1A68A305D9}" type="slidenum">
              <a:rPr lang="en-US" smtClean="0"/>
              <a:t>8</a:t>
            </a:fld>
            <a:endParaRPr lang="en-US"/>
          </a:p>
        </p:txBody>
      </p:sp>
    </p:spTree>
    <p:extLst>
      <p:ext uri="{BB962C8B-B14F-4D97-AF65-F5344CB8AC3E}">
        <p14:creationId xmlns:p14="http://schemas.microsoft.com/office/powerpoint/2010/main" val="1155347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57F163-553D-0547-BEDD-1A1A68A305D9}" type="slidenum">
              <a:rPr lang="en-US" smtClean="0"/>
              <a:t>9</a:t>
            </a:fld>
            <a:endParaRPr lang="en-US"/>
          </a:p>
        </p:txBody>
      </p:sp>
    </p:spTree>
    <p:extLst>
      <p:ext uri="{BB962C8B-B14F-4D97-AF65-F5344CB8AC3E}">
        <p14:creationId xmlns:p14="http://schemas.microsoft.com/office/powerpoint/2010/main" val="19845191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3C53"/>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7FB18B-9EB2-9056-4A91-34A542B5482F}"/>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747921" y="5891836"/>
            <a:ext cx="1552159" cy="517110"/>
          </a:xfrm>
          <a:prstGeom prst="rect">
            <a:avLst/>
          </a:prstGeom>
        </p:spPr>
      </p:pic>
      <p:sp>
        <p:nvSpPr>
          <p:cNvPr id="9" name="TextBox 8">
            <a:extLst>
              <a:ext uri="{FF2B5EF4-FFF2-40B4-BE49-F238E27FC236}">
                <a16:creationId xmlns:a16="http://schemas.microsoft.com/office/drawing/2014/main" id="{BE336853-BD89-3D6B-EAE8-5369524571B7}"/>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F309E61-6150-F7E3-F4F8-272232A3D4EF}"/>
              </a:ext>
            </a:extLst>
          </p:cNvPr>
          <p:cNvSpPr>
            <a:spLocks noGrp="1"/>
          </p:cNvSpPr>
          <p:nvPr>
            <p:ph type="ctrTitle" hasCustomPrompt="1"/>
          </p:nvPr>
        </p:nvSpPr>
        <p:spPr>
          <a:xfrm>
            <a:off x="747921" y="2417520"/>
            <a:ext cx="9144000" cy="332399"/>
          </a:xfrm>
        </p:spPr>
        <p:txBody>
          <a:bodyPr anchor="b"/>
          <a:lstStyle>
            <a:lvl1pPr algn="l">
              <a:defRPr sz="2400" b="0" spc="500" baseline="0">
                <a:solidFill>
                  <a:schemeClr val="bg1"/>
                </a:solidFill>
              </a:defRPr>
            </a:lvl1pPr>
          </a:lstStyle>
          <a:p>
            <a:r>
              <a:rPr lang="en-GB"/>
              <a:t>ALL CAPS TITLE</a:t>
            </a:r>
            <a:endParaRPr lang="en-US"/>
          </a:p>
        </p:txBody>
      </p:sp>
      <p:sp>
        <p:nvSpPr>
          <p:cNvPr id="3" name="Subtitle 2">
            <a:extLst>
              <a:ext uri="{FF2B5EF4-FFF2-40B4-BE49-F238E27FC236}">
                <a16:creationId xmlns:a16="http://schemas.microsoft.com/office/drawing/2014/main" id="{2856F4EB-5828-567E-89BA-77C98A677DB0}"/>
              </a:ext>
            </a:extLst>
          </p:cNvPr>
          <p:cNvSpPr>
            <a:spLocks noGrp="1"/>
          </p:cNvSpPr>
          <p:nvPr>
            <p:ph type="subTitle" idx="1"/>
          </p:nvPr>
        </p:nvSpPr>
        <p:spPr>
          <a:xfrm>
            <a:off x="747921" y="2921506"/>
            <a:ext cx="9144000" cy="221599"/>
          </a:xfrm>
        </p:spPr>
        <p:txBody>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77716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0/50 Yellow">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18BA156-F7FE-ACAB-9929-F1363989BC6E}"/>
              </a:ext>
            </a:extLst>
          </p:cNvPr>
          <p:cNvSpPr/>
          <p:nvPr userDrawn="1"/>
        </p:nvSpPr>
        <p:spPr>
          <a:xfrm>
            <a:off x="6096000" y="1"/>
            <a:ext cx="6096000" cy="6857999"/>
          </a:xfrm>
          <a:prstGeom prst="rect">
            <a:avLst/>
          </a:prstGeom>
          <a:solidFill>
            <a:srgbClr val="FAD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6"/>
          </a:p>
        </p:txBody>
      </p:sp>
      <p:pic>
        <p:nvPicPr>
          <p:cNvPr id="8" name="Picture 7">
            <a:extLst>
              <a:ext uri="{FF2B5EF4-FFF2-40B4-BE49-F238E27FC236}">
                <a16:creationId xmlns:a16="http://schemas.microsoft.com/office/drawing/2014/main" id="{E769D1AF-27AE-A674-89C3-C5CAC7FC57E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5DD18040-FF83-3511-18EE-193F4ED052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B10CC197-B152-D771-8761-4D77FA99E3BB}"/>
              </a:ext>
            </a:extLst>
          </p:cNvPr>
          <p:cNvSpPr>
            <a:spLocks noGrp="1"/>
          </p:cNvSpPr>
          <p:nvPr>
            <p:ph sz="half" idx="2"/>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851103FD-F65E-D8E3-133E-78FA3BD3D62F}"/>
              </a:ext>
            </a:extLst>
          </p:cNvPr>
          <p:cNvSpPr>
            <a:spLocks noGrp="1"/>
          </p:cNvSpPr>
          <p:nvPr>
            <p:ph type="title"/>
          </p:nvPr>
        </p:nvSpPr>
        <p:spPr>
          <a:xfrm>
            <a:off x="747921" y="1992034"/>
            <a:ext cx="4124117" cy="650819"/>
          </a:xfrm>
          <a:prstGeom prst="rect">
            <a:avLst/>
          </a:prstGeom>
        </p:spPr>
        <p:txBody>
          <a:bodyPr vert="horz" wrap="square" lIns="0" tIns="0" rIns="0" bIns="0" rtlCol="0" anchor="t"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174235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0/50 Pi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18BA156-F7FE-ACAB-9929-F1363989BC6E}"/>
              </a:ext>
            </a:extLst>
          </p:cNvPr>
          <p:cNvSpPr/>
          <p:nvPr userDrawn="1"/>
        </p:nvSpPr>
        <p:spPr>
          <a:xfrm>
            <a:off x="6096000" y="1"/>
            <a:ext cx="6096000" cy="6857999"/>
          </a:xfrm>
          <a:prstGeom prst="rect">
            <a:avLst/>
          </a:prstGeom>
          <a:solidFill>
            <a:srgbClr val="FA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6"/>
          </a:p>
        </p:txBody>
      </p:sp>
      <p:pic>
        <p:nvPicPr>
          <p:cNvPr id="8" name="Picture 7">
            <a:extLst>
              <a:ext uri="{FF2B5EF4-FFF2-40B4-BE49-F238E27FC236}">
                <a16:creationId xmlns:a16="http://schemas.microsoft.com/office/drawing/2014/main" id="{E769D1AF-27AE-A674-89C3-C5CAC7FC57E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5DD18040-FF83-3511-18EE-193F4ED052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B10CC197-B152-D771-8761-4D77FA99E3BB}"/>
              </a:ext>
            </a:extLst>
          </p:cNvPr>
          <p:cNvSpPr>
            <a:spLocks noGrp="1"/>
          </p:cNvSpPr>
          <p:nvPr>
            <p:ph sz="half" idx="2"/>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851103FD-F65E-D8E3-133E-78FA3BD3D62F}"/>
              </a:ext>
            </a:extLst>
          </p:cNvPr>
          <p:cNvSpPr>
            <a:spLocks noGrp="1"/>
          </p:cNvSpPr>
          <p:nvPr>
            <p:ph type="title"/>
          </p:nvPr>
        </p:nvSpPr>
        <p:spPr>
          <a:xfrm>
            <a:off x="747921" y="1992034"/>
            <a:ext cx="4124117" cy="650819"/>
          </a:xfrm>
          <a:prstGeom prst="rect">
            <a:avLst/>
          </a:prstGeom>
        </p:spPr>
        <p:txBody>
          <a:bodyPr vert="horz" wrap="square" lIns="0" tIns="0" rIns="0" bIns="0" rtlCol="0" anchor="t"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705949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0/50 Gree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18BA156-F7FE-ACAB-9929-F1363989BC6E}"/>
              </a:ext>
            </a:extLst>
          </p:cNvPr>
          <p:cNvSpPr/>
          <p:nvPr userDrawn="1"/>
        </p:nvSpPr>
        <p:spPr>
          <a:xfrm>
            <a:off x="6096000" y="1"/>
            <a:ext cx="6096000" cy="6857999"/>
          </a:xfrm>
          <a:prstGeom prst="rect">
            <a:avLst/>
          </a:prstGeom>
          <a:solidFill>
            <a:srgbClr val="B0C6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6"/>
          </a:p>
        </p:txBody>
      </p:sp>
      <p:pic>
        <p:nvPicPr>
          <p:cNvPr id="8" name="Picture 7">
            <a:extLst>
              <a:ext uri="{FF2B5EF4-FFF2-40B4-BE49-F238E27FC236}">
                <a16:creationId xmlns:a16="http://schemas.microsoft.com/office/drawing/2014/main" id="{E769D1AF-27AE-A674-89C3-C5CAC7FC57E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5DD18040-FF83-3511-18EE-193F4ED052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B10CC197-B152-D771-8761-4D77FA99E3BB}"/>
              </a:ext>
            </a:extLst>
          </p:cNvPr>
          <p:cNvSpPr>
            <a:spLocks noGrp="1"/>
          </p:cNvSpPr>
          <p:nvPr>
            <p:ph sz="half" idx="2"/>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851103FD-F65E-D8E3-133E-78FA3BD3D62F}"/>
              </a:ext>
            </a:extLst>
          </p:cNvPr>
          <p:cNvSpPr>
            <a:spLocks noGrp="1"/>
          </p:cNvSpPr>
          <p:nvPr>
            <p:ph type="title"/>
          </p:nvPr>
        </p:nvSpPr>
        <p:spPr>
          <a:xfrm>
            <a:off x="747921" y="1992034"/>
            <a:ext cx="4124117" cy="650819"/>
          </a:xfrm>
          <a:prstGeom prst="rect">
            <a:avLst/>
          </a:prstGeom>
        </p:spPr>
        <p:txBody>
          <a:bodyPr vert="horz" wrap="square" lIns="0" tIns="0" rIns="0" bIns="0" rtlCol="0" anchor="t"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525550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595196A-51A6-0B5F-1E48-BE205B688403}"/>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7" name="TextBox 6">
            <a:extLst>
              <a:ext uri="{FF2B5EF4-FFF2-40B4-BE49-F238E27FC236}">
                <a16:creationId xmlns:a16="http://schemas.microsoft.com/office/drawing/2014/main" id="{80AA384C-8EEC-2912-E59D-EE7A67A76A71}"/>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E8DD2291-12AD-B40E-4080-6A5F4B2106CE}"/>
              </a:ext>
            </a:extLst>
          </p:cNvPr>
          <p:cNvSpPr>
            <a:spLocks noGrp="1"/>
          </p:cNvSpPr>
          <p:nvPr>
            <p:ph type="title" hasCustomPrompt="1"/>
          </p:nvPr>
        </p:nvSpPr>
        <p:spPr>
          <a:xfrm>
            <a:off x="747921" y="861207"/>
            <a:ext cx="10515600" cy="332399"/>
          </a:xfrm>
        </p:spPr>
        <p:txBody>
          <a:bodyPr/>
          <a:lstStyle>
            <a:lvl1pPr>
              <a:defRPr sz="2400" b="0" i="0" spc="500" baseline="0"/>
            </a:lvl1pPr>
          </a:lstStyle>
          <a:p>
            <a:r>
              <a:rPr lang="en-GB"/>
              <a:t>CLICK TO EDIT MASTER TITLE STYLE</a:t>
            </a:r>
            <a:endParaRPr lang="en-US"/>
          </a:p>
        </p:txBody>
      </p:sp>
    </p:spTree>
    <p:extLst>
      <p:ext uri="{BB962C8B-B14F-4D97-AF65-F5344CB8AC3E}">
        <p14:creationId xmlns:p14="http://schemas.microsoft.com/office/powerpoint/2010/main" val="1069536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dirty="0" err="1">
                <a:solidFill>
                  <a:srgbClr val="003C53"/>
                </a:solidFill>
                <a:latin typeface="Arial" panose="020B0604020202020204" pitchFamily="34" charset="0"/>
                <a:cs typeface="Arial" panose="020B0604020202020204" pitchFamily="34" charset="0"/>
              </a:rPr>
              <a:t>thinkspaceoffice.com</a:t>
            </a:r>
            <a:endParaRPr lang="en-US" sz="1198" b="1" i="0"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88242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6A53413-0701-92DB-F46A-F09DDC580A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dirty="0" err="1">
                <a:solidFill>
                  <a:srgbClr val="003C53"/>
                </a:solidFill>
                <a:latin typeface="Arial" panose="020B0604020202020204" pitchFamily="34" charset="0"/>
                <a:cs typeface="Arial" panose="020B0604020202020204" pitchFamily="34" charset="0"/>
              </a:rPr>
              <a:t>thinkspaceoffice.com</a:t>
            </a:r>
            <a:endParaRPr lang="en-US" sz="1198" b="1" i="0" dirty="0">
              <a:solidFill>
                <a:srgbClr val="003C53"/>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17456747-306A-C133-C5B7-2EC2EB9440CD}"/>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Tree>
    <p:extLst>
      <p:ext uri="{BB962C8B-B14F-4D97-AF65-F5344CB8AC3E}">
        <p14:creationId xmlns:p14="http://schemas.microsoft.com/office/powerpoint/2010/main" val="4056408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5_Blank">
    <p:bg>
      <p:bgPr>
        <a:solidFill>
          <a:srgbClr val="F2F0EE"/>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B77640-34D6-F967-7A44-C89841AAD2B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6096000" cy="6858000"/>
          </a:xfrm>
          <a:prstGeom prst="rect">
            <a:avLst/>
          </a:prstGeom>
        </p:spPr>
      </p:pic>
      <p:pic>
        <p:nvPicPr>
          <p:cNvPr id="5" name="Picture 4">
            <a:extLst>
              <a:ext uri="{FF2B5EF4-FFF2-40B4-BE49-F238E27FC236}">
                <a16:creationId xmlns:a16="http://schemas.microsoft.com/office/drawing/2014/main" id="{6FB2A038-EDB0-1C43-A3A2-7CCE17A00B1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747921" y="5892219"/>
            <a:ext cx="1552158" cy="516343"/>
          </a:xfrm>
          <a:prstGeom prst="rect">
            <a:avLst/>
          </a:prstGeom>
        </p:spPr>
      </p:pic>
      <p:sp>
        <p:nvSpPr>
          <p:cNvPr id="7" name="TextBox 6">
            <a:extLst>
              <a:ext uri="{FF2B5EF4-FFF2-40B4-BE49-F238E27FC236}">
                <a16:creationId xmlns:a16="http://schemas.microsoft.com/office/drawing/2014/main" id="{3C46EE85-E719-8C95-7851-3DFD33B4A3A0}"/>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dirty="0" err="1">
                <a:solidFill>
                  <a:srgbClr val="003C53"/>
                </a:solidFill>
                <a:latin typeface="Arial" panose="020B0604020202020204" pitchFamily="34" charset="0"/>
                <a:cs typeface="Arial" panose="020B0604020202020204" pitchFamily="34" charset="0"/>
              </a:rPr>
              <a:t>thinkspaceoffice.com</a:t>
            </a:r>
            <a:endParaRPr lang="en-US" sz="1198" b="1" i="0"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9220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B77640-34D6-F967-7A44-C89841AAD2B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6096000" cy="6858000"/>
          </a:xfrm>
          <a:prstGeom prst="rect">
            <a:avLst/>
          </a:prstGeom>
        </p:spPr>
      </p:pic>
      <p:pic>
        <p:nvPicPr>
          <p:cNvPr id="4" name="Picture 3">
            <a:extLst>
              <a:ext uri="{FF2B5EF4-FFF2-40B4-BE49-F238E27FC236}">
                <a16:creationId xmlns:a16="http://schemas.microsoft.com/office/drawing/2014/main" id="{94FB4047-E81E-AD66-B4AA-AF0354CE8B1D}"/>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747921" y="5892219"/>
            <a:ext cx="1552158" cy="516343"/>
          </a:xfrm>
          <a:prstGeom prst="rect">
            <a:avLst/>
          </a:prstGeom>
        </p:spPr>
      </p:pic>
      <p:sp>
        <p:nvSpPr>
          <p:cNvPr id="5" name="TextBox 4">
            <a:extLst>
              <a:ext uri="{FF2B5EF4-FFF2-40B4-BE49-F238E27FC236}">
                <a16:creationId xmlns:a16="http://schemas.microsoft.com/office/drawing/2014/main" id="{5853FED6-6F15-5A4C-8028-E9DBC65EEC54}"/>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dirty="0" err="1">
                <a:solidFill>
                  <a:srgbClr val="003C53"/>
                </a:solidFill>
                <a:latin typeface="Arial" panose="020B0604020202020204" pitchFamily="34" charset="0"/>
                <a:cs typeface="Arial" panose="020B0604020202020204" pitchFamily="34" charset="0"/>
              </a:rPr>
              <a:t>thinkspaceoffice.com</a:t>
            </a:r>
            <a:endParaRPr lang="en-US" sz="1198" b="1" i="0"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0218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dirty="0" err="1">
                <a:solidFill>
                  <a:schemeClr val="bg1"/>
                </a:solidFill>
                <a:latin typeface="Arial" panose="020B0604020202020204" pitchFamily="34" charset="0"/>
                <a:cs typeface="Arial" panose="020B0604020202020204" pitchFamily="34" charset="0"/>
              </a:rPr>
              <a:t>thinkspaceoffice.com</a:t>
            </a:r>
            <a:endParaRPr lang="en-US" sz="1198" b="1"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3665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2_Blank">
    <p:bg>
      <p:bgPr>
        <a:solidFill>
          <a:srgbClr val="F8C485"/>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55F19C-E845-20A6-28DE-5455A58C34C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3" name="TextBox 2">
            <a:extLst>
              <a:ext uri="{FF2B5EF4-FFF2-40B4-BE49-F238E27FC236}">
                <a16:creationId xmlns:a16="http://schemas.microsoft.com/office/drawing/2014/main" id="{EC027D7E-8EE8-DEB8-BB0F-78AB4CBA00E8}"/>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6031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Green">
    <p:bg>
      <p:bgPr>
        <a:solidFill>
          <a:srgbClr val="7CA08E"/>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35C69E5-2D6F-AFF2-1470-6A1AA06EB36A}"/>
              </a:ext>
            </a:extLst>
          </p:cNvPr>
          <p:cNvSpPr txBox="1">
            <a:spLocks/>
          </p:cNvSpPr>
          <p:nvPr userDrawn="1"/>
        </p:nvSpPr>
        <p:spPr>
          <a:xfrm rot="20115856">
            <a:off x="6415626" y="1961581"/>
            <a:ext cx="8705401" cy="4708981"/>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4000" kern="0">
                <a:solidFill>
                  <a:srgbClr val="A3BDB0"/>
                </a:solidFill>
                <a:latin typeface="Backlash Script Alt" panose="02000000000000000000" pitchFamily="2" charset="77"/>
                <a:cs typeface="Arial" panose="020B0604020202020204" pitchFamily="34" charset="0"/>
              </a:rPr>
              <a:t>agenda</a:t>
            </a:r>
          </a:p>
        </p:txBody>
      </p:sp>
      <p:pic>
        <p:nvPicPr>
          <p:cNvPr id="8" name="Picture 7">
            <a:extLst>
              <a:ext uri="{FF2B5EF4-FFF2-40B4-BE49-F238E27FC236}">
                <a16:creationId xmlns:a16="http://schemas.microsoft.com/office/drawing/2014/main" id="{117FB18B-9EB2-9056-4A91-34A542B5482F}"/>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BE336853-BD89-3D6B-EAE8-5369524571B7}"/>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F309E61-6150-F7E3-F4F8-272232A3D4EF}"/>
              </a:ext>
            </a:extLst>
          </p:cNvPr>
          <p:cNvSpPr>
            <a:spLocks noGrp="1"/>
          </p:cNvSpPr>
          <p:nvPr>
            <p:ph type="ctrTitle" hasCustomPrompt="1"/>
          </p:nvPr>
        </p:nvSpPr>
        <p:spPr>
          <a:xfrm>
            <a:off x="747921" y="1206603"/>
            <a:ext cx="6408253" cy="332399"/>
          </a:xfrm>
        </p:spPr>
        <p:txBody>
          <a:bodyPr anchor="b"/>
          <a:lstStyle>
            <a:lvl1pPr algn="l">
              <a:defRPr sz="2400" b="0" spc="500" baseline="0">
                <a:solidFill>
                  <a:schemeClr val="bg1"/>
                </a:solidFill>
              </a:defRPr>
            </a:lvl1pPr>
          </a:lstStyle>
          <a:p>
            <a:r>
              <a:rPr lang="en-GB"/>
              <a:t>ALL CAPS TITLE</a:t>
            </a:r>
            <a:endParaRPr lang="en-US"/>
          </a:p>
        </p:txBody>
      </p:sp>
      <p:sp>
        <p:nvSpPr>
          <p:cNvPr id="5" name="Content Placeholder 2">
            <a:extLst>
              <a:ext uri="{FF2B5EF4-FFF2-40B4-BE49-F238E27FC236}">
                <a16:creationId xmlns:a16="http://schemas.microsoft.com/office/drawing/2014/main" id="{2CBCA63A-6AF0-263E-96D7-969B612EC60E}"/>
              </a:ext>
            </a:extLst>
          </p:cNvPr>
          <p:cNvSpPr>
            <a:spLocks noGrp="1"/>
          </p:cNvSpPr>
          <p:nvPr>
            <p:ph idx="1"/>
          </p:nvPr>
        </p:nvSpPr>
        <p:spPr>
          <a:xfrm>
            <a:off x="747921" y="1839754"/>
            <a:ext cx="6408253" cy="1364476"/>
          </a:xfrm>
        </p:spPr>
        <p:txBody>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30484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ith Image R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2" name="Picture Placeholder 2">
            <a:extLst>
              <a:ext uri="{FF2B5EF4-FFF2-40B4-BE49-F238E27FC236}">
                <a16:creationId xmlns:a16="http://schemas.microsoft.com/office/drawing/2014/main" id="{2597DF5F-E8D7-1A6D-C48E-667FC004504A}"/>
              </a:ext>
            </a:extLst>
          </p:cNvPr>
          <p:cNvSpPr>
            <a:spLocks noGrp="1"/>
          </p:cNvSpPr>
          <p:nvPr>
            <p:ph type="pic" idx="1"/>
          </p:nvPr>
        </p:nvSpPr>
        <p:spPr>
          <a:xfrm>
            <a:off x="5805197" y="685801"/>
            <a:ext cx="5640388" cy="50434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ontent Placeholder 3">
            <a:extLst>
              <a:ext uri="{FF2B5EF4-FFF2-40B4-BE49-F238E27FC236}">
                <a16:creationId xmlns:a16="http://schemas.microsoft.com/office/drawing/2014/main" id="{43218BE5-6D26-295B-795F-6F3E097F513C}"/>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Title Placeholder 1">
            <a:extLst>
              <a:ext uri="{FF2B5EF4-FFF2-40B4-BE49-F238E27FC236}">
                <a16:creationId xmlns:a16="http://schemas.microsoft.com/office/drawing/2014/main" id="{2FDDDA81-E9C1-F340-5EC1-6A10A2442998}"/>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423436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ith Image Lef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2" name="Picture Placeholder 2">
            <a:extLst>
              <a:ext uri="{FF2B5EF4-FFF2-40B4-BE49-F238E27FC236}">
                <a16:creationId xmlns:a16="http://schemas.microsoft.com/office/drawing/2014/main" id="{2597DF5F-E8D7-1A6D-C48E-667FC004504A}"/>
              </a:ext>
            </a:extLst>
          </p:cNvPr>
          <p:cNvSpPr>
            <a:spLocks noGrp="1"/>
          </p:cNvSpPr>
          <p:nvPr>
            <p:ph type="pic" idx="1"/>
          </p:nvPr>
        </p:nvSpPr>
        <p:spPr>
          <a:xfrm>
            <a:off x="747921" y="685801"/>
            <a:ext cx="5640388" cy="50434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ontent Placeholder 3">
            <a:extLst>
              <a:ext uri="{FF2B5EF4-FFF2-40B4-BE49-F238E27FC236}">
                <a16:creationId xmlns:a16="http://schemas.microsoft.com/office/drawing/2014/main" id="{43218BE5-6D26-295B-795F-6F3E097F513C}"/>
              </a:ext>
            </a:extLst>
          </p:cNvPr>
          <p:cNvSpPr>
            <a:spLocks noGrp="1"/>
          </p:cNvSpPr>
          <p:nvPr>
            <p:ph sz="half" idx="2"/>
          </p:nvPr>
        </p:nvSpPr>
        <p:spPr>
          <a:xfrm>
            <a:off x="6795879"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Title Placeholder 1">
            <a:extLst>
              <a:ext uri="{FF2B5EF4-FFF2-40B4-BE49-F238E27FC236}">
                <a16:creationId xmlns:a16="http://schemas.microsoft.com/office/drawing/2014/main" id="{2FDDDA81-E9C1-F340-5EC1-6A10A2442998}"/>
              </a:ext>
            </a:extLst>
          </p:cNvPr>
          <p:cNvSpPr>
            <a:spLocks noGrp="1"/>
          </p:cNvSpPr>
          <p:nvPr>
            <p:ph type="title"/>
          </p:nvPr>
        </p:nvSpPr>
        <p:spPr>
          <a:xfrm>
            <a:off x="6795878"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14549382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ith Images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2" name="Picture Placeholder 2">
            <a:extLst>
              <a:ext uri="{FF2B5EF4-FFF2-40B4-BE49-F238E27FC236}">
                <a16:creationId xmlns:a16="http://schemas.microsoft.com/office/drawing/2014/main" id="{2597DF5F-E8D7-1A6D-C48E-667FC004504A}"/>
              </a:ext>
            </a:extLst>
          </p:cNvPr>
          <p:cNvSpPr>
            <a:spLocks noGrp="1"/>
          </p:cNvSpPr>
          <p:nvPr>
            <p:ph type="pic" idx="1"/>
          </p:nvPr>
        </p:nvSpPr>
        <p:spPr>
          <a:xfrm>
            <a:off x="5805197" y="1287633"/>
            <a:ext cx="2667291" cy="402731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 name="Picture Placeholder 2">
            <a:extLst>
              <a:ext uri="{FF2B5EF4-FFF2-40B4-BE49-F238E27FC236}">
                <a16:creationId xmlns:a16="http://schemas.microsoft.com/office/drawing/2014/main" id="{D0894D39-8AF2-33FD-CE5C-FFF99DAD81D3}"/>
              </a:ext>
            </a:extLst>
          </p:cNvPr>
          <p:cNvSpPr>
            <a:spLocks noGrp="1"/>
          </p:cNvSpPr>
          <p:nvPr>
            <p:ph type="pic" idx="12"/>
          </p:nvPr>
        </p:nvSpPr>
        <p:spPr>
          <a:xfrm>
            <a:off x="8776787" y="1287633"/>
            <a:ext cx="2667291" cy="402731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2" name="Content Placeholder 3">
            <a:extLst>
              <a:ext uri="{FF2B5EF4-FFF2-40B4-BE49-F238E27FC236}">
                <a16:creationId xmlns:a16="http://schemas.microsoft.com/office/drawing/2014/main" id="{2D45CB91-7CC9-ABAC-BDC0-44553B2ADF28}"/>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Title Placeholder 1">
            <a:extLst>
              <a:ext uri="{FF2B5EF4-FFF2-40B4-BE49-F238E27FC236}">
                <a16:creationId xmlns:a16="http://schemas.microsoft.com/office/drawing/2014/main" id="{26CB2829-691F-3632-5F50-2E6C0C5894A5}"/>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24397198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ith Images (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2" name="Picture Placeholder 2">
            <a:extLst>
              <a:ext uri="{FF2B5EF4-FFF2-40B4-BE49-F238E27FC236}">
                <a16:creationId xmlns:a16="http://schemas.microsoft.com/office/drawing/2014/main" id="{2597DF5F-E8D7-1A6D-C48E-667FC004504A}"/>
              </a:ext>
            </a:extLst>
          </p:cNvPr>
          <p:cNvSpPr>
            <a:spLocks noGrp="1"/>
          </p:cNvSpPr>
          <p:nvPr>
            <p:ph type="pic" idx="1"/>
          </p:nvPr>
        </p:nvSpPr>
        <p:spPr>
          <a:xfrm>
            <a:off x="5805197" y="1287634"/>
            <a:ext cx="2667291" cy="19101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 name="Picture Placeholder 2">
            <a:extLst>
              <a:ext uri="{FF2B5EF4-FFF2-40B4-BE49-F238E27FC236}">
                <a16:creationId xmlns:a16="http://schemas.microsoft.com/office/drawing/2014/main" id="{D0894D39-8AF2-33FD-CE5C-FFF99DAD81D3}"/>
              </a:ext>
            </a:extLst>
          </p:cNvPr>
          <p:cNvSpPr>
            <a:spLocks noGrp="1"/>
          </p:cNvSpPr>
          <p:nvPr>
            <p:ph type="pic" idx="12"/>
          </p:nvPr>
        </p:nvSpPr>
        <p:spPr>
          <a:xfrm>
            <a:off x="8776787" y="1287634"/>
            <a:ext cx="2667291" cy="19101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3" name="Picture Placeholder 2">
            <a:extLst>
              <a:ext uri="{FF2B5EF4-FFF2-40B4-BE49-F238E27FC236}">
                <a16:creationId xmlns:a16="http://schemas.microsoft.com/office/drawing/2014/main" id="{E351D74B-3AA6-F560-F7EB-A33ACE45DC93}"/>
              </a:ext>
            </a:extLst>
          </p:cNvPr>
          <p:cNvSpPr>
            <a:spLocks noGrp="1"/>
          </p:cNvSpPr>
          <p:nvPr>
            <p:ph type="pic" idx="13"/>
          </p:nvPr>
        </p:nvSpPr>
        <p:spPr>
          <a:xfrm>
            <a:off x="5805197" y="3445861"/>
            <a:ext cx="2667291" cy="19101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Picture Placeholder 2">
            <a:extLst>
              <a:ext uri="{FF2B5EF4-FFF2-40B4-BE49-F238E27FC236}">
                <a16:creationId xmlns:a16="http://schemas.microsoft.com/office/drawing/2014/main" id="{822B71AC-8484-EFBD-D040-C8444FE99940}"/>
              </a:ext>
            </a:extLst>
          </p:cNvPr>
          <p:cNvSpPr>
            <a:spLocks noGrp="1"/>
          </p:cNvSpPr>
          <p:nvPr>
            <p:ph type="pic" idx="14"/>
          </p:nvPr>
        </p:nvSpPr>
        <p:spPr>
          <a:xfrm>
            <a:off x="8776787" y="3445861"/>
            <a:ext cx="2667291" cy="19101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Content Placeholder 3">
            <a:extLst>
              <a:ext uri="{FF2B5EF4-FFF2-40B4-BE49-F238E27FC236}">
                <a16:creationId xmlns:a16="http://schemas.microsoft.com/office/drawing/2014/main" id="{79B486FD-F301-4EE6-62E4-883A1547A42F}"/>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itle Placeholder 1">
            <a:extLst>
              <a:ext uri="{FF2B5EF4-FFF2-40B4-BE49-F238E27FC236}">
                <a16:creationId xmlns:a16="http://schemas.microsoft.com/office/drawing/2014/main" id="{AEA01D8D-4176-A8B2-5DDA-E080226738D4}"/>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9291966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Blue">
    <p:bg>
      <p:bgPr>
        <a:solidFill>
          <a:srgbClr val="B3D1D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8" name="Title Placeholder 1">
            <a:extLst>
              <a:ext uri="{FF2B5EF4-FFF2-40B4-BE49-F238E27FC236}">
                <a16:creationId xmlns:a16="http://schemas.microsoft.com/office/drawing/2014/main" id="{0A62DFC7-D9C3-3E8D-9C2A-62455F693734}"/>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22078416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Blue (Script Title)">
    <p:bg>
      <p:bgPr>
        <a:solidFill>
          <a:srgbClr val="B3D1D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8" name="Title Placeholder 1">
            <a:extLst>
              <a:ext uri="{FF2B5EF4-FFF2-40B4-BE49-F238E27FC236}">
                <a16:creationId xmlns:a16="http://schemas.microsoft.com/office/drawing/2014/main" id="{0A62DFC7-D9C3-3E8D-9C2A-62455F693734}"/>
              </a:ext>
            </a:extLst>
          </p:cNvPr>
          <p:cNvSpPr>
            <a:spLocks noGrp="1"/>
          </p:cNvSpPr>
          <p:nvPr>
            <p:ph type="title" hasCustomPrompt="1"/>
          </p:nvPr>
        </p:nvSpPr>
        <p:spPr>
          <a:xfrm>
            <a:off x="747921" y="2416395"/>
            <a:ext cx="4124117" cy="1623458"/>
          </a:xfrm>
          <a:prstGeom prst="rect">
            <a:avLst/>
          </a:prstGeom>
        </p:spPr>
        <p:txBody>
          <a:bodyPr vert="horz" wrap="square" lIns="0" tIns="0" rIns="0" bIns="0" rtlCol="0" anchor="b" anchorCtr="0">
            <a:spAutoFit/>
          </a:bodyPr>
          <a:lstStyle>
            <a:lvl1pPr>
              <a:lnSpc>
                <a:spcPct val="50000"/>
              </a:lnSpc>
              <a:defRPr sz="9600" b="0" cap="none" spc="0" baseline="0">
                <a:latin typeface="Backlash Script Alt" panose="02000000000000000000" pitchFamily="2" charset="77"/>
              </a:defRPr>
            </a:lvl1pPr>
          </a:lstStyle>
          <a:p>
            <a:r>
              <a:rPr lang="en-GB"/>
              <a:t>click to edit master title style</a:t>
            </a:r>
            <a:endParaRPr lang="en-US"/>
          </a:p>
        </p:txBody>
      </p:sp>
    </p:spTree>
    <p:extLst>
      <p:ext uri="{BB962C8B-B14F-4D97-AF65-F5344CB8AC3E}">
        <p14:creationId xmlns:p14="http://schemas.microsoft.com/office/powerpoint/2010/main" val="1745617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Green">
    <p:bg>
      <p:bgPr>
        <a:solidFill>
          <a:srgbClr val="B0C6BB"/>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7" name="Title Placeholder 1">
            <a:extLst>
              <a:ext uri="{FF2B5EF4-FFF2-40B4-BE49-F238E27FC236}">
                <a16:creationId xmlns:a16="http://schemas.microsoft.com/office/drawing/2014/main" id="{185F4FDB-3DE8-69C2-A6AA-7E623E69352E}"/>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32046499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Green (Script Title)">
    <p:bg>
      <p:bgPr>
        <a:solidFill>
          <a:srgbClr val="B0C6BB"/>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2" name="Title Placeholder 1">
            <a:extLst>
              <a:ext uri="{FF2B5EF4-FFF2-40B4-BE49-F238E27FC236}">
                <a16:creationId xmlns:a16="http://schemas.microsoft.com/office/drawing/2014/main" id="{E88CFCA2-C9A4-2C40-2543-E685D5012282}"/>
              </a:ext>
            </a:extLst>
          </p:cNvPr>
          <p:cNvSpPr>
            <a:spLocks noGrp="1"/>
          </p:cNvSpPr>
          <p:nvPr>
            <p:ph type="title" hasCustomPrompt="1"/>
          </p:nvPr>
        </p:nvSpPr>
        <p:spPr>
          <a:xfrm>
            <a:off x="747921" y="2416395"/>
            <a:ext cx="4124117" cy="1623458"/>
          </a:xfrm>
          <a:prstGeom prst="rect">
            <a:avLst/>
          </a:prstGeom>
        </p:spPr>
        <p:txBody>
          <a:bodyPr vert="horz" wrap="square" lIns="0" tIns="0" rIns="0" bIns="0" rtlCol="0" anchor="b" anchorCtr="0">
            <a:spAutoFit/>
          </a:bodyPr>
          <a:lstStyle>
            <a:lvl1pPr>
              <a:lnSpc>
                <a:spcPct val="50000"/>
              </a:lnSpc>
              <a:defRPr sz="9600" b="0" cap="none" spc="0" baseline="0">
                <a:latin typeface="Backlash Script Alt" panose="02000000000000000000" pitchFamily="2" charset="77"/>
              </a:defRPr>
            </a:lvl1pPr>
          </a:lstStyle>
          <a:p>
            <a:r>
              <a:rPr lang="en-GB"/>
              <a:t>click to edit master title style</a:t>
            </a:r>
            <a:endParaRPr lang="en-US"/>
          </a:p>
        </p:txBody>
      </p:sp>
    </p:spTree>
    <p:extLst>
      <p:ext uri="{BB962C8B-B14F-4D97-AF65-F5344CB8AC3E}">
        <p14:creationId xmlns:p14="http://schemas.microsoft.com/office/powerpoint/2010/main" val="20141170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Yellow">
    <p:bg>
      <p:bgPr>
        <a:solidFill>
          <a:srgbClr val="FAD6A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2" name="Title Placeholder 1">
            <a:extLst>
              <a:ext uri="{FF2B5EF4-FFF2-40B4-BE49-F238E27FC236}">
                <a16:creationId xmlns:a16="http://schemas.microsoft.com/office/drawing/2014/main" id="{0CCBB4AF-C46C-1095-896C-427712CC9A81}"/>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266625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Yellow (Script Title)">
    <p:bg>
      <p:bgPr>
        <a:solidFill>
          <a:srgbClr val="FAD6A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3" name="Title Placeholder 1">
            <a:extLst>
              <a:ext uri="{FF2B5EF4-FFF2-40B4-BE49-F238E27FC236}">
                <a16:creationId xmlns:a16="http://schemas.microsoft.com/office/drawing/2014/main" id="{D34E2E53-A251-4F23-31DD-552317E26E84}"/>
              </a:ext>
            </a:extLst>
          </p:cNvPr>
          <p:cNvSpPr>
            <a:spLocks noGrp="1"/>
          </p:cNvSpPr>
          <p:nvPr>
            <p:ph type="title" hasCustomPrompt="1"/>
          </p:nvPr>
        </p:nvSpPr>
        <p:spPr>
          <a:xfrm>
            <a:off x="747921" y="2416395"/>
            <a:ext cx="4124117" cy="1623458"/>
          </a:xfrm>
          <a:prstGeom prst="rect">
            <a:avLst/>
          </a:prstGeom>
        </p:spPr>
        <p:txBody>
          <a:bodyPr vert="horz" wrap="square" lIns="0" tIns="0" rIns="0" bIns="0" rtlCol="0" anchor="b" anchorCtr="0">
            <a:spAutoFit/>
          </a:bodyPr>
          <a:lstStyle>
            <a:lvl1pPr>
              <a:lnSpc>
                <a:spcPct val="50000"/>
              </a:lnSpc>
              <a:defRPr sz="9600" b="0" cap="none" spc="0" baseline="0">
                <a:latin typeface="Backlash Script Alt" panose="02000000000000000000" pitchFamily="2" charset="77"/>
              </a:defRPr>
            </a:lvl1pPr>
          </a:lstStyle>
          <a:p>
            <a:r>
              <a:rPr lang="en-GB"/>
              <a:t>click to edit master title style</a:t>
            </a:r>
            <a:endParaRPr lang="en-US"/>
          </a:p>
        </p:txBody>
      </p:sp>
    </p:spTree>
    <p:extLst>
      <p:ext uri="{BB962C8B-B14F-4D97-AF65-F5344CB8AC3E}">
        <p14:creationId xmlns:p14="http://schemas.microsoft.com/office/powerpoint/2010/main" val="3080183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rgbClr val="B3D1D9"/>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35C69E5-2D6F-AFF2-1470-6A1AA06EB36A}"/>
              </a:ext>
            </a:extLst>
          </p:cNvPr>
          <p:cNvSpPr txBox="1">
            <a:spLocks/>
          </p:cNvSpPr>
          <p:nvPr userDrawn="1"/>
        </p:nvSpPr>
        <p:spPr>
          <a:xfrm rot="20115856">
            <a:off x="6415626" y="1961581"/>
            <a:ext cx="8705401" cy="4708981"/>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4000" kern="0">
                <a:solidFill>
                  <a:srgbClr val="A0C5D0"/>
                </a:solidFill>
                <a:latin typeface="Backlash Script Alt" panose="02000000000000000000" pitchFamily="2" charset="77"/>
                <a:cs typeface="Arial" panose="020B0604020202020204" pitchFamily="34" charset="0"/>
              </a:rPr>
              <a:t>agenda</a:t>
            </a:r>
          </a:p>
        </p:txBody>
      </p:sp>
      <p:pic>
        <p:nvPicPr>
          <p:cNvPr id="8" name="Picture 7">
            <a:extLst>
              <a:ext uri="{FF2B5EF4-FFF2-40B4-BE49-F238E27FC236}">
                <a16:creationId xmlns:a16="http://schemas.microsoft.com/office/drawing/2014/main" id="{117FB18B-9EB2-9056-4A91-34A542B5482F}"/>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BE336853-BD89-3D6B-EAE8-5369524571B7}"/>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F309E61-6150-F7E3-F4F8-272232A3D4EF}"/>
              </a:ext>
            </a:extLst>
          </p:cNvPr>
          <p:cNvSpPr>
            <a:spLocks noGrp="1"/>
          </p:cNvSpPr>
          <p:nvPr>
            <p:ph type="ctrTitle" hasCustomPrompt="1"/>
          </p:nvPr>
        </p:nvSpPr>
        <p:spPr>
          <a:xfrm>
            <a:off x="747921" y="1206603"/>
            <a:ext cx="6408253" cy="332399"/>
          </a:xfrm>
        </p:spPr>
        <p:txBody>
          <a:bodyPr anchor="b"/>
          <a:lstStyle>
            <a:lvl1pPr algn="l">
              <a:defRPr sz="2400" b="0" spc="500" baseline="0">
                <a:solidFill>
                  <a:srgbClr val="003C53"/>
                </a:solidFill>
              </a:defRPr>
            </a:lvl1pPr>
          </a:lstStyle>
          <a:p>
            <a:r>
              <a:rPr lang="en-GB"/>
              <a:t>ALL CAPS TITLE</a:t>
            </a:r>
            <a:endParaRPr lang="en-US"/>
          </a:p>
        </p:txBody>
      </p:sp>
      <p:sp>
        <p:nvSpPr>
          <p:cNvPr id="5" name="Content Placeholder 2">
            <a:extLst>
              <a:ext uri="{FF2B5EF4-FFF2-40B4-BE49-F238E27FC236}">
                <a16:creationId xmlns:a16="http://schemas.microsoft.com/office/drawing/2014/main" id="{2CBCA63A-6AF0-263E-96D7-969B612EC60E}"/>
              </a:ext>
            </a:extLst>
          </p:cNvPr>
          <p:cNvSpPr>
            <a:spLocks noGrp="1"/>
          </p:cNvSpPr>
          <p:nvPr>
            <p:ph idx="1"/>
          </p:nvPr>
        </p:nvSpPr>
        <p:spPr>
          <a:xfrm>
            <a:off x="747921" y="1839754"/>
            <a:ext cx="6408253" cy="1364476"/>
          </a:xfrm>
        </p:spPr>
        <p:txBody>
          <a:bodyPr/>
          <a:lstStyle>
            <a:lvl1pPr>
              <a:defRPr sz="1600">
                <a:solidFill>
                  <a:srgbClr val="003C53"/>
                </a:solidFill>
              </a:defRPr>
            </a:lvl1pPr>
            <a:lvl2pPr>
              <a:defRPr sz="1600">
                <a:solidFill>
                  <a:srgbClr val="003C53"/>
                </a:solidFill>
              </a:defRPr>
            </a:lvl2pPr>
            <a:lvl3pPr>
              <a:defRPr sz="1600">
                <a:solidFill>
                  <a:srgbClr val="003C53"/>
                </a:solidFill>
              </a:defRPr>
            </a:lvl3pPr>
            <a:lvl4pPr>
              <a:defRPr sz="1600">
                <a:solidFill>
                  <a:srgbClr val="003C53"/>
                </a:solidFill>
              </a:defRPr>
            </a:lvl4pPr>
            <a:lvl5pPr>
              <a:defRPr sz="1600">
                <a:solidFill>
                  <a:srgbClr val="003C53"/>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4886013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Pink">
    <p:bg>
      <p:bgPr>
        <a:solidFill>
          <a:srgbClr val="FADDDE"/>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2" name="Title Placeholder 1">
            <a:extLst>
              <a:ext uri="{FF2B5EF4-FFF2-40B4-BE49-F238E27FC236}">
                <a16:creationId xmlns:a16="http://schemas.microsoft.com/office/drawing/2014/main" id="{05E35454-FD23-E0A8-7F07-74CF4BDF9BFD}"/>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35736747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Pink (Script Title)">
    <p:bg>
      <p:bgPr>
        <a:solidFill>
          <a:srgbClr val="FADDDE"/>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3" name="Title Placeholder 1">
            <a:extLst>
              <a:ext uri="{FF2B5EF4-FFF2-40B4-BE49-F238E27FC236}">
                <a16:creationId xmlns:a16="http://schemas.microsoft.com/office/drawing/2014/main" id="{9B42B49D-38D2-E538-EE18-7D13F07DA4B2}"/>
              </a:ext>
            </a:extLst>
          </p:cNvPr>
          <p:cNvSpPr>
            <a:spLocks noGrp="1"/>
          </p:cNvSpPr>
          <p:nvPr>
            <p:ph type="title" hasCustomPrompt="1"/>
          </p:nvPr>
        </p:nvSpPr>
        <p:spPr>
          <a:xfrm>
            <a:off x="747921" y="2416395"/>
            <a:ext cx="4124117" cy="1623458"/>
          </a:xfrm>
          <a:prstGeom prst="rect">
            <a:avLst/>
          </a:prstGeom>
        </p:spPr>
        <p:txBody>
          <a:bodyPr vert="horz" wrap="square" lIns="0" tIns="0" rIns="0" bIns="0" rtlCol="0" anchor="b" anchorCtr="0">
            <a:spAutoFit/>
          </a:bodyPr>
          <a:lstStyle>
            <a:lvl1pPr>
              <a:lnSpc>
                <a:spcPct val="50000"/>
              </a:lnSpc>
              <a:defRPr sz="9600" b="0" cap="none" spc="0" baseline="0">
                <a:latin typeface="Backlash Script Alt" panose="02000000000000000000" pitchFamily="2" charset="77"/>
              </a:defRPr>
            </a:lvl1pPr>
          </a:lstStyle>
          <a:p>
            <a:r>
              <a:rPr lang="en-GB"/>
              <a:t>click to edit master title style</a:t>
            </a:r>
            <a:endParaRPr lang="en-US"/>
          </a:p>
        </p:txBody>
      </p:sp>
    </p:spTree>
    <p:extLst>
      <p:ext uri="{BB962C8B-B14F-4D97-AF65-F5344CB8AC3E}">
        <p14:creationId xmlns:p14="http://schemas.microsoft.com/office/powerpoint/2010/main" val="22073894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nal Slide">
    <p:bg>
      <p:bgPr>
        <a:solidFill>
          <a:srgbClr val="003C53"/>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7FB18B-9EB2-9056-4A91-34A542B5482F}"/>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747921" y="5891836"/>
            <a:ext cx="1552159" cy="517110"/>
          </a:xfrm>
          <a:prstGeom prst="rect">
            <a:avLst/>
          </a:prstGeom>
        </p:spPr>
      </p:pic>
      <p:sp>
        <p:nvSpPr>
          <p:cNvPr id="9" name="TextBox 8">
            <a:extLst>
              <a:ext uri="{FF2B5EF4-FFF2-40B4-BE49-F238E27FC236}">
                <a16:creationId xmlns:a16="http://schemas.microsoft.com/office/drawing/2014/main" id="{BE336853-BD89-3D6B-EAE8-5369524571B7}"/>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1501E261-A9E2-E1B7-EB5A-F43007B0E591}"/>
              </a:ext>
            </a:extLst>
          </p:cNvPr>
          <p:cNvSpPr txBox="1">
            <a:spLocks/>
          </p:cNvSpPr>
          <p:nvPr userDrawn="1"/>
        </p:nvSpPr>
        <p:spPr>
          <a:xfrm rot="20115856">
            <a:off x="4685751" y="1753591"/>
            <a:ext cx="9036096" cy="4708981"/>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4000" kern="0">
                <a:solidFill>
                  <a:srgbClr val="003042"/>
                </a:solidFill>
                <a:latin typeface="Backlash Script Alt" panose="02000000000000000000" pitchFamily="2" charset="77"/>
                <a:cs typeface="Arial" panose="020B0604020202020204" pitchFamily="34" charset="0"/>
              </a:rPr>
              <a:t>questions?</a:t>
            </a:r>
          </a:p>
        </p:txBody>
      </p:sp>
      <p:sp>
        <p:nvSpPr>
          <p:cNvPr id="3" name="Title 1">
            <a:extLst>
              <a:ext uri="{FF2B5EF4-FFF2-40B4-BE49-F238E27FC236}">
                <a16:creationId xmlns:a16="http://schemas.microsoft.com/office/drawing/2014/main" id="{04F872AF-D1BD-88DE-B66F-13E50B229B41}"/>
              </a:ext>
            </a:extLst>
          </p:cNvPr>
          <p:cNvSpPr>
            <a:spLocks noGrp="1"/>
          </p:cNvSpPr>
          <p:nvPr>
            <p:ph type="ctrTitle" hasCustomPrompt="1"/>
          </p:nvPr>
        </p:nvSpPr>
        <p:spPr>
          <a:xfrm>
            <a:off x="747921" y="2417520"/>
            <a:ext cx="9144000" cy="332399"/>
          </a:xfrm>
        </p:spPr>
        <p:txBody>
          <a:bodyPr anchor="b"/>
          <a:lstStyle>
            <a:lvl1pPr algn="l">
              <a:defRPr sz="2400" b="0" spc="500" baseline="0">
                <a:solidFill>
                  <a:schemeClr val="bg1"/>
                </a:solidFill>
              </a:defRPr>
            </a:lvl1pPr>
          </a:lstStyle>
          <a:p>
            <a:r>
              <a:rPr lang="en-GB"/>
              <a:t>SIGN OFF MESSAGE</a:t>
            </a:r>
            <a:endParaRPr lang="en-US"/>
          </a:p>
        </p:txBody>
      </p:sp>
    </p:spTree>
    <p:extLst>
      <p:ext uri="{BB962C8B-B14F-4D97-AF65-F5344CB8AC3E}">
        <p14:creationId xmlns:p14="http://schemas.microsoft.com/office/powerpoint/2010/main" val="1335809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684888-09E8-0D79-4AB1-F2C0F79966E2}"/>
              </a:ext>
            </a:extLst>
          </p:cNvPr>
          <p:cNvPicPr>
            <a:picLocks noChangeAspect="1"/>
          </p:cNvPicPr>
          <p:nvPr userDrawn="1"/>
        </p:nvPicPr>
        <p:blipFill>
          <a:blip r:embed="rId2"/>
          <a:stretch>
            <a:fillRect/>
          </a:stretch>
        </p:blipFill>
        <p:spPr>
          <a:xfrm>
            <a:off x="747920" y="5891836"/>
            <a:ext cx="1550400" cy="516524"/>
          </a:xfrm>
          <a:prstGeom prst="rect">
            <a:avLst/>
          </a:prstGeom>
        </p:spPr>
      </p:pic>
      <p:sp>
        <p:nvSpPr>
          <p:cNvPr id="3" name="TextBox 2">
            <a:extLst>
              <a:ext uri="{FF2B5EF4-FFF2-40B4-BE49-F238E27FC236}">
                <a16:creationId xmlns:a16="http://schemas.microsoft.com/office/drawing/2014/main" id="{2AFEEABE-0B02-E0FD-7EC0-684CB905F06F}"/>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85964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hite Log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95C70B-87C5-C2F5-4EF1-2AA23DDC3934}"/>
              </a:ext>
            </a:extLst>
          </p:cNvPr>
          <p:cNvPicPr>
            <a:picLocks noChangeAspect="1"/>
          </p:cNvPicPr>
          <p:nvPr userDrawn="1"/>
        </p:nvPicPr>
        <p:blipFill>
          <a:blip r:embed="rId2"/>
          <a:srcRect/>
          <a:stretch/>
        </p:blipFill>
        <p:spPr>
          <a:xfrm>
            <a:off x="747920" y="5892219"/>
            <a:ext cx="1550400" cy="515758"/>
          </a:xfrm>
          <a:prstGeom prst="rect">
            <a:avLst/>
          </a:prstGeom>
        </p:spPr>
      </p:pic>
      <p:sp>
        <p:nvSpPr>
          <p:cNvPr id="8" name="TextBox 7">
            <a:extLst>
              <a:ext uri="{FF2B5EF4-FFF2-40B4-BE49-F238E27FC236}">
                <a16:creationId xmlns:a16="http://schemas.microsoft.com/office/drawing/2014/main" id="{ED84584B-0661-7348-A4CF-411AEFC5CDB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80976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Standard Logo">
    <p:spTree>
      <p:nvGrpSpPr>
        <p:cNvPr id="1" name=""/>
        <p:cNvGrpSpPr/>
        <p:nvPr/>
      </p:nvGrpSpPr>
      <p:grpSpPr>
        <a:xfrm>
          <a:off x="0" y="0"/>
          <a:ext cx="0" cy="0"/>
          <a:chOff x="0" y="0"/>
          <a:chExt cx="0" cy="0"/>
        </a:xfrm>
      </p:grpSpPr>
      <p:pic>
        <p:nvPicPr>
          <p:cNvPr id="7" name="Picture 6" descr="A close up of a logo&#10;&#10;Description automatically generated with low confidence">
            <a:extLst>
              <a:ext uri="{FF2B5EF4-FFF2-40B4-BE49-F238E27FC236}">
                <a16:creationId xmlns:a16="http://schemas.microsoft.com/office/drawing/2014/main" id="{3C95C70B-87C5-C2F5-4EF1-2AA23DDC3934}"/>
              </a:ext>
            </a:extLst>
          </p:cNvPr>
          <p:cNvPicPr>
            <a:picLocks noChangeAspect="1"/>
          </p:cNvPicPr>
          <p:nvPr userDrawn="1"/>
        </p:nvPicPr>
        <p:blipFill>
          <a:blip r:embed="rId2"/>
          <a:stretch>
            <a:fillRect/>
          </a:stretch>
        </p:blipFill>
        <p:spPr>
          <a:xfrm>
            <a:off x="747920" y="5891836"/>
            <a:ext cx="1550400" cy="516524"/>
          </a:xfrm>
          <a:prstGeom prst="rect">
            <a:avLst/>
          </a:prstGeom>
        </p:spPr>
      </p:pic>
      <p:sp>
        <p:nvSpPr>
          <p:cNvPr id="8" name="TextBox 7">
            <a:extLst>
              <a:ext uri="{FF2B5EF4-FFF2-40B4-BE49-F238E27FC236}">
                <a16:creationId xmlns:a16="http://schemas.microsoft.com/office/drawing/2014/main" id="{ED84584B-0661-7348-A4CF-411AEFC5CDB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93752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ark Blue Log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95C70B-87C5-C2F5-4EF1-2AA23DDC3934}"/>
              </a:ext>
            </a:extLst>
          </p:cNvPr>
          <p:cNvPicPr>
            <a:picLocks noChangeAspect="1"/>
          </p:cNvPicPr>
          <p:nvPr userDrawn="1"/>
        </p:nvPicPr>
        <p:blipFill>
          <a:blip r:embed="rId2"/>
          <a:srcRect/>
          <a:stretch/>
        </p:blipFill>
        <p:spPr>
          <a:xfrm>
            <a:off x="747920" y="5892219"/>
            <a:ext cx="1550400" cy="515758"/>
          </a:xfrm>
          <a:prstGeom prst="rect">
            <a:avLst/>
          </a:prstGeom>
        </p:spPr>
      </p:pic>
      <p:sp>
        <p:nvSpPr>
          <p:cNvPr id="8" name="TextBox 7">
            <a:extLst>
              <a:ext uri="{FF2B5EF4-FFF2-40B4-BE49-F238E27FC236}">
                <a16:creationId xmlns:a16="http://schemas.microsoft.com/office/drawing/2014/main" id="{ED84584B-0661-7348-A4CF-411AEFC5CDB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7378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7967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9" name="Picture 8" descr="A close up of a logo&#10;&#10;Description automatically generated with low confidence">
            <a:extLst>
              <a:ext uri="{FF2B5EF4-FFF2-40B4-BE49-F238E27FC236}">
                <a16:creationId xmlns:a16="http://schemas.microsoft.com/office/drawing/2014/main" id="{07510BE8-5FD3-1E4A-9799-784022E85EE7}"/>
              </a:ext>
            </a:extLst>
          </p:cNvPr>
          <p:cNvPicPr>
            <a:picLocks noChangeAspect="1"/>
          </p:cNvPicPr>
          <p:nvPr userDrawn="1"/>
        </p:nvPicPr>
        <p:blipFill>
          <a:blip r:embed="rId2"/>
          <a:stretch>
            <a:fillRect/>
          </a:stretch>
        </p:blipFill>
        <p:spPr>
          <a:xfrm>
            <a:off x="747920" y="5891836"/>
            <a:ext cx="1550400" cy="516524"/>
          </a:xfrm>
          <a:prstGeom prst="rect">
            <a:avLst/>
          </a:prstGeom>
        </p:spPr>
      </p:pic>
      <p:sp>
        <p:nvSpPr>
          <p:cNvPr id="10" name="TextBox 9">
            <a:extLst>
              <a:ext uri="{FF2B5EF4-FFF2-40B4-BE49-F238E27FC236}">
                <a16:creationId xmlns:a16="http://schemas.microsoft.com/office/drawing/2014/main" id="{27F57EDF-4165-9845-BAB9-D7BD6F7E771D}"/>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08449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8000" b="0" i="0">
                <a:solidFill>
                  <a:srgbClr val="F7C6C7"/>
                </a:solidFill>
                <a:latin typeface="Backlash Script"/>
                <a:cs typeface="Backlash Script"/>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29209">
              <a:lnSpc>
                <a:spcPts val="1430"/>
              </a:lnSpc>
            </a:pPr>
            <a:r>
              <a:rPr spc="-10" dirty="0">
                <a:solidFill>
                  <a:srgbClr val="003B52"/>
                </a:solidFill>
              </a:rPr>
              <a:t>thinkspaceoffice.com</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234125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CAE58-7286-5D5A-A39B-3FD5437B5553}"/>
              </a:ext>
            </a:extLst>
          </p:cNvPr>
          <p:cNvSpPr>
            <a:spLocks noGrp="1"/>
          </p:cNvSpPr>
          <p:nvPr>
            <p:ph type="title" hasCustomPrompt="1"/>
          </p:nvPr>
        </p:nvSpPr>
        <p:spPr>
          <a:xfrm>
            <a:off x="747921" y="861207"/>
            <a:ext cx="10515600" cy="332399"/>
          </a:xfrm>
        </p:spPr>
        <p:txBody>
          <a:bodyPr/>
          <a:lstStyle>
            <a:lvl1pPr>
              <a:defRPr sz="2400" b="0" i="0" spc="500" baseline="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BB47AC1-B8AD-B941-D2BD-BEC2F4585935}"/>
              </a:ext>
            </a:extLst>
          </p:cNvPr>
          <p:cNvSpPr>
            <a:spLocks noGrp="1"/>
          </p:cNvSpPr>
          <p:nvPr>
            <p:ph idx="1"/>
          </p:nvPr>
        </p:nvSpPr>
        <p:spPr>
          <a:xfrm>
            <a:off x="747921" y="1587085"/>
            <a:ext cx="10515600" cy="16414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Picture 6">
            <a:extLst>
              <a:ext uri="{FF2B5EF4-FFF2-40B4-BE49-F238E27FC236}">
                <a16:creationId xmlns:a16="http://schemas.microsoft.com/office/drawing/2014/main" id="{9F6968AE-CA64-2037-F75A-23DB60AE65F7}"/>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8" name="TextBox 7">
            <a:extLst>
              <a:ext uri="{FF2B5EF4-FFF2-40B4-BE49-F238E27FC236}">
                <a16:creationId xmlns:a16="http://schemas.microsoft.com/office/drawing/2014/main" id="{394B86BC-76C4-EB1D-CF53-7485985C0AE4}"/>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8014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AC9ED-97AB-7915-8514-81D9B15A0DE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15F4199D-E641-AE89-DBA2-38B26A55CA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8FDAF393-6028-63E4-8890-3E2561E67DB6}"/>
              </a:ext>
            </a:extLst>
          </p:cNvPr>
          <p:cNvSpPr>
            <a:spLocks noGrp="1"/>
          </p:cNvSpPr>
          <p:nvPr>
            <p:ph type="dt" sz="half" idx="10"/>
          </p:nvPr>
        </p:nvSpPr>
        <p:spPr/>
        <p:txBody>
          <a:bodyPr/>
          <a:lstStyle/>
          <a:p>
            <a:fld id="{19740CC2-54F5-4A12-AE20-C9F3EE44D13C}" type="datetimeFigureOut">
              <a:rPr lang="en-GB" smtClean="0"/>
              <a:t>17/04/2025</a:t>
            </a:fld>
            <a:endParaRPr lang="en-GB"/>
          </a:p>
        </p:txBody>
      </p:sp>
      <p:sp>
        <p:nvSpPr>
          <p:cNvPr id="5" name="Footer Placeholder 4">
            <a:extLst>
              <a:ext uri="{FF2B5EF4-FFF2-40B4-BE49-F238E27FC236}">
                <a16:creationId xmlns:a16="http://schemas.microsoft.com/office/drawing/2014/main" id="{EB6ACEE9-4E72-F65A-7438-3479005AC4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E9002C9-F26E-E468-6B21-C6693E6A41FE}"/>
              </a:ext>
            </a:extLst>
          </p:cNvPr>
          <p:cNvSpPr>
            <a:spLocks noGrp="1"/>
          </p:cNvSpPr>
          <p:nvPr>
            <p:ph type="sldNum" sz="quarter" idx="12"/>
          </p:nvPr>
        </p:nvSpPr>
        <p:spPr/>
        <p:txBody>
          <a:bodyPr/>
          <a:lstStyle/>
          <a:p>
            <a:fld id="{DF4FF7A4-2822-4D28-B4C8-C51EA2E9C308}" type="slidenum">
              <a:rPr lang="en-GB" smtClean="0"/>
              <a:t>‹#›</a:t>
            </a:fld>
            <a:endParaRPr lang="en-GB"/>
          </a:p>
        </p:txBody>
      </p:sp>
    </p:spTree>
    <p:extLst>
      <p:ext uri="{BB962C8B-B14F-4D97-AF65-F5344CB8AC3E}">
        <p14:creationId xmlns:p14="http://schemas.microsoft.com/office/powerpoint/2010/main" val="3215588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6968AE-CA64-2037-F75A-23DB60AE65F7}"/>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8" name="TextBox 7">
            <a:extLst>
              <a:ext uri="{FF2B5EF4-FFF2-40B4-BE49-F238E27FC236}">
                <a16:creationId xmlns:a16="http://schemas.microsoft.com/office/drawing/2014/main" id="{394B86BC-76C4-EB1D-CF53-7485985C0AE4}"/>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7F97E4F2-530E-AFAB-0A97-47BE64F5200C}"/>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Placeholder 1">
            <a:extLst>
              <a:ext uri="{FF2B5EF4-FFF2-40B4-BE49-F238E27FC236}">
                <a16:creationId xmlns:a16="http://schemas.microsoft.com/office/drawing/2014/main" id="{3540D838-A175-6670-4DAB-52E5189B2280}"/>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306173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F9F8F8"/>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6968AE-CA64-2037-F75A-23DB60AE65F7}"/>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8" name="TextBox 7">
            <a:extLst>
              <a:ext uri="{FF2B5EF4-FFF2-40B4-BE49-F238E27FC236}">
                <a16:creationId xmlns:a16="http://schemas.microsoft.com/office/drawing/2014/main" id="{394B86BC-76C4-EB1D-CF53-7485985C0AE4}"/>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29B1FBE8-E1AD-A1DB-CBE4-A05767E73A32}"/>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Placeholder 1">
            <a:extLst>
              <a:ext uri="{FF2B5EF4-FFF2-40B4-BE49-F238E27FC236}">
                <a16:creationId xmlns:a16="http://schemas.microsoft.com/office/drawing/2014/main" id="{43539B13-9EFF-332D-AD7E-159E1039DDC9}"/>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
        <p:nvSpPr>
          <p:cNvPr id="6" name="Content Placeholder 3">
            <a:extLst>
              <a:ext uri="{FF2B5EF4-FFF2-40B4-BE49-F238E27FC236}">
                <a16:creationId xmlns:a16="http://schemas.microsoft.com/office/drawing/2014/main" id="{4925A8CA-1445-011B-FE4C-9D920E12409B}"/>
              </a:ext>
            </a:extLst>
          </p:cNvPr>
          <p:cNvSpPr>
            <a:spLocks noGrp="1"/>
          </p:cNvSpPr>
          <p:nvPr>
            <p:ph sz="half" idx="10"/>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61958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6968AE-CA64-2037-F75A-23DB60AE65F7}"/>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8" name="TextBox 7">
            <a:extLst>
              <a:ext uri="{FF2B5EF4-FFF2-40B4-BE49-F238E27FC236}">
                <a16:creationId xmlns:a16="http://schemas.microsoft.com/office/drawing/2014/main" id="{394B86BC-76C4-EB1D-CF53-7485985C0AE4}"/>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29B1FBE8-E1AD-A1DB-CBE4-A05767E73A32}"/>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Placeholder 1">
            <a:extLst>
              <a:ext uri="{FF2B5EF4-FFF2-40B4-BE49-F238E27FC236}">
                <a16:creationId xmlns:a16="http://schemas.microsoft.com/office/drawing/2014/main" id="{43539B13-9EFF-332D-AD7E-159E1039DDC9}"/>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
        <p:nvSpPr>
          <p:cNvPr id="6" name="Content Placeholder 3">
            <a:extLst>
              <a:ext uri="{FF2B5EF4-FFF2-40B4-BE49-F238E27FC236}">
                <a16:creationId xmlns:a16="http://schemas.microsoft.com/office/drawing/2014/main" id="{4925A8CA-1445-011B-FE4C-9D920E12409B}"/>
              </a:ext>
            </a:extLst>
          </p:cNvPr>
          <p:cNvSpPr>
            <a:spLocks noGrp="1"/>
          </p:cNvSpPr>
          <p:nvPr>
            <p:ph sz="half" idx="10"/>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09379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0/50 Natural">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18BA156-F7FE-ACAB-9929-F1363989BC6E}"/>
              </a:ext>
            </a:extLst>
          </p:cNvPr>
          <p:cNvSpPr/>
          <p:nvPr userDrawn="1"/>
        </p:nvSpPr>
        <p:spPr>
          <a:xfrm>
            <a:off x="6096000" y="1"/>
            <a:ext cx="6096000" cy="6857999"/>
          </a:xfrm>
          <a:prstGeom prst="rect">
            <a:avLst/>
          </a:prstGeom>
          <a:solidFill>
            <a:srgbClr val="F0EE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6"/>
          </a:p>
        </p:txBody>
      </p:sp>
      <p:sp>
        <p:nvSpPr>
          <p:cNvPr id="4" name="Content Placeholder 3">
            <a:extLst>
              <a:ext uri="{FF2B5EF4-FFF2-40B4-BE49-F238E27FC236}">
                <a16:creationId xmlns:a16="http://schemas.microsoft.com/office/drawing/2014/main" id="{A4E3F8A4-AE48-2D65-6F4D-BB32CE02F71C}"/>
              </a:ext>
            </a:extLst>
          </p:cNvPr>
          <p:cNvSpPr>
            <a:spLocks noGrp="1"/>
          </p:cNvSpPr>
          <p:nvPr>
            <p:ph sz="half" idx="2"/>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Picture 7">
            <a:extLst>
              <a:ext uri="{FF2B5EF4-FFF2-40B4-BE49-F238E27FC236}">
                <a16:creationId xmlns:a16="http://schemas.microsoft.com/office/drawing/2014/main" id="{E769D1AF-27AE-A674-89C3-C5CAC7FC57E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5DD18040-FF83-3511-18EE-193F4ED052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5" name="Title Placeholder 1">
            <a:extLst>
              <a:ext uri="{FF2B5EF4-FFF2-40B4-BE49-F238E27FC236}">
                <a16:creationId xmlns:a16="http://schemas.microsoft.com/office/drawing/2014/main" id="{E545E579-F6E6-2141-AFD1-AAE4094F441A}"/>
              </a:ext>
            </a:extLst>
          </p:cNvPr>
          <p:cNvSpPr>
            <a:spLocks noGrp="1"/>
          </p:cNvSpPr>
          <p:nvPr>
            <p:ph type="title"/>
          </p:nvPr>
        </p:nvSpPr>
        <p:spPr>
          <a:xfrm>
            <a:off x="747921" y="1992034"/>
            <a:ext cx="4124117" cy="650819"/>
          </a:xfrm>
          <a:prstGeom prst="rect">
            <a:avLst/>
          </a:prstGeom>
        </p:spPr>
        <p:txBody>
          <a:bodyPr vert="horz" wrap="square" lIns="0" tIns="0" rIns="0" bIns="0" rtlCol="0" anchor="t"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3310957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0/50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18BA156-F7FE-ACAB-9929-F1363989BC6E}"/>
              </a:ext>
            </a:extLst>
          </p:cNvPr>
          <p:cNvSpPr/>
          <p:nvPr userDrawn="1"/>
        </p:nvSpPr>
        <p:spPr>
          <a:xfrm>
            <a:off x="6096000" y="1"/>
            <a:ext cx="6096000" cy="6857999"/>
          </a:xfrm>
          <a:prstGeom prst="rect">
            <a:avLst/>
          </a:prstGeom>
          <a:solidFill>
            <a:srgbClr val="E3E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6"/>
          </a:p>
        </p:txBody>
      </p:sp>
      <p:pic>
        <p:nvPicPr>
          <p:cNvPr id="8" name="Picture 7">
            <a:extLst>
              <a:ext uri="{FF2B5EF4-FFF2-40B4-BE49-F238E27FC236}">
                <a16:creationId xmlns:a16="http://schemas.microsoft.com/office/drawing/2014/main" id="{E769D1AF-27AE-A674-89C3-C5CAC7FC57E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5DD18040-FF83-3511-18EE-193F4ED052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B10CC197-B152-D771-8761-4D77FA99E3BB}"/>
              </a:ext>
            </a:extLst>
          </p:cNvPr>
          <p:cNvSpPr>
            <a:spLocks noGrp="1"/>
          </p:cNvSpPr>
          <p:nvPr>
            <p:ph sz="half" idx="2"/>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851103FD-F65E-D8E3-133E-78FA3BD3D62F}"/>
              </a:ext>
            </a:extLst>
          </p:cNvPr>
          <p:cNvSpPr>
            <a:spLocks noGrp="1"/>
          </p:cNvSpPr>
          <p:nvPr>
            <p:ph type="title"/>
          </p:nvPr>
        </p:nvSpPr>
        <p:spPr>
          <a:xfrm>
            <a:off x="747921" y="1992034"/>
            <a:ext cx="4124117" cy="650819"/>
          </a:xfrm>
          <a:prstGeom prst="rect">
            <a:avLst/>
          </a:prstGeom>
        </p:spPr>
        <p:txBody>
          <a:bodyPr vert="horz" wrap="square" lIns="0" tIns="0" rIns="0" bIns="0" rtlCol="0" anchor="t"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32982289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B11FAE-28E5-4EC9-A4D0-9CD297782A41}"/>
              </a:ext>
            </a:extLst>
          </p:cNvPr>
          <p:cNvSpPr>
            <a:spLocks noGrp="1"/>
          </p:cNvSpPr>
          <p:nvPr>
            <p:ph type="title"/>
          </p:nvPr>
        </p:nvSpPr>
        <p:spPr>
          <a:xfrm>
            <a:off x="838200" y="778108"/>
            <a:ext cx="10515600" cy="498598"/>
          </a:xfrm>
          <a:prstGeom prst="rect">
            <a:avLst/>
          </a:prstGeom>
        </p:spPr>
        <p:txBody>
          <a:bodyPr vert="horz" lIns="0" tIns="0" rIns="0" bIns="0" rtlCol="0" anchor="ctr">
            <a:sp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DA18A82-1584-20F2-7CBD-15E08F296779}"/>
              </a:ext>
            </a:extLst>
          </p:cNvPr>
          <p:cNvSpPr>
            <a:spLocks noGrp="1"/>
          </p:cNvSpPr>
          <p:nvPr>
            <p:ph type="body" idx="1"/>
          </p:nvPr>
        </p:nvSpPr>
        <p:spPr>
          <a:xfrm>
            <a:off x="838200" y="1825624"/>
            <a:ext cx="10515600" cy="1641475"/>
          </a:xfrm>
          <a:prstGeom prst="rect">
            <a:avLst/>
          </a:prstGeom>
        </p:spPr>
        <p:txBody>
          <a:bodyPr vert="horz" lIns="0" tIns="0" rIns="0" bIns="0" rtlCol="0">
            <a:sp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34BBA45-AEA8-C11E-A512-15115CD76D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625716-E510-0647-9BE0-E51453ADBDE2}" type="datetimeFigureOut">
              <a:rPr lang="en-US" smtClean="0"/>
              <a:t>4/17/25</a:t>
            </a:fld>
            <a:endParaRPr lang="en-US"/>
          </a:p>
        </p:txBody>
      </p:sp>
      <p:sp>
        <p:nvSpPr>
          <p:cNvPr id="5" name="Footer Placeholder 4">
            <a:extLst>
              <a:ext uri="{FF2B5EF4-FFF2-40B4-BE49-F238E27FC236}">
                <a16:creationId xmlns:a16="http://schemas.microsoft.com/office/drawing/2014/main" id="{347B3954-A477-8A5F-BE56-23C346DDC4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B4C44F-2B78-FD5B-195F-86FEA0A9FE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CB0215-7576-1641-B791-8F41605FB0D7}" type="slidenum">
              <a:rPr lang="en-US" smtClean="0"/>
              <a:t>‹#›</a:t>
            </a:fld>
            <a:endParaRPr lang="en-US"/>
          </a:p>
        </p:txBody>
      </p:sp>
    </p:spTree>
    <p:extLst>
      <p:ext uri="{BB962C8B-B14F-4D97-AF65-F5344CB8AC3E}">
        <p14:creationId xmlns:p14="http://schemas.microsoft.com/office/powerpoint/2010/main" val="1110033741"/>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9" r:id="rId3"/>
    <p:sldLayoutId id="2147483650" r:id="rId4"/>
    <p:sldLayoutId id="2147483676" r:id="rId5"/>
    <p:sldLayoutId id="2147483670" r:id="rId6"/>
    <p:sldLayoutId id="2147483671" r:id="rId7"/>
    <p:sldLayoutId id="2147483652" r:id="rId8"/>
    <p:sldLayoutId id="2147483658" r:id="rId9"/>
    <p:sldLayoutId id="2147483672" r:id="rId10"/>
    <p:sldLayoutId id="2147483673" r:id="rId11"/>
    <p:sldLayoutId id="2147483674" r:id="rId12"/>
    <p:sldLayoutId id="2147483654" r:id="rId13"/>
    <p:sldLayoutId id="2147483655" r:id="rId14"/>
    <p:sldLayoutId id="2147483681" r:id="rId15"/>
    <p:sldLayoutId id="2147483698" r:id="rId16"/>
    <p:sldLayoutId id="2147483697" r:id="rId17"/>
    <p:sldLayoutId id="2147483696" r:id="rId18"/>
    <p:sldLayoutId id="2147483682" r:id="rId19"/>
    <p:sldLayoutId id="2147483662" r:id="rId20"/>
    <p:sldLayoutId id="2147483675" r:id="rId21"/>
    <p:sldLayoutId id="2147483663" r:id="rId22"/>
    <p:sldLayoutId id="2147483664" r:id="rId23"/>
    <p:sldLayoutId id="2147483665" r:id="rId24"/>
    <p:sldLayoutId id="2147483677" r:id="rId25"/>
    <p:sldLayoutId id="2147483666" r:id="rId26"/>
    <p:sldLayoutId id="2147483678" r:id="rId27"/>
    <p:sldLayoutId id="2147483667" r:id="rId28"/>
    <p:sldLayoutId id="2147483679" r:id="rId29"/>
    <p:sldLayoutId id="2147483668" r:id="rId30"/>
    <p:sldLayoutId id="2147483680" r:id="rId31"/>
    <p:sldLayoutId id="2147483660" r:id="rId32"/>
    <p:sldLayoutId id="2147483683" r:id="rId33"/>
  </p:sldLayoutIdLst>
  <p:txStyles>
    <p:title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3C53"/>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003C53"/>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3C53"/>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rgbClr val="003C53"/>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rgbClr val="003C53"/>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AB7704-5BC8-5EED-5F26-98C51C2988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1A3E242-5636-5CA2-A4FB-66F6A884F2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BBBEB0A-C66F-5320-1B2E-6B88A8AA70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B797976-469D-124A-BE8A-0E9D47A36535}" type="datetimeFigureOut">
              <a:rPr lang="en-US" smtClean="0"/>
              <a:t>4/17/25</a:t>
            </a:fld>
            <a:endParaRPr lang="en-US"/>
          </a:p>
        </p:txBody>
      </p:sp>
      <p:sp>
        <p:nvSpPr>
          <p:cNvPr id="5" name="Footer Placeholder 4">
            <a:extLst>
              <a:ext uri="{FF2B5EF4-FFF2-40B4-BE49-F238E27FC236}">
                <a16:creationId xmlns:a16="http://schemas.microsoft.com/office/drawing/2014/main" id="{C5EF4322-2D40-DA35-D15C-18D48038D1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79E3988-5283-F230-1962-83805C7CE5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3190679-4283-384C-9D26-6EEEABC1901B}" type="slidenum">
              <a:rPr lang="en-US" smtClean="0"/>
              <a:t>‹#›</a:t>
            </a:fld>
            <a:endParaRPr lang="en-US"/>
          </a:p>
        </p:txBody>
      </p:sp>
    </p:spTree>
    <p:extLst>
      <p:ext uri="{BB962C8B-B14F-4D97-AF65-F5344CB8AC3E}">
        <p14:creationId xmlns:p14="http://schemas.microsoft.com/office/powerpoint/2010/main" val="370910401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jpeg"/><Relationship Id="rId1" Type="http://schemas.openxmlformats.org/officeDocument/2006/relationships/slideLayout" Target="../slideLayouts/slideLayout19.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9.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3.png"/><Relationship Id="rId2" Type="http://schemas.openxmlformats.org/officeDocument/2006/relationships/image" Target="../media/image34.jpeg"/><Relationship Id="rId1" Type="http://schemas.openxmlformats.org/officeDocument/2006/relationships/slideLayout" Target="../slideLayouts/slideLayout1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3.png"/><Relationship Id="rId2" Type="http://schemas.openxmlformats.org/officeDocument/2006/relationships/image" Target="../media/image35.jpeg"/><Relationship Id="rId1" Type="http://schemas.openxmlformats.org/officeDocument/2006/relationships/slideLayout" Target="../slideLayouts/slideLayout1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3.png"/><Relationship Id="rId2" Type="http://schemas.openxmlformats.org/officeDocument/2006/relationships/image" Target="../media/image36.jpeg"/><Relationship Id="rId1" Type="http://schemas.openxmlformats.org/officeDocument/2006/relationships/slideLayout" Target="../slideLayouts/slideLayout1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0.xml"/><Relationship Id="rId1" Type="http://schemas.openxmlformats.org/officeDocument/2006/relationships/slideLayout" Target="../slideLayouts/slideLayout19.xml"/><Relationship Id="rId5" Type="http://schemas.microsoft.com/office/2007/relationships/hdphoto" Target="../media/hdphoto1.wdp"/><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3.jp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4.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45.jpg"/><Relationship Id="rId1" Type="http://schemas.openxmlformats.org/officeDocument/2006/relationships/slideLayout" Target="../slideLayouts/slideLayout1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19.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4.jpeg"/><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6.xml"/><Relationship Id="rId1" Type="http://schemas.openxmlformats.org/officeDocument/2006/relationships/slideLayout" Target="../slideLayouts/slideLayout35.xml"/><Relationship Id="rId4" Type="http://schemas.openxmlformats.org/officeDocument/2006/relationships/image" Target="../media/image14.emf"/></Relationships>
</file>

<file path=ppt/slides/_rels/slide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emf"/></Relationships>
</file>

<file path=ppt/slides/_rels/slide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DD6DE"/>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4C54EE-5408-DEF9-C5DC-8EB1D4FCEE4A}"/>
              </a:ext>
            </a:extLst>
          </p:cNvPr>
          <p:cNvSpPr txBox="1">
            <a:spLocks/>
          </p:cNvSpPr>
          <p:nvPr/>
        </p:nvSpPr>
        <p:spPr>
          <a:xfrm>
            <a:off x="735080" y="783668"/>
            <a:ext cx="3165711" cy="344928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800" dirty="0">
                <a:latin typeface="Arial"/>
                <a:cs typeface="Arial"/>
              </a:rPr>
              <a:t>Enhancing Workspaces with Human-Centric Lighting:</a:t>
            </a:r>
          </a:p>
          <a:p>
            <a:br>
              <a:rPr lang="en-US" sz="2800" dirty="0">
                <a:latin typeface="Arial"/>
                <a:cs typeface="Arial"/>
              </a:rPr>
            </a:br>
            <a:r>
              <a:rPr lang="en-US" sz="2800" dirty="0">
                <a:solidFill>
                  <a:srgbClr val="FFFFFF"/>
                </a:solidFill>
                <a:latin typeface="Arial"/>
                <a:cs typeface="Arial"/>
              </a:rPr>
              <a:t>A review of human-centered</a:t>
            </a:r>
            <a:br>
              <a:rPr lang="en-US" sz="2800" dirty="0">
                <a:solidFill>
                  <a:srgbClr val="FFFFFF"/>
                </a:solidFill>
                <a:latin typeface="Arial"/>
                <a:cs typeface="Arial"/>
              </a:rPr>
            </a:br>
            <a:r>
              <a:rPr lang="en-US" sz="2800" dirty="0">
                <a:solidFill>
                  <a:srgbClr val="FFFFFF"/>
                </a:solidFill>
                <a:latin typeface="Arial"/>
                <a:cs typeface="Arial"/>
              </a:rPr>
              <a:t>design and  </a:t>
            </a:r>
            <a:r>
              <a:rPr lang="en-US" sz="2800" dirty="0" err="1">
                <a:solidFill>
                  <a:srgbClr val="FFFFFF"/>
                </a:solidFill>
                <a:latin typeface="Arial"/>
                <a:cs typeface="Arial"/>
              </a:rPr>
              <a:t>hushAssistant</a:t>
            </a:r>
            <a:r>
              <a:rPr lang="en-US" sz="2800" dirty="0">
                <a:solidFill>
                  <a:srgbClr val="FFFFFF"/>
                </a:solidFill>
                <a:latin typeface="Arial"/>
                <a:cs typeface="Arial"/>
              </a:rPr>
              <a:t> technology</a:t>
            </a:r>
          </a:p>
        </p:txBody>
      </p:sp>
      <p:grpSp>
        <p:nvGrpSpPr>
          <p:cNvPr id="9" name="Group 8">
            <a:extLst>
              <a:ext uri="{FF2B5EF4-FFF2-40B4-BE49-F238E27FC236}">
                <a16:creationId xmlns:a16="http://schemas.microsoft.com/office/drawing/2014/main" id="{0BEF84C4-D93E-B6F2-6353-F1D2B3D47FBD}"/>
              </a:ext>
            </a:extLst>
          </p:cNvPr>
          <p:cNvGrpSpPr/>
          <p:nvPr/>
        </p:nvGrpSpPr>
        <p:grpSpPr>
          <a:xfrm>
            <a:off x="6284030" y="800101"/>
            <a:ext cx="5172890" cy="5126133"/>
            <a:chOff x="6323785" y="800101"/>
            <a:chExt cx="5172890" cy="5126133"/>
          </a:xfrm>
        </p:grpSpPr>
        <p:pic>
          <p:nvPicPr>
            <p:cNvPr id="2" name="Obraz 8" descr="Obraz zawierający Ludzka twarz, kolaż, uśmiech, ubrania&#10;&#10;Zawartość wygenerowana przez sztuczną inteligencję może być niepoprawna.">
              <a:extLst>
                <a:ext uri="{FF2B5EF4-FFF2-40B4-BE49-F238E27FC236}">
                  <a16:creationId xmlns:a16="http://schemas.microsoft.com/office/drawing/2014/main" id="{F0BE41A0-945C-EB47-FD1E-C4265713D2DA}"/>
                </a:ext>
              </a:extLst>
            </p:cNvPr>
            <p:cNvPicPr>
              <a:picLocks noChangeAspect="1"/>
            </p:cNvPicPr>
            <p:nvPr/>
          </p:nvPicPr>
          <p:blipFill>
            <a:blip r:embed="rId3">
              <a:extLst>
                <a:ext uri="{28A0092B-C50C-407E-A947-70E740481C1C}">
                  <a14:useLocalDpi xmlns:a14="http://schemas.microsoft.com/office/drawing/2010/main" val="0"/>
                </a:ext>
              </a:extLst>
            </a:blip>
            <a:srcRect l="-23" t="17" r="55551" b="-498"/>
            <a:stretch/>
          </p:blipFill>
          <p:spPr>
            <a:xfrm>
              <a:off x="6323785" y="800101"/>
              <a:ext cx="5172890" cy="3891170"/>
            </a:xfrm>
            <a:prstGeom prst="rect">
              <a:avLst/>
            </a:prstGeom>
          </p:spPr>
        </p:pic>
        <p:pic>
          <p:nvPicPr>
            <p:cNvPr id="6" name="Obraz 8" descr="Obraz zawierający Ludzka twarz, kolaż, uśmiech, ubrania&#10;&#10;Zawartość wygenerowana przez sztuczną inteligencję może być niepoprawna.">
              <a:extLst>
                <a:ext uri="{FF2B5EF4-FFF2-40B4-BE49-F238E27FC236}">
                  <a16:creationId xmlns:a16="http://schemas.microsoft.com/office/drawing/2014/main" id="{3A827BEF-A151-F12F-B981-EC737A2184DA}"/>
                </a:ext>
              </a:extLst>
            </p:cNvPr>
            <p:cNvPicPr>
              <a:picLocks noChangeAspect="1"/>
            </p:cNvPicPr>
            <p:nvPr/>
          </p:nvPicPr>
          <p:blipFill rotWithShape="1">
            <a:blip r:embed="rId3">
              <a:extLst>
                <a:ext uri="{28A0092B-C50C-407E-A947-70E740481C1C}">
                  <a14:useLocalDpi xmlns:a14="http://schemas.microsoft.com/office/drawing/2010/main" val="0"/>
                </a:ext>
              </a:extLst>
            </a:blip>
            <a:srcRect l="66751" t="34443" b="33366"/>
            <a:stretch/>
          </p:blipFill>
          <p:spPr>
            <a:xfrm>
              <a:off x="7629277" y="4675968"/>
              <a:ext cx="3867398" cy="1246590"/>
            </a:xfrm>
            <a:prstGeom prst="rect">
              <a:avLst/>
            </a:prstGeom>
          </p:spPr>
        </p:pic>
        <p:pic>
          <p:nvPicPr>
            <p:cNvPr id="7" name="Obraz 8" descr="Obraz zawierający Ludzka twarz, kolaż, uśmiech, ubrania&#10;&#10;Zawartość wygenerowana przez sztuczną inteligencję może być niepoprawna.">
              <a:extLst>
                <a:ext uri="{FF2B5EF4-FFF2-40B4-BE49-F238E27FC236}">
                  <a16:creationId xmlns:a16="http://schemas.microsoft.com/office/drawing/2014/main" id="{445DCEC3-DF61-0636-F9DB-21EDB83BE21A}"/>
                </a:ext>
              </a:extLst>
            </p:cNvPr>
            <p:cNvPicPr>
              <a:picLocks noChangeAspect="1"/>
            </p:cNvPicPr>
            <p:nvPr/>
          </p:nvPicPr>
          <p:blipFill rotWithShape="1">
            <a:blip r:embed="rId3">
              <a:extLst>
                <a:ext uri="{28A0092B-C50C-407E-A947-70E740481C1C}">
                  <a14:useLocalDpi xmlns:a14="http://schemas.microsoft.com/office/drawing/2010/main" val="0"/>
                </a:ext>
              </a:extLst>
            </a:blip>
            <a:srcRect l="88954" t="462" r="-40" b="67450"/>
            <a:stretch/>
          </p:blipFill>
          <p:spPr>
            <a:xfrm>
              <a:off x="6331735" y="4675968"/>
              <a:ext cx="1297542" cy="1250266"/>
            </a:xfrm>
            <a:prstGeom prst="rect">
              <a:avLst/>
            </a:prstGeom>
          </p:spPr>
        </p:pic>
      </p:grpSp>
      <p:pic>
        <p:nvPicPr>
          <p:cNvPr id="5" name="Obraz 6" descr="Obraz zawierający tekst, zrzut ekranu, krąg, Czcionka&#10;&#10;Zawartość wygenerowana przez sztuczną inteligencję może być niepoprawna.">
            <a:extLst>
              <a:ext uri="{FF2B5EF4-FFF2-40B4-BE49-F238E27FC236}">
                <a16:creationId xmlns:a16="http://schemas.microsoft.com/office/drawing/2014/main" id="{E77AB715-4A11-8713-3080-AF5D3DF40366}"/>
              </a:ext>
            </a:extLst>
          </p:cNvPr>
          <p:cNvPicPr>
            <a:picLocks noChangeAspect="1"/>
          </p:cNvPicPr>
          <p:nvPr/>
        </p:nvPicPr>
        <p:blipFill rotWithShape="1">
          <a:blip r:embed="rId4">
            <a:extLst>
              <a:ext uri="{28A0092B-C50C-407E-A947-70E740481C1C}">
                <a14:useLocalDpi xmlns:a14="http://schemas.microsoft.com/office/drawing/2010/main" val="0"/>
              </a:ext>
            </a:extLst>
          </a:blip>
          <a:srcRect l="16097" t="12336" r="15375" b="13459"/>
          <a:stretch/>
        </p:blipFill>
        <p:spPr>
          <a:xfrm>
            <a:off x="3722124" y="2832251"/>
            <a:ext cx="2759101" cy="2801404"/>
          </a:xfrm>
          <a:prstGeom prst="ellipse">
            <a:avLst/>
          </a:prstGeom>
        </p:spPr>
      </p:pic>
    </p:spTree>
    <p:extLst>
      <p:ext uri="{BB962C8B-B14F-4D97-AF65-F5344CB8AC3E}">
        <p14:creationId xmlns:p14="http://schemas.microsoft.com/office/powerpoint/2010/main" val="35004430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pic>
        <p:nvPicPr>
          <p:cNvPr id="29" name="Obraz 28" descr="Obraz zawierający osoba, ubrania, w pomieszczeniu, okno&#10;&#10;Zawartość wygenerowana przez sztuczną inteligencję może być niepoprawna.">
            <a:extLst>
              <a:ext uri="{FF2B5EF4-FFF2-40B4-BE49-F238E27FC236}">
                <a16:creationId xmlns:a16="http://schemas.microsoft.com/office/drawing/2014/main" id="{407C8041-D70D-E415-DAD2-68C6808808A4}"/>
              </a:ext>
            </a:extLst>
          </p:cNvPr>
          <p:cNvPicPr>
            <a:picLocks noChangeAspect="1"/>
          </p:cNvPicPr>
          <p:nvPr/>
        </p:nvPicPr>
        <p:blipFill>
          <a:blip r:embed="rId2">
            <a:extLst>
              <a:ext uri="{28A0092B-C50C-407E-A947-70E740481C1C}">
                <a14:useLocalDpi xmlns:a14="http://schemas.microsoft.com/office/drawing/2010/main" val="0"/>
              </a:ext>
            </a:extLst>
          </a:blip>
          <a:srcRect l="11632" r="3661"/>
          <a:stretch/>
        </p:blipFill>
        <p:spPr>
          <a:xfrm>
            <a:off x="5880100" y="800101"/>
            <a:ext cx="5616575" cy="4972029"/>
          </a:xfrm>
          <a:prstGeom prst="rect">
            <a:avLst/>
          </a:prstGeom>
        </p:spPr>
      </p:pic>
      <p:sp>
        <p:nvSpPr>
          <p:cNvPr id="3" name="TextBox 2">
            <a:extLst>
              <a:ext uri="{FF2B5EF4-FFF2-40B4-BE49-F238E27FC236}">
                <a16:creationId xmlns:a16="http://schemas.microsoft.com/office/drawing/2014/main" id="{E3E8117E-A193-CB5B-D00C-A8E0E62045E5}"/>
              </a:ext>
            </a:extLst>
          </p:cNvPr>
          <p:cNvSpPr txBox="1"/>
          <p:nvPr/>
        </p:nvSpPr>
        <p:spPr>
          <a:xfrm>
            <a:off x="740731" y="1969132"/>
            <a:ext cx="4681121" cy="1050737"/>
          </a:xfrm>
          <a:prstGeom prst="rect">
            <a:avLst/>
          </a:prstGeom>
          <a:noFill/>
        </p:spPr>
        <p:txBody>
          <a:bodyPr wrap="square" lIns="0" tIns="0" rIns="0" bIns="0">
            <a:spAutoFit/>
          </a:bodyPr>
          <a:lstStyle/>
          <a:p>
            <a:pPr algn="l">
              <a:lnSpc>
                <a:spcPct val="125000"/>
              </a:lnSpc>
            </a:pPr>
            <a:r>
              <a:rPr lang="en-US" sz="1400" b="0" i="0" u="none" strike="noStrike" baseline="0" dirty="0">
                <a:solidFill>
                  <a:srgbClr val="003C53"/>
                </a:solidFill>
                <a:latin typeface="Arial" panose="020B0604020202020204" pitchFamily="34" charset="0"/>
                <a:cs typeface="Arial" panose="020B0604020202020204" pitchFamily="34" charset="0"/>
              </a:rPr>
              <a:t>All lighting and ventilation settings can be adjusted to the user’s specific requirements, or you can choose from five pre-defined user settings:</a:t>
            </a:r>
          </a:p>
          <a:p>
            <a:pPr algn="l">
              <a:lnSpc>
                <a:spcPct val="125000"/>
              </a:lnSpc>
            </a:pPr>
            <a:endParaRPr lang="en-US" sz="1400" b="0" i="0" u="none" strike="noStrike" baseline="0" dirty="0">
              <a:solidFill>
                <a:srgbClr val="003C53"/>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4F2AABD5-6E8A-F8F5-83BE-30054F2A50FA}"/>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4" name="Title 1">
            <a:extLst>
              <a:ext uri="{FF2B5EF4-FFF2-40B4-BE49-F238E27FC236}">
                <a16:creationId xmlns:a16="http://schemas.microsoft.com/office/drawing/2014/main" id="{A854FA41-9F65-2871-B3B4-C3AACCCBD282}"/>
              </a:ext>
            </a:extLst>
          </p:cNvPr>
          <p:cNvSpPr txBox="1">
            <a:spLocks/>
          </p:cNvSpPr>
          <p:nvPr/>
        </p:nvSpPr>
        <p:spPr>
          <a:xfrm>
            <a:off x="740732" y="1173686"/>
            <a:ext cx="4125466"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Freedom to work how you feel best</a:t>
            </a:r>
          </a:p>
        </p:txBody>
      </p:sp>
      <p:grpSp>
        <p:nvGrpSpPr>
          <p:cNvPr id="23" name="Group 22">
            <a:extLst>
              <a:ext uri="{FF2B5EF4-FFF2-40B4-BE49-F238E27FC236}">
                <a16:creationId xmlns:a16="http://schemas.microsoft.com/office/drawing/2014/main" id="{A90009D4-8011-4224-C3A9-AC43908077C1}"/>
              </a:ext>
            </a:extLst>
          </p:cNvPr>
          <p:cNvGrpSpPr/>
          <p:nvPr/>
        </p:nvGrpSpPr>
        <p:grpSpPr>
          <a:xfrm>
            <a:off x="1192235" y="3114127"/>
            <a:ext cx="1051540" cy="1051540"/>
            <a:chOff x="358814" y="2940068"/>
            <a:chExt cx="1215342" cy="1215342"/>
          </a:xfrm>
        </p:grpSpPr>
        <p:sp>
          <p:nvSpPr>
            <p:cNvPr id="5" name="Owal 6">
              <a:extLst>
                <a:ext uri="{FF2B5EF4-FFF2-40B4-BE49-F238E27FC236}">
                  <a16:creationId xmlns:a16="http://schemas.microsoft.com/office/drawing/2014/main" id="{B87F5C9F-6EA9-CA79-4777-96B19D95FE13}"/>
                </a:ext>
              </a:extLst>
            </p:cNvPr>
            <p:cNvSpPr/>
            <p:nvPr/>
          </p:nvSpPr>
          <p:spPr>
            <a:xfrm>
              <a:off x="358814" y="2940068"/>
              <a:ext cx="1215342" cy="1215342"/>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Obraz 10">
              <a:extLst>
                <a:ext uri="{FF2B5EF4-FFF2-40B4-BE49-F238E27FC236}">
                  <a16:creationId xmlns:a16="http://schemas.microsoft.com/office/drawing/2014/main" id="{9F48DE68-E5C7-D3AF-96DC-52268AB99A7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4133" y="3205387"/>
              <a:ext cx="684704" cy="684704"/>
            </a:xfrm>
            <a:prstGeom prst="rect">
              <a:avLst/>
            </a:prstGeom>
          </p:spPr>
        </p:pic>
      </p:grpSp>
      <p:grpSp>
        <p:nvGrpSpPr>
          <p:cNvPr id="24" name="Group 23">
            <a:extLst>
              <a:ext uri="{FF2B5EF4-FFF2-40B4-BE49-F238E27FC236}">
                <a16:creationId xmlns:a16="http://schemas.microsoft.com/office/drawing/2014/main" id="{8881B667-1216-4895-2A4B-B9226B810D50}"/>
              </a:ext>
            </a:extLst>
          </p:cNvPr>
          <p:cNvGrpSpPr/>
          <p:nvPr/>
        </p:nvGrpSpPr>
        <p:grpSpPr>
          <a:xfrm>
            <a:off x="2353937" y="3114127"/>
            <a:ext cx="1051540" cy="1051540"/>
            <a:chOff x="1701478" y="2940068"/>
            <a:chExt cx="1215342" cy="1215342"/>
          </a:xfrm>
        </p:grpSpPr>
        <p:sp>
          <p:nvSpPr>
            <p:cNvPr id="8" name="Owal 13">
              <a:extLst>
                <a:ext uri="{FF2B5EF4-FFF2-40B4-BE49-F238E27FC236}">
                  <a16:creationId xmlns:a16="http://schemas.microsoft.com/office/drawing/2014/main" id="{EA639A03-6CEE-C933-98BD-82BDDE3E00EA}"/>
                </a:ext>
              </a:extLst>
            </p:cNvPr>
            <p:cNvSpPr/>
            <p:nvPr/>
          </p:nvSpPr>
          <p:spPr>
            <a:xfrm>
              <a:off x="1701478" y="2940068"/>
              <a:ext cx="1215342" cy="1215342"/>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9" name="Obraz 14">
              <a:extLst>
                <a:ext uri="{FF2B5EF4-FFF2-40B4-BE49-F238E27FC236}">
                  <a16:creationId xmlns:a16="http://schemas.microsoft.com/office/drawing/2014/main" id="{27B49041-5B3B-6C2E-03A9-4725A2FE503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966797" y="3205387"/>
              <a:ext cx="684704" cy="684704"/>
            </a:xfrm>
            <a:prstGeom prst="rect">
              <a:avLst/>
            </a:prstGeom>
          </p:spPr>
        </p:pic>
      </p:grpSp>
      <p:grpSp>
        <p:nvGrpSpPr>
          <p:cNvPr id="25" name="Group 24">
            <a:extLst>
              <a:ext uri="{FF2B5EF4-FFF2-40B4-BE49-F238E27FC236}">
                <a16:creationId xmlns:a16="http://schemas.microsoft.com/office/drawing/2014/main" id="{9CA8238D-948A-82F1-9863-F3739F3DED99}"/>
              </a:ext>
            </a:extLst>
          </p:cNvPr>
          <p:cNvGrpSpPr/>
          <p:nvPr/>
        </p:nvGrpSpPr>
        <p:grpSpPr>
          <a:xfrm>
            <a:off x="3515639" y="3114127"/>
            <a:ext cx="1051540" cy="1051540"/>
            <a:chOff x="3044142" y="2940068"/>
            <a:chExt cx="1215342" cy="1215342"/>
          </a:xfrm>
        </p:grpSpPr>
        <p:sp>
          <p:nvSpPr>
            <p:cNvPr id="10" name="Owal 15">
              <a:extLst>
                <a:ext uri="{FF2B5EF4-FFF2-40B4-BE49-F238E27FC236}">
                  <a16:creationId xmlns:a16="http://schemas.microsoft.com/office/drawing/2014/main" id="{D3F87250-FF43-09B8-29C1-DC6F9B209BD6}"/>
                </a:ext>
              </a:extLst>
            </p:cNvPr>
            <p:cNvSpPr/>
            <p:nvPr/>
          </p:nvSpPr>
          <p:spPr>
            <a:xfrm>
              <a:off x="3044142" y="2940068"/>
              <a:ext cx="1215342" cy="1215342"/>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1" name="Obraz 16">
              <a:extLst>
                <a:ext uri="{FF2B5EF4-FFF2-40B4-BE49-F238E27FC236}">
                  <a16:creationId xmlns:a16="http://schemas.microsoft.com/office/drawing/2014/main" id="{2178ACAE-F14F-42B3-7305-0693FD978AF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09461" y="3219852"/>
              <a:ext cx="684704" cy="655773"/>
            </a:xfrm>
            <a:prstGeom prst="rect">
              <a:avLst/>
            </a:prstGeom>
          </p:spPr>
        </p:pic>
      </p:grpSp>
      <p:grpSp>
        <p:nvGrpSpPr>
          <p:cNvPr id="26" name="Group 25">
            <a:extLst>
              <a:ext uri="{FF2B5EF4-FFF2-40B4-BE49-F238E27FC236}">
                <a16:creationId xmlns:a16="http://schemas.microsoft.com/office/drawing/2014/main" id="{AD892C60-D765-47FF-A58B-E363C3E725D1}"/>
              </a:ext>
            </a:extLst>
          </p:cNvPr>
          <p:cNvGrpSpPr/>
          <p:nvPr/>
        </p:nvGrpSpPr>
        <p:grpSpPr>
          <a:xfrm>
            <a:off x="1756607" y="4524186"/>
            <a:ext cx="1051540" cy="1051540"/>
            <a:chOff x="1093807" y="4741227"/>
            <a:chExt cx="1215342" cy="1215342"/>
          </a:xfrm>
        </p:grpSpPr>
        <p:sp>
          <p:nvSpPr>
            <p:cNvPr id="12" name="Owal 17">
              <a:extLst>
                <a:ext uri="{FF2B5EF4-FFF2-40B4-BE49-F238E27FC236}">
                  <a16:creationId xmlns:a16="http://schemas.microsoft.com/office/drawing/2014/main" id="{D1D73EE3-7D12-A018-B096-9FDB3A98F342}"/>
                </a:ext>
              </a:extLst>
            </p:cNvPr>
            <p:cNvSpPr/>
            <p:nvPr/>
          </p:nvSpPr>
          <p:spPr>
            <a:xfrm>
              <a:off x="1093807" y="4741227"/>
              <a:ext cx="1215342" cy="1215342"/>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8">
              <a:extLst>
                <a:ext uri="{FF2B5EF4-FFF2-40B4-BE49-F238E27FC236}">
                  <a16:creationId xmlns:a16="http://schemas.microsoft.com/office/drawing/2014/main" id="{D6BA71C4-55B5-AD60-BAB9-1C16F4BDBDA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59126" y="5129952"/>
              <a:ext cx="684704" cy="437892"/>
            </a:xfrm>
            <a:prstGeom prst="rect">
              <a:avLst/>
            </a:prstGeom>
          </p:spPr>
        </p:pic>
      </p:grpSp>
      <p:grpSp>
        <p:nvGrpSpPr>
          <p:cNvPr id="27" name="Group 26">
            <a:extLst>
              <a:ext uri="{FF2B5EF4-FFF2-40B4-BE49-F238E27FC236}">
                <a16:creationId xmlns:a16="http://schemas.microsoft.com/office/drawing/2014/main" id="{1CC8598C-A5A4-FFB8-5D6E-2E338CB8DB95}"/>
              </a:ext>
            </a:extLst>
          </p:cNvPr>
          <p:cNvGrpSpPr/>
          <p:nvPr/>
        </p:nvGrpSpPr>
        <p:grpSpPr>
          <a:xfrm>
            <a:off x="2918309" y="4524186"/>
            <a:ext cx="1051540" cy="1051540"/>
            <a:chOff x="2436471" y="4741227"/>
            <a:chExt cx="1215342" cy="1215342"/>
          </a:xfrm>
        </p:grpSpPr>
        <p:sp>
          <p:nvSpPr>
            <p:cNvPr id="14" name="Owal 19">
              <a:extLst>
                <a:ext uri="{FF2B5EF4-FFF2-40B4-BE49-F238E27FC236}">
                  <a16:creationId xmlns:a16="http://schemas.microsoft.com/office/drawing/2014/main" id="{58E7FC1D-245B-39B9-4685-78FAC41389CF}"/>
                </a:ext>
              </a:extLst>
            </p:cNvPr>
            <p:cNvSpPr/>
            <p:nvPr/>
          </p:nvSpPr>
          <p:spPr>
            <a:xfrm>
              <a:off x="2436471" y="4741227"/>
              <a:ext cx="1215342" cy="1215342"/>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5" name="Obraz 20">
              <a:extLst>
                <a:ext uri="{FF2B5EF4-FFF2-40B4-BE49-F238E27FC236}">
                  <a16:creationId xmlns:a16="http://schemas.microsoft.com/office/drawing/2014/main" id="{DA751D6B-002A-2B8C-37E6-DB0951DE6604}"/>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701790" y="5006546"/>
              <a:ext cx="684704" cy="684704"/>
            </a:xfrm>
            <a:prstGeom prst="rect">
              <a:avLst/>
            </a:prstGeom>
          </p:spPr>
        </p:pic>
      </p:grpSp>
      <p:sp>
        <p:nvSpPr>
          <p:cNvPr id="16" name="Tytuł 1">
            <a:extLst>
              <a:ext uri="{FF2B5EF4-FFF2-40B4-BE49-F238E27FC236}">
                <a16:creationId xmlns:a16="http://schemas.microsoft.com/office/drawing/2014/main" id="{D1356205-18AA-9AFD-D368-DCF2B254B4B9}"/>
              </a:ext>
            </a:extLst>
          </p:cNvPr>
          <p:cNvSpPr txBox="1">
            <a:spLocks/>
          </p:cNvSpPr>
          <p:nvPr/>
        </p:nvSpPr>
        <p:spPr>
          <a:xfrm>
            <a:off x="1345103" y="4199938"/>
            <a:ext cx="757111" cy="36400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dirty="0" err="1">
                <a:solidFill>
                  <a:srgbClr val="003C53"/>
                </a:solidFill>
                <a:latin typeface="Arial" panose="020B0604020202020204" pitchFamily="34" charset="0"/>
                <a:cs typeface="Arial" panose="020B0604020202020204" pitchFamily="34" charset="0"/>
              </a:rPr>
              <a:t>Default</a:t>
            </a:r>
            <a:endParaRPr lang="pl-PL" sz="1000" b="1" dirty="0">
              <a:solidFill>
                <a:srgbClr val="003C53"/>
              </a:solidFill>
              <a:latin typeface="Arial" panose="020B0604020202020204" pitchFamily="34" charset="0"/>
              <a:cs typeface="Arial" panose="020B0604020202020204" pitchFamily="34" charset="0"/>
            </a:endParaRPr>
          </a:p>
        </p:txBody>
      </p:sp>
      <p:sp>
        <p:nvSpPr>
          <p:cNvPr id="17" name="Tytuł 1">
            <a:extLst>
              <a:ext uri="{FF2B5EF4-FFF2-40B4-BE49-F238E27FC236}">
                <a16:creationId xmlns:a16="http://schemas.microsoft.com/office/drawing/2014/main" id="{28EAC80A-53DA-41BB-8F63-237AE36208D1}"/>
              </a:ext>
            </a:extLst>
          </p:cNvPr>
          <p:cNvSpPr txBox="1">
            <a:spLocks/>
          </p:cNvSpPr>
          <p:nvPr/>
        </p:nvSpPr>
        <p:spPr>
          <a:xfrm>
            <a:off x="2501151" y="4199938"/>
            <a:ext cx="757111" cy="36400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dirty="0">
                <a:solidFill>
                  <a:srgbClr val="003C53"/>
                </a:solidFill>
                <a:latin typeface="Arial" panose="020B0604020202020204" pitchFamily="34" charset="0"/>
                <a:cs typeface="Arial" panose="020B0604020202020204" pitchFamily="34" charset="0"/>
              </a:rPr>
              <a:t>Focus</a:t>
            </a:r>
          </a:p>
        </p:txBody>
      </p:sp>
      <p:sp>
        <p:nvSpPr>
          <p:cNvPr id="18" name="Tytuł 1">
            <a:extLst>
              <a:ext uri="{FF2B5EF4-FFF2-40B4-BE49-F238E27FC236}">
                <a16:creationId xmlns:a16="http://schemas.microsoft.com/office/drawing/2014/main" id="{E785BA29-A6A4-C6D3-A760-C6AB009AFB90}"/>
              </a:ext>
            </a:extLst>
          </p:cNvPr>
          <p:cNvSpPr txBox="1">
            <a:spLocks/>
          </p:cNvSpPr>
          <p:nvPr/>
        </p:nvSpPr>
        <p:spPr>
          <a:xfrm>
            <a:off x="3662853" y="4199938"/>
            <a:ext cx="757111" cy="36400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dirty="0" err="1">
                <a:solidFill>
                  <a:srgbClr val="003C53"/>
                </a:solidFill>
                <a:latin typeface="Arial" panose="020B0604020202020204" pitchFamily="34" charset="0"/>
                <a:cs typeface="Arial" panose="020B0604020202020204" pitchFamily="34" charset="0"/>
              </a:rPr>
              <a:t>Relax</a:t>
            </a:r>
            <a:endParaRPr lang="pl-PL" sz="1000" b="1" dirty="0">
              <a:solidFill>
                <a:srgbClr val="003C53"/>
              </a:solidFill>
              <a:latin typeface="Arial" panose="020B0604020202020204" pitchFamily="34" charset="0"/>
              <a:cs typeface="Arial" panose="020B0604020202020204" pitchFamily="34" charset="0"/>
            </a:endParaRPr>
          </a:p>
        </p:txBody>
      </p:sp>
      <p:sp>
        <p:nvSpPr>
          <p:cNvPr id="19" name="Tytuł 1">
            <a:extLst>
              <a:ext uri="{FF2B5EF4-FFF2-40B4-BE49-F238E27FC236}">
                <a16:creationId xmlns:a16="http://schemas.microsoft.com/office/drawing/2014/main" id="{354EB790-4AF8-A212-7BB2-7EC0C4A48116}"/>
              </a:ext>
            </a:extLst>
          </p:cNvPr>
          <p:cNvSpPr txBox="1">
            <a:spLocks/>
          </p:cNvSpPr>
          <p:nvPr/>
        </p:nvSpPr>
        <p:spPr>
          <a:xfrm>
            <a:off x="1647886" y="5609740"/>
            <a:ext cx="1215342" cy="36400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dirty="0">
                <a:solidFill>
                  <a:srgbClr val="003C53"/>
                </a:solidFill>
                <a:latin typeface="Arial" panose="020B0604020202020204" pitchFamily="34" charset="0"/>
                <a:cs typeface="Arial" panose="020B0604020202020204" pitchFamily="34" charset="0"/>
              </a:rPr>
              <a:t>Video Call*</a:t>
            </a:r>
          </a:p>
        </p:txBody>
      </p:sp>
      <p:sp>
        <p:nvSpPr>
          <p:cNvPr id="21" name="Tytuł 1">
            <a:extLst>
              <a:ext uri="{FF2B5EF4-FFF2-40B4-BE49-F238E27FC236}">
                <a16:creationId xmlns:a16="http://schemas.microsoft.com/office/drawing/2014/main" id="{1291F034-6DC9-C1DD-A093-87D909409203}"/>
              </a:ext>
            </a:extLst>
          </p:cNvPr>
          <p:cNvSpPr txBox="1">
            <a:spLocks/>
          </p:cNvSpPr>
          <p:nvPr/>
        </p:nvSpPr>
        <p:spPr>
          <a:xfrm>
            <a:off x="3079056" y="5609740"/>
            <a:ext cx="757111" cy="36400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dirty="0">
                <a:solidFill>
                  <a:srgbClr val="003C53"/>
                </a:solidFill>
                <a:latin typeface="Arial" panose="020B0604020202020204" pitchFamily="34" charset="0"/>
                <a:cs typeface="Arial" panose="020B0604020202020204" pitchFamily="34" charset="0"/>
              </a:rPr>
              <a:t>Auto</a:t>
            </a:r>
          </a:p>
        </p:txBody>
      </p:sp>
      <p:sp>
        <p:nvSpPr>
          <p:cNvPr id="22" name="Tytuł 1">
            <a:extLst>
              <a:ext uri="{FF2B5EF4-FFF2-40B4-BE49-F238E27FC236}">
                <a16:creationId xmlns:a16="http://schemas.microsoft.com/office/drawing/2014/main" id="{CA55939A-E0FB-DCB5-EE28-66B522C01B8A}"/>
              </a:ext>
            </a:extLst>
          </p:cNvPr>
          <p:cNvSpPr txBox="1">
            <a:spLocks/>
          </p:cNvSpPr>
          <p:nvPr/>
        </p:nvSpPr>
        <p:spPr>
          <a:xfrm>
            <a:off x="5806368" y="5840066"/>
            <a:ext cx="2952444" cy="36400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00" b="0" i="0" u="none" strike="noStrike" baseline="0" dirty="0">
                <a:solidFill>
                  <a:srgbClr val="003C53"/>
                </a:solidFill>
                <a:latin typeface="Arial" panose="020B0604020202020204" pitchFamily="34" charset="0"/>
                <a:cs typeface="Arial" panose="020B0604020202020204" pitchFamily="34" charset="0"/>
              </a:rPr>
              <a:t>*Mode available in selected pods.</a:t>
            </a:r>
            <a:endParaRPr lang="pl-PL" sz="1000"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4185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sp>
        <p:nvSpPr>
          <p:cNvPr id="9" name="Owal 6">
            <a:extLst>
              <a:ext uri="{FF2B5EF4-FFF2-40B4-BE49-F238E27FC236}">
                <a16:creationId xmlns:a16="http://schemas.microsoft.com/office/drawing/2014/main" id="{1A5ED417-23D4-C815-49F2-826178378F32}"/>
              </a:ext>
            </a:extLst>
          </p:cNvPr>
          <p:cNvSpPr/>
          <p:nvPr/>
        </p:nvSpPr>
        <p:spPr>
          <a:xfrm>
            <a:off x="3098888" y="4344010"/>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Owal 6">
            <a:extLst>
              <a:ext uri="{FF2B5EF4-FFF2-40B4-BE49-F238E27FC236}">
                <a16:creationId xmlns:a16="http://schemas.microsoft.com/office/drawing/2014/main" id="{32D55F98-0E68-5DA9-584E-B73B67338193}"/>
              </a:ext>
            </a:extLst>
          </p:cNvPr>
          <p:cNvSpPr/>
          <p:nvPr/>
        </p:nvSpPr>
        <p:spPr>
          <a:xfrm>
            <a:off x="1128536" y="4344010"/>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Owal 6">
            <a:extLst>
              <a:ext uri="{FF2B5EF4-FFF2-40B4-BE49-F238E27FC236}">
                <a16:creationId xmlns:a16="http://schemas.microsoft.com/office/drawing/2014/main" id="{49D6639F-CD75-AEE3-9AE4-332500523C02}"/>
              </a:ext>
            </a:extLst>
          </p:cNvPr>
          <p:cNvSpPr/>
          <p:nvPr/>
        </p:nvSpPr>
        <p:spPr>
          <a:xfrm>
            <a:off x="3098888" y="2594727"/>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9" name="Obraz 28" descr="Obraz zawierający osoba, ubrania, w pomieszczeniu, okno&#10;&#10;Zawartość wygenerowana przez sztuczną inteligencję może być niepoprawna.">
            <a:extLst>
              <a:ext uri="{FF2B5EF4-FFF2-40B4-BE49-F238E27FC236}">
                <a16:creationId xmlns:a16="http://schemas.microsoft.com/office/drawing/2014/main" id="{407C8041-D70D-E415-DAD2-68C6808808A4}"/>
              </a:ext>
            </a:extLst>
          </p:cNvPr>
          <p:cNvPicPr>
            <a:picLocks noChangeAspect="1"/>
          </p:cNvPicPr>
          <p:nvPr/>
        </p:nvPicPr>
        <p:blipFill>
          <a:blip r:embed="rId2">
            <a:extLst>
              <a:ext uri="{28A0092B-C50C-407E-A947-70E740481C1C}">
                <a14:useLocalDpi xmlns:a14="http://schemas.microsoft.com/office/drawing/2010/main" val="0"/>
              </a:ext>
            </a:extLst>
          </a:blip>
          <a:srcRect l="18524" t="27639" r="30216" b="11846"/>
          <a:stretch/>
        </p:blipFill>
        <p:spPr>
          <a:xfrm>
            <a:off x="5880100" y="800101"/>
            <a:ext cx="5616575" cy="4972029"/>
          </a:xfrm>
          <a:prstGeom prst="rect">
            <a:avLst/>
          </a:prstGeom>
        </p:spPr>
      </p:pic>
      <p:sp>
        <p:nvSpPr>
          <p:cNvPr id="3" name="TextBox 2">
            <a:extLst>
              <a:ext uri="{FF2B5EF4-FFF2-40B4-BE49-F238E27FC236}">
                <a16:creationId xmlns:a16="http://schemas.microsoft.com/office/drawing/2014/main" id="{E3E8117E-A193-CB5B-D00C-A8E0E62045E5}"/>
              </a:ext>
            </a:extLst>
          </p:cNvPr>
          <p:cNvSpPr txBox="1"/>
          <p:nvPr/>
        </p:nvSpPr>
        <p:spPr>
          <a:xfrm>
            <a:off x="740731" y="1572914"/>
            <a:ext cx="4236785" cy="781432"/>
          </a:xfrm>
          <a:prstGeom prst="rect">
            <a:avLst/>
          </a:prstGeom>
          <a:noFill/>
        </p:spPr>
        <p:txBody>
          <a:bodyPr wrap="square" lIns="0" tIns="0" rIns="0" bIns="0">
            <a:spAutoFit/>
          </a:bodyPr>
          <a:lstStyle/>
          <a:p>
            <a:pPr algn="l">
              <a:lnSpc>
                <a:spcPct val="125000"/>
              </a:lnSpc>
            </a:pPr>
            <a:r>
              <a:rPr lang="en-US" sz="1400" dirty="0">
                <a:solidFill>
                  <a:srgbClr val="003C53"/>
                </a:solidFill>
                <a:latin typeface="Arial" panose="020B0604020202020204" pitchFamily="34" charset="0"/>
                <a:cs typeface="Arial" panose="020B0604020202020204" pitchFamily="34" charset="0"/>
              </a:rPr>
              <a:t>User default</a:t>
            </a:r>
            <a:r>
              <a:rPr lang="en-US" sz="1400" b="0" i="0" u="none" strike="noStrike" baseline="0" dirty="0">
                <a:solidFill>
                  <a:srgbClr val="003C53"/>
                </a:solidFill>
                <a:latin typeface="Arial" panose="020B0604020202020204" pitchFamily="34" charset="0"/>
                <a:cs typeface="Arial" panose="020B0604020202020204" pitchFamily="34" charset="0"/>
              </a:rPr>
              <a:t> </a:t>
            </a:r>
            <a:r>
              <a:rPr lang="en-US" sz="1400" dirty="0">
                <a:solidFill>
                  <a:srgbClr val="003C53"/>
                </a:solidFill>
                <a:latin typeface="Arial" panose="020B0604020202020204" pitchFamily="34" charset="0"/>
                <a:cs typeface="Arial" panose="020B0604020202020204" pitchFamily="34" charset="0"/>
              </a:rPr>
              <a:t>m</a:t>
            </a:r>
            <a:r>
              <a:rPr lang="en-US" sz="1400" b="0" i="0" u="none" strike="noStrike" baseline="0" dirty="0">
                <a:solidFill>
                  <a:srgbClr val="003C53"/>
                </a:solidFill>
                <a:latin typeface="Arial" panose="020B0604020202020204" pitchFamily="34" charset="0"/>
                <a:cs typeface="Arial" panose="020B0604020202020204" pitchFamily="34" charset="0"/>
              </a:rPr>
              <a:t>ode allows users to set main lighting, providing full adjustment  capabilities centered to their needs.</a:t>
            </a:r>
          </a:p>
        </p:txBody>
      </p:sp>
      <p:sp>
        <p:nvSpPr>
          <p:cNvPr id="7" name="Title 1">
            <a:extLst>
              <a:ext uri="{FF2B5EF4-FFF2-40B4-BE49-F238E27FC236}">
                <a16:creationId xmlns:a16="http://schemas.microsoft.com/office/drawing/2014/main" id="{4F2AABD5-6E8A-F8F5-83BE-30054F2A50FA}"/>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4" name="Title 1">
            <a:extLst>
              <a:ext uri="{FF2B5EF4-FFF2-40B4-BE49-F238E27FC236}">
                <a16:creationId xmlns:a16="http://schemas.microsoft.com/office/drawing/2014/main" id="{A854FA41-9F65-2871-B3B4-C3AACCCBD282}"/>
              </a:ext>
            </a:extLst>
          </p:cNvPr>
          <p:cNvSpPr txBox="1">
            <a:spLocks/>
          </p:cNvSpPr>
          <p:nvPr/>
        </p:nvSpPr>
        <p:spPr>
          <a:xfrm>
            <a:off x="740732" y="1173686"/>
            <a:ext cx="4125466"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User mode</a:t>
            </a:r>
            <a:endParaRPr lang="en-US" sz="2400" dirty="0">
              <a:solidFill>
                <a:srgbClr val="F9CA91"/>
              </a:solidFill>
              <a:latin typeface="Arial"/>
              <a:cs typeface="Arial"/>
            </a:endParaRPr>
          </a:p>
        </p:txBody>
      </p:sp>
      <p:sp>
        <p:nvSpPr>
          <p:cNvPr id="5" name="Owal 6">
            <a:extLst>
              <a:ext uri="{FF2B5EF4-FFF2-40B4-BE49-F238E27FC236}">
                <a16:creationId xmlns:a16="http://schemas.microsoft.com/office/drawing/2014/main" id="{B87F5C9F-6EA9-CA79-4777-96B19D95FE13}"/>
              </a:ext>
            </a:extLst>
          </p:cNvPr>
          <p:cNvSpPr/>
          <p:nvPr/>
        </p:nvSpPr>
        <p:spPr>
          <a:xfrm>
            <a:off x="1128536" y="2594727"/>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 name="Obraz 5" descr="Obraz zawierający krąg, zegar, design&#10;&#10;Zawartość wygenerowana przez sztuczną inteligencję może być niepoprawna.">
            <a:extLst>
              <a:ext uri="{FF2B5EF4-FFF2-40B4-BE49-F238E27FC236}">
                <a16:creationId xmlns:a16="http://schemas.microsoft.com/office/drawing/2014/main" id="{A99305EE-9612-9869-3342-B826EA2055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4782" y="2804574"/>
            <a:ext cx="679048" cy="679048"/>
          </a:xfrm>
          <a:prstGeom prst="rect">
            <a:avLst/>
          </a:prstGeom>
        </p:spPr>
      </p:pic>
      <p:pic>
        <p:nvPicPr>
          <p:cNvPr id="20" name="Obraz 8">
            <a:extLst>
              <a:ext uri="{FF2B5EF4-FFF2-40B4-BE49-F238E27FC236}">
                <a16:creationId xmlns:a16="http://schemas.microsoft.com/office/drawing/2014/main" id="{2C19E3A9-1A68-9DE7-4C1C-2A4827354CA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88997" y="2804761"/>
            <a:ext cx="623616" cy="679048"/>
          </a:xfrm>
          <a:prstGeom prst="rect">
            <a:avLst/>
          </a:prstGeom>
        </p:spPr>
      </p:pic>
      <p:pic>
        <p:nvPicPr>
          <p:cNvPr id="28" name="Obraz 11">
            <a:extLst>
              <a:ext uri="{FF2B5EF4-FFF2-40B4-BE49-F238E27FC236}">
                <a16:creationId xmlns:a16="http://schemas.microsoft.com/office/drawing/2014/main" id="{EA643A3C-5FB9-D1A0-07EF-9EB470C9C8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58124" y="4555699"/>
            <a:ext cx="679048" cy="653423"/>
          </a:xfrm>
          <a:prstGeom prst="rect">
            <a:avLst/>
          </a:prstGeom>
        </p:spPr>
      </p:pic>
      <p:pic>
        <p:nvPicPr>
          <p:cNvPr id="30" name="Obraz 12">
            <a:extLst>
              <a:ext uri="{FF2B5EF4-FFF2-40B4-BE49-F238E27FC236}">
                <a16:creationId xmlns:a16="http://schemas.microsoft.com/office/drawing/2014/main" id="{827CE436-AE75-E559-376A-58D166A23D4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26383" y="4567930"/>
            <a:ext cx="602132" cy="602132"/>
          </a:xfrm>
          <a:prstGeom prst="rect">
            <a:avLst/>
          </a:prstGeom>
        </p:spPr>
      </p:pic>
      <p:sp>
        <p:nvSpPr>
          <p:cNvPr id="31" name="Tytuł 1">
            <a:extLst>
              <a:ext uri="{FF2B5EF4-FFF2-40B4-BE49-F238E27FC236}">
                <a16:creationId xmlns:a16="http://schemas.microsoft.com/office/drawing/2014/main" id="{C3989E90-A484-96F7-7883-550B58F89591}"/>
              </a:ext>
            </a:extLst>
          </p:cNvPr>
          <p:cNvSpPr txBox="1">
            <a:spLocks/>
          </p:cNvSpPr>
          <p:nvPr/>
        </p:nvSpPr>
        <p:spPr>
          <a:xfrm>
            <a:off x="486079" y="3706178"/>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MAIN LIGHTING POWER</a:t>
            </a:r>
          </a:p>
          <a:p>
            <a:r>
              <a:rPr lang="pl-PL" sz="1000" b="1" dirty="0">
                <a:solidFill>
                  <a:srgbClr val="003C53"/>
                </a:solidFill>
                <a:latin typeface="Arial" panose="020B0604020202020204" pitchFamily="34" charset="0"/>
                <a:cs typeface="Arial" panose="020B0604020202020204" pitchFamily="34" charset="0"/>
              </a:rPr>
              <a:t>U</a:t>
            </a:r>
            <a:r>
              <a:rPr lang="pl-PL" sz="1000" b="1" i="0" u="none" strike="noStrike" baseline="0" dirty="0">
                <a:solidFill>
                  <a:srgbClr val="003C53"/>
                </a:solidFill>
                <a:latin typeface="Arial" panose="020B0604020202020204" pitchFamily="34" charset="0"/>
                <a:cs typeface="Arial" panose="020B0604020202020204" pitchFamily="34" charset="0"/>
              </a:rPr>
              <a:t>SER SETTINGS</a:t>
            </a:r>
            <a:endParaRPr lang="pl-PL" sz="1000" b="1" dirty="0">
              <a:solidFill>
                <a:srgbClr val="003C53"/>
              </a:solidFill>
              <a:latin typeface="Arial" panose="020B0604020202020204" pitchFamily="34" charset="0"/>
              <a:cs typeface="Arial" panose="020B0604020202020204" pitchFamily="34" charset="0"/>
            </a:endParaRPr>
          </a:p>
        </p:txBody>
      </p:sp>
      <p:sp>
        <p:nvSpPr>
          <p:cNvPr id="32" name="Tytuł 1">
            <a:extLst>
              <a:ext uri="{FF2B5EF4-FFF2-40B4-BE49-F238E27FC236}">
                <a16:creationId xmlns:a16="http://schemas.microsoft.com/office/drawing/2014/main" id="{7A84E198-652C-34FF-F56E-5225D10915A0}"/>
              </a:ext>
            </a:extLst>
          </p:cNvPr>
          <p:cNvSpPr txBox="1">
            <a:spLocks/>
          </p:cNvSpPr>
          <p:nvPr/>
        </p:nvSpPr>
        <p:spPr>
          <a:xfrm>
            <a:off x="2666165" y="3704624"/>
            <a:ext cx="191698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MAIN LIGHTING COLOR TEMPERATURĘ USER SETTINGS</a:t>
            </a:r>
            <a:endParaRPr lang="pl-PL" sz="1000" b="1" dirty="0">
              <a:solidFill>
                <a:srgbClr val="003C53"/>
              </a:solidFill>
              <a:latin typeface="Arial" panose="020B0604020202020204" pitchFamily="34" charset="0"/>
              <a:cs typeface="Arial" panose="020B0604020202020204" pitchFamily="34" charset="0"/>
            </a:endParaRPr>
          </a:p>
        </p:txBody>
      </p:sp>
      <p:sp>
        <p:nvSpPr>
          <p:cNvPr id="33" name="Tytuł 1">
            <a:extLst>
              <a:ext uri="{FF2B5EF4-FFF2-40B4-BE49-F238E27FC236}">
                <a16:creationId xmlns:a16="http://schemas.microsoft.com/office/drawing/2014/main" id="{126CA3E7-4912-A5EC-1FAD-59F613A3F4E0}"/>
              </a:ext>
            </a:extLst>
          </p:cNvPr>
          <p:cNvSpPr txBox="1">
            <a:spLocks/>
          </p:cNvSpPr>
          <p:nvPr/>
        </p:nvSpPr>
        <p:spPr>
          <a:xfrm>
            <a:off x="486079" y="5454305"/>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SIDE LIGHTING</a:t>
            </a:r>
          </a:p>
          <a:p>
            <a:r>
              <a:rPr lang="pl-PL" sz="1000" b="1" i="0" u="none" strike="noStrike" baseline="0" dirty="0">
                <a:solidFill>
                  <a:srgbClr val="003C53"/>
                </a:solidFill>
                <a:latin typeface="Arial" panose="020B0604020202020204" pitchFamily="34" charset="0"/>
                <a:cs typeface="Arial" panose="020B0604020202020204" pitchFamily="34" charset="0"/>
              </a:rPr>
              <a:t>0%</a:t>
            </a:r>
            <a:endParaRPr lang="pl-PL" sz="1000" b="1" dirty="0">
              <a:solidFill>
                <a:srgbClr val="003C53"/>
              </a:solidFill>
              <a:latin typeface="Arial" panose="020B0604020202020204" pitchFamily="34" charset="0"/>
              <a:cs typeface="Arial" panose="020B0604020202020204" pitchFamily="34" charset="0"/>
            </a:endParaRPr>
          </a:p>
        </p:txBody>
      </p:sp>
      <p:sp>
        <p:nvSpPr>
          <p:cNvPr id="34" name="Tytuł 1">
            <a:extLst>
              <a:ext uri="{FF2B5EF4-FFF2-40B4-BE49-F238E27FC236}">
                <a16:creationId xmlns:a16="http://schemas.microsoft.com/office/drawing/2014/main" id="{2F972E33-CE06-40E6-5C06-99C92D961F66}"/>
              </a:ext>
            </a:extLst>
          </p:cNvPr>
          <p:cNvSpPr txBox="1">
            <a:spLocks/>
          </p:cNvSpPr>
          <p:nvPr/>
        </p:nvSpPr>
        <p:spPr>
          <a:xfrm>
            <a:off x="2460795" y="5457252"/>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VENTILATION</a:t>
            </a:r>
          </a:p>
          <a:p>
            <a:r>
              <a:rPr lang="pl-PL" sz="1000" b="1" i="0" u="none" strike="noStrike" baseline="0" dirty="0">
                <a:solidFill>
                  <a:srgbClr val="003C53"/>
                </a:solidFill>
                <a:latin typeface="Arial" panose="020B0604020202020204" pitchFamily="34" charset="0"/>
                <a:cs typeface="Arial" panose="020B0604020202020204" pitchFamily="34" charset="0"/>
              </a:rPr>
              <a:t>100%</a:t>
            </a:r>
            <a:endParaRPr lang="pl-PL" sz="1000" b="1" dirty="0">
              <a:solidFill>
                <a:srgbClr val="003C53"/>
              </a:solidFill>
              <a:latin typeface="Arial" panose="020B0604020202020204" pitchFamily="34" charset="0"/>
              <a:cs typeface="Arial" panose="020B0604020202020204" pitchFamily="34" charset="0"/>
            </a:endParaRPr>
          </a:p>
        </p:txBody>
      </p:sp>
      <p:sp>
        <p:nvSpPr>
          <p:cNvPr id="12" name="Owal 6">
            <a:extLst>
              <a:ext uri="{FF2B5EF4-FFF2-40B4-BE49-F238E27FC236}">
                <a16:creationId xmlns:a16="http://schemas.microsoft.com/office/drawing/2014/main" id="{6E95F6CF-B089-AE9F-313B-7D7958794FE4}"/>
              </a:ext>
            </a:extLst>
          </p:cNvPr>
          <p:cNvSpPr/>
          <p:nvPr/>
        </p:nvSpPr>
        <p:spPr>
          <a:xfrm>
            <a:off x="5141083" y="2629832"/>
            <a:ext cx="1497591" cy="1497591"/>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10">
            <a:extLst>
              <a:ext uri="{FF2B5EF4-FFF2-40B4-BE49-F238E27FC236}">
                <a16:creationId xmlns:a16="http://schemas.microsoft.com/office/drawing/2014/main" id="{8C4859B0-4893-C494-2935-546396F2062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68019" y="2956768"/>
            <a:ext cx="843719" cy="843719"/>
          </a:xfrm>
          <a:prstGeom prst="rect">
            <a:avLst/>
          </a:prstGeom>
        </p:spPr>
      </p:pic>
    </p:spTree>
    <p:extLst>
      <p:ext uri="{BB962C8B-B14F-4D97-AF65-F5344CB8AC3E}">
        <p14:creationId xmlns:p14="http://schemas.microsoft.com/office/powerpoint/2010/main" val="4787484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pic>
        <p:nvPicPr>
          <p:cNvPr id="17" name="Obraz 4" descr="Obraz zawierający budynek, okno, meble, w pomieszczeniu&#10;&#10;Zawartość wygenerowana przez sztuczną inteligencję może być niepoprawna.">
            <a:extLst>
              <a:ext uri="{FF2B5EF4-FFF2-40B4-BE49-F238E27FC236}">
                <a16:creationId xmlns:a16="http://schemas.microsoft.com/office/drawing/2014/main" id="{10A5BF81-2ECE-9E82-2AE4-974495DA87AD}"/>
              </a:ext>
            </a:extLst>
          </p:cNvPr>
          <p:cNvPicPr>
            <a:picLocks noChangeAspect="1"/>
          </p:cNvPicPr>
          <p:nvPr/>
        </p:nvPicPr>
        <p:blipFill>
          <a:blip r:embed="rId2">
            <a:extLst>
              <a:ext uri="{28A0092B-C50C-407E-A947-70E740481C1C}">
                <a14:useLocalDpi xmlns:a14="http://schemas.microsoft.com/office/drawing/2010/main" val="0"/>
              </a:ext>
            </a:extLst>
          </a:blip>
          <a:srcRect l="12528" t="2817" r="13396" b="7453"/>
          <a:stretch/>
        </p:blipFill>
        <p:spPr>
          <a:xfrm>
            <a:off x="5896329" y="786339"/>
            <a:ext cx="5616576" cy="4978328"/>
          </a:xfrm>
          <a:prstGeom prst="rect">
            <a:avLst/>
          </a:prstGeom>
        </p:spPr>
      </p:pic>
      <p:sp>
        <p:nvSpPr>
          <p:cNvPr id="18" name="Owal 6">
            <a:extLst>
              <a:ext uri="{FF2B5EF4-FFF2-40B4-BE49-F238E27FC236}">
                <a16:creationId xmlns:a16="http://schemas.microsoft.com/office/drawing/2014/main" id="{82D60E93-E9CE-1F80-2129-3BE4187822CC}"/>
              </a:ext>
            </a:extLst>
          </p:cNvPr>
          <p:cNvSpPr/>
          <p:nvPr/>
        </p:nvSpPr>
        <p:spPr>
          <a:xfrm>
            <a:off x="5141083" y="2629832"/>
            <a:ext cx="1497591" cy="1497591"/>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6" name="Obraz 14">
            <a:extLst>
              <a:ext uri="{FF2B5EF4-FFF2-40B4-BE49-F238E27FC236}">
                <a16:creationId xmlns:a16="http://schemas.microsoft.com/office/drawing/2014/main" id="{918FDD16-3A23-0D01-2148-3710FB9DF65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475185" y="2968247"/>
            <a:ext cx="821363" cy="821363"/>
          </a:xfrm>
          <a:prstGeom prst="rect">
            <a:avLst/>
          </a:prstGeom>
        </p:spPr>
      </p:pic>
      <p:sp>
        <p:nvSpPr>
          <p:cNvPr id="9" name="Owal 6">
            <a:extLst>
              <a:ext uri="{FF2B5EF4-FFF2-40B4-BE49-F238E27FC236}">
                <a16:creationId xmlns:a16="http://schemas.microsoft.com/office/drawing/2014/main" id="{1A5ED417-23D4-C815-49F2-826178378F32}"/>
              </a:ext>
            </a:extLst>
          </p:cNvPr>
          <p:cNvSpPr/>
          <p:nvPr/>
        </p:nvSpPr>
        <p:spPr>
          <a:xfrm>
            <a:off x="3098888" y="4344010"/>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Owal 6">
            <a:extLst>
              <a:ext uri="{FF2B5EF4-FFF2-40B4-BE49-F238E27FC236}">
                <a16:creationId xmlns:a16="http://schemas.microsoft.com/office/drawing/2014/main" id="{32D55F98-0E68-5DA9-584E-B73B67338193}"/>
              </a:ext>
            </a:extLst>
          </p:cNvPr>
          <p:cNvSpPr/>
          <p:nvPr/>
        </p:nvSpPr>
        <p:spPr>
          <a:xfrm>
            <a:off x="1128536" y="4344010"/>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Owal 6">
            <a:extLst>
              <a:ext uri="{FF2B5EF4-FFF2-40B4-BE49-F238E27FC236}">
                <a16:creationId xmlns:a16="http://schemas.microsoft.com/office/drawing/2014/main" id="{49D6639F-CD75-AEE3-9AE4-332500523C02}"/>
              </a:ext>
            </a:extLst>
          </p:cNvPr>
          <p:cNvSpPr/>
          <p:nvPr/>
        </p:nvSpPr>
        <p:spPr>
          <a:xfrm>
            <a:off x="3098888" y="2594727"/>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TextBox 2">
            <a:extLst>
              <a:ext uri="{FF2B5EF4-FFF2-40B4-BE49-F238E27FC236}">
                <a16:creationId xmlns:a16="http://schemas.microsoft.com/office/drawing/2014/main" id="{E3E8117E-A193-CB5B-D00C-A8E0E62045E5}"/>
              </a:ext>
            </a:extLst>
          </p:cNvPr>
          <p:cNvSpPr txBox="1"/>
          <p:nvPr/>
        </p:nvSpPr>
        <p:spPr>
          <a:xfrm>
            <a:off x="740731" y="1579095"/>
            <a:ext cx="4236785" cy="1050737"/>
          </a:xfrm>
          <a:prstGeom prst="rect">
            <a:avLst/>
          </a:prstGeom>
          <a:noFill/>
        </p:spPr>
        <p:txBody>
          <a:bodyPr wrap="square" lIns="0" tIns="0" rIns="0" bIns="0">
            <a:spAutoFit/>
          </a:bodyPr>
          <a:lstStyle/>
          <a:p>
            <a:pPr algn="l">
              <a:lnSpc>
                <a:spcPct val="125000"/>
              </a:lnSpc>
            </a:pPr>
            <a:r>
              <a:rPr lang="en-US" sz="1400" b="0" i="0" u="none" strike="noStrike" baseline="0" dirty="0">
                <a:solidFill>
                  <a:srgbClr val="003C53"/>
                </a:solidFill>
                <a:latin typeface="Arial" panose="020B0604020202020204" pitchFamily="34" charset="0"/>
                <a:cs typeface="Arial" panose="020B0604020202020204" pitchFamily="34" charset="0"/>
              </a:rPr>
              <a:t>Focus Mode emits light that supports tasks requiring bright illumination and sharp focus, such as drafting important documents.</a:t>
            </a:r>
          </a:p>
          <a:p>
            <a:pPr algn="l">
              <a:lnSpc>
                <a:spcPct val="125000"/>
              </a:lnSpc>
            </a:pPr>
            <a:endParaRPr lang="en-US" sz="1400" b="0" i="0" u="none" strike="noStrike" baseline="0" dirty="0">
              <a:solidFill>
                <a:srgbClr val="003C53"/>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4F2AABD5-6E8A-F8F5-83BE-30054F2A50FA}"/>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4" name="Title 1">
            <a:extLst>
              <a:ext uri="{FF2B5EF4-FFF2-40B4-BE49-F238E27FC236}">
                <a16:creationId xmlns:a16="http://schemas.microsoft.com/office/drawing/2014/main" id="{A854FA41-9F65-2871-B3B4-C3AACCCBD282}"/>
              </a:ext>
            </a:extLst>
          </p:cNvPr>
          <p:cNvSpPr txBox="1">
            <a:spLocks/>
          </p:cNvSpPr>
          <p:nvPr/>
        </p:nvSpPr>
        <p:spPr>
          <a:xfrm>
            <a:off x="740732" y="1173686"/>
            <a:ext cx="4125466"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Focus mode</a:t>
            </a:r>
            <a:endParaRPr lang="en-US" sz="2400" dirty="0">
              <a:solidFill>
                <a:srgbClr val="F9CA91"/>
              </a:solidFill>
              <a:latin typeface="Arial"/>
              <a:cs typeface="Arial"/>
            </a:endParaRPr>
          </a:p>
        </p:txBody>
      </p:sp>
      <p:sp>
        <p:nvSpPr>
          <p:cNvPr id="5" name="Owal 6">
            <a:extLst>
              <a:ext uri="{FF2B5EF4-FFF2-40B4-BE49-F238E27FC236}">
                <a16:creationId xmlns:a16="http://schemas.microsoft.com/office/drawing/2014/main" id="{B87F5C9F-6EA9-CA79-4777-96B19D95FE13}"/>
              </a:ext>
            </a:extLst>
          </p:cNvPr>
          <p:cNvSpPr/>
          <p:nvPr/>
        </p:nvSpPr>
        <p:spPr>
          <a:xfrm>
            <a:off x="1128536" y="2594727"/>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 name="Obraz 5" descr="Obraz zawierający krąg, zegar, design&#10;&#10;Zawartość wygenerowana przez sztuczną inteligencję może być niepoprawna.">
            <a:extLst>
              <a:ext uri="{FF2B5EF4-FFF2-40B4-BE49-F238E27FC236}">
                <a16:creationId xmlns:a16="http://schemas.microsoft.com/office/drawing/2014/main" id="{A99305EE-9612-9869-3342-B826EA2055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4782" y="2804574"/>
            <a:ext cx="679048" cy="679048"/>
          </a:xfrm>
          <a:prstGeom prst="rect">
            <a:avLst/>
          </a:prstGeom>
        </p:spPr>
      </p:pic>
      <p:pic>
        <p:nvPicPr>
          <p:cNvPr id="20" name="Obraz 8">
            <a:extLst>
              <a:ext uri="{FF2B5EF4-FFF2-40B4-BE49-F238E27FC236}">
                <a16:creationId xmlns:a16="http://schemas.microsoft.com/office/drawing/2014/main" id="{2C19E3A9-1A68-9DE7-4C1C-2A4827354CA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288997" y="2804761"/>
            <a:ext cx="623616" cy="679048"/>
          </a:xfrm>
          <a:prstGeom prst="rect">
            <a:avLst/>
          </a:prstGeom>
        </p:spPr>
      </p:pic>
      <p:pic>
        <p:nvPicPr>
          <p:cNvPr id="28" name="Obraz 11">
            <a:extLst>
              <a:ext uri="{FF2B5EF4-FFF2-40B4-BE49-F238E27FC236}">
                <a16:creationId xmlns:a16="http://schemas.microsoft.com/office/drawing/2014/main" id="{EA643A3C-5FB9-D1A0-07EF-9EB470C9C85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58124" y="4555699"/>
            <a:ext cx="679048" cy="653423"/>
          </a:xfrm>
          <a:prstGeom prst="rect">
            <a:avLst/>
          </a:prstGeom>
        </p:spPr>
      </p:pic>
      <p:pic>
        <p:nvPicPr>
          <p:cNvPr id="30" name="Obraz 12">
            <a:extLst>
              <a:ext uri="{FF2B5EF4-FFF2-40B4-BE49-F238E27FC236}">
                <a16:creationId xmlns:a16="http://schemas.microsoft.com/office/drawing/2014/main" id="{827CE436-AE75-E559-376A-58D166A23D4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326383" y="4567930"/>
            <a:ext cx="602132" cy="602132"/>
          </a:xfrm>
          <a:prstGeom prst="rect">
            <a:avLst/>
          </a:prstGeom>
        </p:spPr>
      </p:pic>
      <p:sp>
        <p:nvSpPr>
          <p:cNvPr id="31" name="Tytuł 1">
            <a:extLst>
              <a:ext uri="{FF2B5EF4-FFF2-40B4-BE49-F238E27FC236}">
                <a16:creationId xmlns:a16="http://schemas.microsoft.com/office/drawing/2014/main" id="{C3989E90-A484-96F7-7883-550B58F89591}"/>
              </a:ext>
            </a:extLst>
          </p:cNvPr>
          <p:cNvSpPr txBox="1">
            <a:spLocks/>
          </p:cNvSpPr>
          <p:nvPr/>
        </p:nvSpPr>
        <p:spPr>
          <a:xfrm>
            <a:off x="486079" y="3706178"/>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MAIN LIGHTING POWER</a:t>
            </a:r>
          </a:p>
          <a:p>
            <a:r>
              <a:rPr lang="pl-PL" sz="1000" b="1" i="0" u="none" strike="noStrike" baseline="0" dirty="0">
                <a:solidFill>
                  <a:srgbClr val="003C53"/>
                </a:solidFill>
                <a:latin typeface="Arial" panose="020B0604020202020204" pitchFamily="34" charset="0"/>
                <a:cs typeface="Arial" panose="020B0604020202020204" pitchFamily="34" charset="0"/>
              </a:rPr>
              <a:t>70%</a:t>
            </a:r>
          </a:p>
        </p:txBody>
      </p:sp>
      <p:sp>
        <p:nvSpPr>
          <p:cNvPr id="32" name="Tytuł 1">
            <a:extLst>
              <a:ext uri="{FF2B5EF4-FFF2-40B4-BE49-F238E27FC236}">
                <a16:creationId xmlns:a16="http://schemas.microsoft.com/office/drawing/2014/main" id="{7A84E198-652C-34FF-F56E-5225D10915A0}"/>
              </a:ext>
            </a:extLst>
          </p:cNvPr>
          <p:cNvSpPr txBox="1">
            <a:spLocks/>
          </p:cNvSpPr>
          <p:nvPr/>
        </p:nvSpPr>
        <p:spPr>
          <a:xfrm>
            <a:off x="2666165" y="3704624"/>
            <a:ext cx="191698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MAIN LIGHTING COLOR TEMPERATURE</a:t>
            </a:r>
          </a:p>
          <a:p>
            <a:r>
              <a:rPr lang="pl-PL" sz="1000" b="1" i="0" u="none" strike="noStrike" baseline="0" dirty="0">
                <a:solidFill>
                  <a:srgbClr val="003C53"/>
                </a:solidFill>
                <a:latin typeface="Arial" panose="020B0604020202020204" pitchFamily="34" charset="0"/>
                <a:cs typeface="Arial" panose="020B0604020202020204" pitchFamily="34" charset="0"/>
              </a:rPr>
              <a:t>2800K</a:t>
            </a:r>
          </a:p>
        </p:txBody>
      </p:sp>
      <p:sp>
        <p:nvSpPr>
          <p:cNvPr id="33" name="Tytuł 1">
            <a:extLst>
              <a:ext uri="{FF2B5EF4-FFF2-40B4-BE49-F238E27FC236}">
                <a16:creationId xmlns:a16="http://schemas.microsoft.com/office/drawing/2014/main" id="{126CA3E7-4912-A5EC-1FAD-59F613A3F4E0}"/>
              </a:ext>
            </a:extLst>
          </p:cNvPr>
          <p:cNvSpPr txBox="1">
            <a:spLocks/>
          </p:cNvSpPr>
          <p:nvPr/>
        </p:nvSpPr>
        <p:spPr>
          <a:xfrm>
            <a:off x="486079" y="5454305"/>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SIDE LIGHTING</a:t>
            </a:r>
          </a:p>
          <a:p>
            <a:r>
              <a:rPr lang="pl-PL" sz="1000" b="1" i="0" u="none" strike="noStrike" baseline="0" dirty="0">
                <a:solidFill>
                  <a:srgbClr val="003C53"/>
                </a:solidFill>
                <a:latin typeface="Arial" panose="020B0604020202020204" pitchFamily="34" charset="0"/>
                <a:cs typeface="Arial" panose="020B0604020202020204" pitchFamily="34" charset="0"/>
              </a:rPr>
              <a:t>0%</a:t>
            </a:r>
          </a:p>
        </p:txBody>
      </p:sp>
      <p:sp>
        <p:nvSpPr>
          <p:cNvPr id="34" name="Tytuł 1">
            <a:extLst>
              <a:ext uri="{FF2B5EF4-FFF2-40B4-BE49-F238E27FC236}">
                <a16:creationId xmlns:a16="http://schemas.microsoft.com/office/drawing/2014/main" id="{2F972E33-CE06-40E6-5C06-99C92D961F66}"/>
              </a:ext>
            </a:extLst>
          </p:cNvPr>
          <p:cNvSpPr txBox="1">
            <a:spLocks/>
          </p:cNvSpPr>
          <p:nvPr/>
        </p:nvSpPr>
        <p:spPr>
          <a:xfrm>
            <a:off x="2460795" y="5457252"/>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VENTILATION</a:t>
            </a:r>
          </a:p>
          <a:p>
            <a:r>
              <a:rPr lang="pl-PL" sz="1000" b="1" i="0" u="none" strike="noStrike" baseline="0" dirty="0">
                <a:solidFill>
                  <a:srgbClr val="003C53"/>
                </a:solidFill>
                <a:latin typeface="Arial" panose="020B0604020202020204" pitchFamily="34" charset="0"/>
                <a:cs typeface="Arial" panose="020B0604020202020204" pitchFamily="34" charset="0"/>
              </a:rPr>
              <a:t>100%</a:t>
            </a:r>
            <a:endParaRPr lang="pl-PL" sz="1000" b="1"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7098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pic>
        <p:nvPicPr>
          <p:cNvPr id="13" name="Obraz 3" descr="Obraz zawierający ubrania, osoba, Ludzka twarz, obuwie&#10;&#10;Zawartość wygenerowana przez sztuczną inteligencję może być niepoprawna.">
            <a:extLst>
              <a:ext uri="{FF2B5EF4-FFF2-40B4-BE49-F238E27FC236}">
                <a16:creationId xmlns:a16="http://schemas.microsoft.com/office/drawing/2014/main" id="{0965A932-7CCF-B7BA-0B7B-0B97F128C64E}"/>
              </a:ext>
            </a:extLst>
          </p:cNvPr>
          <p:cNvPicPr>
            <a:picLocks noChangeAspect="1"/>
          </p:cNvPicPr>
          <p:nvPr/>
        </p:nvPicPr>
        <p:blipFill>
          <a:blip r:embed="rId2">
            <a:extLst>
              <a:ext uri="{28A0092B-C50C-407E-A947-70E740481C1C}">
                <a14:useLocalDpi xmlns:a14="http://schemas.microsoft.com/office/drawing/2010/main" val="0"/>
              </a:ext>
            </a:extLst>
          </a:blip>
          <a:srcRect l="19088" r="5776"/>
          <a:stretch/>
        </p:blipFill>
        <p:spPr>
          <a:xfrm>
            <a:off x="5880100" y="790344"/>
            <a:ext cx="5632805" cy="4997531"/>
          </a:xfrm>
          <a:prstGeom prst="rect">
            <a:avLst/>
          </a:prstGeom>
        </p:spPr>
      </p:pic>
      <p:grpSp>
        <p:nvGrpSpPr>
          <p:cNvPr id="6" name="Group 5">
            <a:extLst>
              <a:ext uri="{FF2B5EF4-FFF2-40B4-BE49-F238E27FC236}">
                <a16:creationId xmlns:a16="http://schemas.microsoft.com/office/drawing/2014/main" id="{61633DC5-7E8C-ADA5-2073-65ED7FF1B777}"/>
              </a:ext>
            </a:extLst>
          </p:cNvPr>
          <p:cNvGrpSpPr/>
          <p:nvPr/>
        </p:nvGrpSpPr>
        <p:grpSpPr>
          <a:xfrm>
            <a:off x="5143000" y="2625789"/>
            <a:ext cx="1495674" cy="1495674"/>
            <a:chOff x="3044142" y="2940068"/>
            <a:chExt cx="1215342" cy="1215342"/>
          </a:xfrm>
        </p:grpSpPr>
        <p:sp>
          <p:nvSpPr>
            <p:cNvPr id="11" name="Owal 15">
              <a:extLst>
                <a:ext uri="{FF2B5EF4-FFF2-40B4-BE49-F238E27FC236}">
                  <a16:creationId xmlns:a16="http://schemas.microsoft.com/office/drawing/2014/main" id="{2B9C9035-9960-E351-02F2-2684F00969AB}"/>
                </a:ext>
              </a:extLst>
            </p:cNvPr>
            <p:cNvSpPr/>
            <p:nvPr/>
          </p:nvSpPr>
          <p:spPr>
            <a:xfrm>
              <a:off x="3044142" y="2940068"/>
              <a:ext cx="1215342" cy="1215342"/>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2" name="Obraz 16">
              <a:extLst>
                <a:ext uri="{FF2B5EF4-FFF2-40B4-BE49-F238E27FC236}">
                  <a16:creationId xmlns:a16="http://schemas.microsoft.com/office/drawing/2014/main" id="{29D1169F-2E99-C96C-193A-A75DCD95EC5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309461" y="3219852"/>
              <a:ext cx="684704" cy="655773"/>
            </a:xfrm>
            <a:prstGeom prst="rect">
              <a:avLst/>
            </a:prstGeom>
          </p:spPr>
        </p:pic>
      </p:grpSp>
      <p:sp>
        <p:nvSpPr>
          <p:cNvPr id="9" name="Owal 6">
            <a:extLst>
              <a:ext uri="{FF2B5EF4-FFF2-40B4-BE49-F238E27FC236}">
                <a16:creationId xmlns:a16="http://schemas.microsoft.com/office/drawing/2014/main" id="{1A5ED417-23D4-C815-49F2-826178378F32}"/>
              </a:ext>
            </a:extLst>
          </p:cNvPr>
          <p:cNvSpPr/>
          <p:nvPr/>
        </p:nvSpPr>
        <p:spPr>
          <a:xfrm>
            <a:off x="3098888" y="4344010"/>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Owal 6">
            <a:extLst>
              <a:ext uri="{FF2B5EF4-FFF2-40B4-BE49-F238E27FC236}">
                <a16:creationId xmlns:a16="http://schemas.microsoft.com/office/drawing/2014/main" id="{32D55F98-0E68-5DA9-584E-B73B67338193}"/>
              </a:ext>
            </a:extLst>
          </p:cNvPr>
          <p:cNvSpPr/>
          <p:nvPr/>
        </p:nvSpPr>
        <p:spPr>
          <a:xfrm>
            <a:off x="1128536" y="4344010"/>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Owal 6">
            <a:extLst>
              <a:ext uri="{FF2B5EF4-FFF2-40B4-BE49-F238E27FC236}">
                <a16:creationId xmlns:a16="http://schemas.microsoft.com/office/drawing/2014/main" id="{49D6639F-CD75-AEE3-9AE4-332500523C02}"/>
              </a:ext>
            </a:extLst>
          </p:cNvPr>
          <p:cNvSpPr/>
          <p:nvPr/>
        </p:nvSpPr>
        <p:spPr>
          <a:xfrm>
            <a:off x="3098888" y="2594727"/>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TextBox 2">
            <a:extLst>
              <a:ext uri="{FF2B5EF4-FFF2-40B4-BE49-F238E27FC236}">
                <a16:creationId xmlns:a16="http://schemas.microsoft.com/office/drawing/2014/main" id="{E3E8117E-A193-CB5B-D00C-A8E0E62045E5}"/>
              </a:ext>
            </a:extLst>
          </p:cNvPr>
          <p:cNvSpPr txBox="1"/>
          <p:nvPr/>
        </p:nvSpPr>
        <p:spPr>
          <a:xfrm>
            <a:off x="740731" y="1547390"/>
            <a:ext cx="4236785" cy="781432"/>
          </a:xfrm>
          <a:prstGeom prst="rect">
            <a:avLst/>
          </a:prstGeom>
          <a:noFill/>
        </p:spPr>
        <p:txBody>
          <a:bodyPr wrap="square" lIns="0" tIns="0" rIns="0" bIns="0">
            <a:spAutoFit/>
          </a:bodyPr>
          <a:lstStyle/>
          <a:p>
            <a:pPr algn="l">
              <a:lnSpc>
                <a:spcPct val="125000"/>
              </a:lnSpc>
            </a:pPr>
            <a:r>
              <a:rPr lang="en-US" sz="1400" b="0" i="0" u="none" strike="noStrike" baseline="0" dirty="0">
                <a:solidFill>
                  <a:srgbClr val="003C53"/>
                </a:solidFill>
                <a:latin typeface="Arial" panose="020B0604020202020204" pitchFamily="34" charset="0"/>
                <a:cs typeface="Arial" panose="020B0604020202020204" pitchFamily="34" charset="0"/>
              </a:rPr>
              <a:t>Relax Mode provides dimmed, warm light. It is the most comfort-oriented setting, promoting well-being and optimal recovery during short breaks.</a:t>
            </a:r>
          </a:p>
        </p:txBody>
      </p:sp>
      <p:sp>
        <p:nvSpPr>
          <p:cNvPr id="7" name="Title 1">
            <a:extLst>
              <a:ext uri="{FF2B5EF4-FFF2-40B4-BE49-F238E27FC236}">
                <a16:creationId xmlns:a16="http://schemas.microsoft.com/office/drawing/2014/main" id="{4F2AABD5-6E8A-F8F5-83BE-30054F2A50FA}"/>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4" name="Title 1">
            <a:extLst>
              <a:ext uri="{FF2B5EF4-FFF2-40B4-BE49-F238E27FC236}">
                <a16:creationId xmlns:a16="http://schemas.microsoft.com/office/drawing/2014/main" id="{A854FA41-9F65-2871-B3B4-C3AACCCBD282}"/>
              </a:ext>
            </a:extLst>
          </p:cNvPr>
          <p:cNvSpPr txBox="1">
            <a:spLocks/>
          </p:cNvSpPr>
          <p:nvPr/>
        </p:nvSpPr>
        <p:spPr>
          <a:xfrm>
            <a:off x="740732" y="1173686"/>
            <a:ext cx="4125466"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Relax mode</a:t>
            </a:r>
            <a:endParaRPr lang="en-US" sz="2400" dirty="0">
              <a:solidFill>
                <a:srgbClr val="F9CA91"/>
              </a:solidFill>
              <a:latin typeface="Arial"/>
              <a:cs typeface="Arial"/>
            </a:endParaRPr>
          </a:p>
        </p:txBody>
      </p:sp>
      <p:sp>
        <p:nvSpPr>
          <p:cNvPr id="5" name="Owal 6">
            <a:extLst>
              <a:ext uri="{FF2B5EF4-FFF2-40B4-BE49-F238E27FC236}">
                <a16:creationId xmlns:a16="http://schemas.microsoft.com/office/drawing/2014/main" id="{B87F5C9F-6EA9-CA79-4777-96B19D95FE13}"/>
              </a:ext>
            </a:extLst>
          </p:cNvPr>
          <p:cNvSpPr/>
          <p:nvPr/>
        </p:nvSpPr>
        <p:spPr>
          <a:xfrm>
            <a:off x="1128536" y="2594727"/>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 name="Obraz 5" descr="Obraz zawierający krąg, zegar, design&#10;&#10;Zawartość wygenerowana przez sztuczną inteligencję może być niepoprawna.">
            <a:extLst>
              <a:ext uri="{FF2B5EF4-FFF2-40B4-BE49-F238E27FC236}">
                <a16:creationId xmlns:a16="http://schemas.microsoft.com/office/drawing/2014/main" id="{A99305EE-9612-9869-3342-B826EA2055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4782" y="2804574"/>
            <a:ext cx="679048" cy="679048"/>
          </a:xfrm>
          <a:prstGeom prst="rect">
            <a:avLst/>
          </a:prstGeom>
        </p:spPr>
      </p:pic>
      <p:pic>
        <p:nvPicPr>
          <p:cNvPr id="20" name="Obraz 8">
            <a:extLst>
              <a:ext uri="{FF2B5EF4-FFF2-40B4-BE49-F238E27FC236}">
                <a16:creationId xmlns:a16="http://schemas.microsoft.com/office/drawing/2014/main" id="{2C19E3A9-1A68-9DE7-4C1C-2A4827354CA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288997" y="2804761"/>
            <a:ext cx="623616" cy="679048"/>
          </a:xfrm>
          <a:prstGeom prst="rect">
            <a:avLst/>
          </a:prstGeom>
        </p:spPr>
      </p:pic>
      <p:pic>
        <p:nvPicPr>
          <p:cNvPr id="28" name="Obraz 11">
            <a:extLst>
              <a:ext uri="{FF2B5EF4-FFF2-40B4-BE49-F238E27FC236}">
                <a16:creationId xmlns:a16="http://schemas.microsoft.com/office/drawing/2014/main" id="{EA643A3C-5FB9-D1A0-07EF-9EB470C9C85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58124" y="4555699"/>
            <a:ext cx="679048" cy="653423"/>
          </a:xfrm>
          <a:prstGeom prst="rect">
            <a:avLst/>
          </a:prstGeom>
        </p:spPr>
      </p:pic>
      <p:pic>
        <p:nvPicPr>
          <p:cNvPr id="30" name="Obraz 12">
            <a:extLst>
              <a:ext uri="{FF2B5EF4-FFF2-40B4-BE49-F238E27FC236}">
                <a16:creationId xmlns:a16="http://schemas.microsoft.com/office/drawing/2014/main" id="{827CE436-AE75-E559-376A-58D166A23D4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326383" y="4567930"/>
            <a:ext cx="602132" cy="602132"/>
          </a:xfrm>
          <a:prstGeom prst="rect">
            <a:avLst/>
          </a:prstGeom>
        </p:spPr>
      </p:pic>
      <p:sp>
        <p:nvSpPr>
          <p:cNvPr id="31" name="Tytuł 1">
            <a:extLst>
              <a:ext uri="{FF2B5EF4-FFF2-40B4-BE49-F238E27FC236}">
                <a16:creationId xmlns:a16="http://schemas.microsoft.com/office/drawing/2014/main" id="{C3989E90-A484-96F7-7883-550B58F89591}"/>
              </a:ext>
            </a:extLst>
          </p:cNvPr>
          <p:cNvSpPr txBox="1">
            <a:spLocks/>
          </p:cNvSpPr>
          <p:nvPr/>
        </p:nvSpPr>
        <p:spPr>
          <a:xfrm>
            <a:off x="486079" y="3706178"/>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MAIN LIGHTING POWER</a:t>
            </a:r>
          </a:p>
          <a:p>
            <a:r>
              <a:rPr lang="pl-PL" sz="1000" b="1" i="0" u="none" strike="noStrike" baseline="0" dirty="0">
                <a:solidFill>
                  <a:srgbClr val="003C53"/>
                </a:solidFill>
                <a:latin typeface="Arial" panose="020B0604020202020204" pitchFamily="34" charset="0"/>
                <a:cs typeface="Arial" panose="020B0604020202020204" pitchFamily="34" charset="0"/>
              </a:rPr>
              <a:t>90%</a:t>
            </a:r>
          </a:p>
        </p:txBody>
      </p:sp>
      <p:sp>
        <p:nvSpPr>
          <p:cNvPr id="32" name="Tytuł 1">
            <a:extLst>
              <a:ext uri="{FF2B5EF4-FFF2-40B4-BE49-F238E27FC236}">
                <a16:creationId xmlns:a16="http://schemas.microsoft.com/office/drawing/2014/main" id="{7A84E198-652C-34FF-F56E-5225D10915A0}"/>
              </a:ext>
            </a:extLst>
          </p:cNvPr>
          <p:cNvSpPr txBox="1">
            <a:spLocks/>
          </p:cNvSpPr>
          <p:nvPr/>
        </p:nvSpPr>
        <p:spPr>
          <a:xfrm>
            <a:off x="2666165" y="3704624"/>
            <a:ext cx="191698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MAIN LIGHTING COLOR TEMPERATURE</a:t>
            </a:r>
          </a:p>
          <a:p>
            <a:r>
              <a:rPr lang="pl-PL" sz="1000" b="1" i="0" u="none" strike="noStrike" baseline="0" dirty="0">
                <a:solidFill>
                  <a:srgbClr val="003C53"/>
                </a:solidFill>
                <a:latin typeface="Arial" panose="020B0604020202020204" pitchFamily="34" charset="0"/>
                <a:cs typeface="Arial" panose="020B0604020202020204" pitchFamily="34" charset="0"/>
              </a:rPr>
              <a:t>6500K</a:t>
            </a:r>
          </a:p>
        </p:txBody>
      </p:sp>
      <p:sp>
        <p:nvSpPr>
          <p:cNvPr id="33" name="Tytuł 1">
            <a:extLst>
              <a:ext uri="{FF2B5EF4-FFF2-40B4-BE49-F238E27FC236}">
                <a16:creationId xmlns:a16="http://schemas.microsoft.com/office/drawing/2014/main" id="{126CA3E7-4912-A5EC-1FAD-59F613A3F4E0}"/>
              </a:ext>
            </a:extLst>
          </p:cNvPr>
          <p:cNvSpPr txBox="1">
            <a:spLocks/>
          </p:cNvSpPr>
          <p:nvPr/>
        </p:nvSpPr>
        <p:spPr>
          <a:xfrm>
            <a:off x="486079" y="5454305"/>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SIDE LIGHTING</a:t>
            </a:r>
          </a:p>
          <a:p>
            <a:r>
              <a:rPr lang="pl-PL" sz="1000" b="1" i="0" u="none" strike="noStrike" baseline="0" dirty="0">
                <a:solidFill>
                  <a:srgbClr val="003C53"/>
                </a:solidFill>
                <a:latin typeface="Arial" panose="020B0604020202020204" pitchFamily="34" charset="0"/>
                <a:cs typeface="Arial" panose="020B0604020202020204" pitchFamily="34" charset="0"/>
              </a:rPr>
              <a:t>0%</a:t>
            </a:r>
          </a:p>
        </p:txBody>
      </p:sp>
      <p:sp>
        <p:nvSpPr>
          <p:cNvPr id="34" name="Tytuł 1">
            <a:extLst>
              <a:ext uri="{FF2B5EF4-FFF2-40B4-BE49-F238E27FC236}">
                <a16:creationId xmlns:a16="http://schemas.microsoft.com/office/drawing/2014/main" id="{2F972E33-CE06-40E6-5C06-99C92D961F66}"/>
              </a:ext>
            </a:extLst>
          </p:cNvPr>
          <p:cNvSpPr txBox="1">
            <a:spLocks/>
          </p:cNvSpPr>
          <p:nvPr/>
        </p:nvSpPr>
        <p:spPr>
          <a:xfrm>
            <a:off x="2460795" y="5457252"/>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VENTILATION</a:t>
            </a:r>
          </a:p>
          <a:p>
            <a:r>
              <a:rPr lang="pl-PL" sz="1000" b="1" i="0" u="none" strike="noStrike" baseline="0" dirty="0">
                <a:solidFill>
                  <a:srgbClr val="003C53"/>
                </a:solidFill>
                <a:latin typeface="Arial" panose="020B0604020202020204" pitchFamily="34" charset="0"/>
                <a:cs typeface="Arial" panose="020B0604020202020204" pitchFamily="34" charset="0"/>
              </a:rPr>
              <a:t>100%</a:t>
            </a:r>
            <a:endParaRPr lang="pl-PL" sz="1000" b="1"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3056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pic>
        <p:nvPicPr>
          <p:cNvPr id="17" name="Obraz 4" descr="Obraz zawierający budynek, roślina, roślina domowa, okno&#10;&#10;Zawartość wygenerowana przez sztuczną inteligencję może być niepoprawna.">
            <a:extLst>
              <a:ext uri="{FF2B5EF4-FFF2-40B4-BE49-F238E27FC236}">
                <a16:creationId xmlns:a16="http://schemas.microsoft.com/office/drawing/2014/main" id="{F6BF4CDA-EA31-137B-E2D7-03239AB063D7}"/>
              </a:ext>
            </a:extLst>
          </p:cNvPr>
          <p:cNvPicPr>
            <a:picLocks noChangeAspect="1"/>
          </p:cNvPicPr>
          <p:nvPr/>
        </p:nvPicPr>
        <p:blipFill>
          <a:blip r:embed="rId2">
            <a:extLst>
              <a:ext uri="{28A0092B-C50C-407E-A947-70E740481C1C}">
                <a14:useLocalDpi xmlns:a14="http://schemas.microsoft.com/office/drawing/2010/main" val="0"/>
              </a:ext>
            </a:extLst>
          </a:blip>
          <a:srcRect l="31075" t="21399" r="4249" b="2283"/>
          <a:stretch/>
        </p:blipFill>
        <p:spPr>
          <a:xfrm>
            <a:off x="5880100" y="800100"/>
            <a:ext cx="5632805" cy="4984200"/>
          </a:xfrm>
          <a:prstGeom prst="rect">
            <a:avLst/>
          </a:prstGeom>
        </p:spPr>
      </p:pic>
      <p:grpSp>
        <p:nvGrpSpPr>
          <p:cNvPr id="14" name="Group 13">
            <a:extLst>
              <a:ext uri="{FF2B5EF4-FFF2-40B4-BE49-F238E27FC236}">
                <a16:creationId xmlns:a16="http://schemas.microsoft.com/office/drawing/2014/main" id="{F1DD66EA-ABB1-0ECA-52FD-43F0AE9D1CDF}"/>
              </a:ext>
            </a:extLst>
          </p:cNvPr>
          <p:cNvGrpSpPr/>
          <p:nvPr/>
        </p:nvGrpSpPr>
        <p:grpSpPr>
          <a:xfrm>
            <a:off x="5148960" y="2626011"/>
            <a:ext cx="1489714" cy="1489714"/>
            <a:chOff x="1093807" y="4741227"/>
            <a:chExt cx="1215342" cy="1215342"/>
          </a:xfrm>
        </p:grpSpPr>
        <p:sp>
          <p:nvSpPr>
            <p:cNvPr id="15" name="Owal 17">
              <a:extLst>
                <a:ext uri="{FF2B5EF4-FFF2-40B4-BE49-F238E27FC236}">
                  <a16:creationId xmlns:a16="http://schemas.microsoft.com/office/drawing/2014/main" id="{43CC94F9-6C8B-A858-FC14-7521AA3F57DA}"/>
                </a:ext>
              </a:extLst>
            </p:cNvPr>
            <p:cNvSpPr/>
            <p:nvPr/>
          </p:nvSpPr>
          <p:spPr>
            <a:xfrm>
              <a:off x="1093807" y="4741227"/>
              <a:ext cx="1215342" cy="1215342"/>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6" name="Obraz 18">
              <a:extLst>
                <a:ext uri="{FF2B5EF4-FFF2-40B4-BE49-F238E27FC236}">
                  <a16:creationId xmlns:a16="http://schemas.microsoft.com/office/drawing/2014/main" id="{409CEE4B-EE06-B2B5-75EF-C16E086AE72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59126" y="5129952"/>
              <a:ext cx="684704" cy="437892"/>
            </a:xfrm>
            <a:prstGeom prst="rect">
              <a:avLst/>
            </a:prstGeom>
          </p:spPr>
        </p:pic>
      </p:grpSp>
      <p:sp>
        <p:nvSpPr>
          <p:cNvPr id="9" name="Owal 6">
            <a:extLst>
              <a:ext uri="{FF2B5EF4-FFF2-40B4-BE49-F238E27FC236}">
                <a16:creationId xmlns:a16="http://schemas.microsoft.com/office/drawing/2014/main" id="{1A5ED417-23D4-C815-49F2-826178378F32}"/>
              </a:ext>
            </a:extLst>
          </p:cNvPr>
          <p:cNvSpPr/>
          <p:nvPr/>
        </p:nvSpPr>
        <p:spPr>
          <a:xfrm>
            <a:off x="3098888" y="4344010"/>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Owal 6">
            <a:extLst>
              <a:ext uri="{FF2B5EF4-FFF2-40B4-BE49-F238E27FC236}">
                <a16:creationId xmlns:a16="http://schemas.microsoft.com/office/drawing/2014/main" id="{32D55F98-0E68-5DA9-584E-B73B67338193}"/>
              </a:ext>
            </a:extLst>
          </p:cNvPr>
          <p:cNvSpPr/>
          <p:nvPr/>
        </p:nvSpPr>
        <p:spPr>
          <a:xfrm>
            <a:off x="1128536" y="4344010"/>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Owal 6">
            <a:extLst>
              <a:ext uri="{FF2B5EF4-FFF2-40B4-BE49-F238E27FC236}">
                <a16:creationId xmlns:a16="http://schemas.microsoft.com/office/drawing/2014/main" id="{49D6639F-CD75-AEE3-9AE4-332500523C02}"/>
              </a:ext>
            </a:extLst>
          </p:cNvPr>
          <p:cNvSpPr/>
          <p:nvPr/>
        </p:nvSpPr>
        <p:spPr>
          <a:xfrm>
            <a:off x="3098888" y="2594727"/>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TextBox 2">
            <a:extLst>
              <a:ext uri="{FF2B5EF4-FFF2-40B4-BE49-F238E27FC236}">
                <a16:creationId xmlns:a16="http://schemas.microsoft.com/office/drawing/2014/main" id="{E3E8117E-A193-CB5B-D00C-A8E0E62045E5}"/>
              </a:ext>
            </a:extLst>
          </p:cNvPr>
          <p:cNvSpPr txBox="1"/>
          <p:nvPr/>
        </p:nvSpPr>
        <p:spPr>
          <a:xfrm>
            <a:off x="740731" y="1571678"/>
            <a:ext cx="4812851" cy="990079"/>
          </a:xfrm>
          <a:prstGeom prst="rect">
            <a:avLst/>
          </a:prstGeom>
          <a:noFill/>
        </p:spPr>
        <p:txBody>
          <a:bodyPr wrap="square" lIns="0" tIns="0" rIns="0" bIns="0">
            <a:spAutoFit/>
          </a:bodyPr>
          <a:lstStyle/>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Video Call Mode activates additional LED strips on the right and left sides of the user, enhancing video quality and highlighting facial expressions. The neutral light supports prolonged engagement while emphasizing gestures and facial nuances during conversations.</a:t>
            </a:r>
          </a:p>
          <a:p>
            <a:pPr algn="l">
              <a:lnSpc>
                <a:spcPct val="125000"/>
              </a:lnSpc>
            </a:pPr>
            <a:endParaRPr lang="en-US" sz="1050" b="0" i="0" u="none" strike="noStrike" baseline="0" dirty="0">
              <a:solidFill>
                <a:srgbClr val="003C53"/>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4F2AABD5-6E8A-F8F5-83BE-30054F2A50FA}"/>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4" name="Title 1">
            <a:extLst>
              <a:ext uri="{FF2B5EF4-FFF2-40B4-BE49-F238E27FC236}">
                <a16:creationId xmlns:a16="http://schemas.microsoft.com/office/drawing/2014/main" id="{A854FA41-9F65-2871-B3B4-C3AACCCBD282}"/>
              </a:ext>
            </a:extLst>
          </p:cNvPr>
          <p:cNvSpPr txBox="1">
            <a:spLocks/>
          </p:cNvSpPr>
          <p:nvPr/>
        </p:nvSpPr>
        <p:spPr>
          <a:xfrm>
            <a:off x="740732" y="1173686"/>
            <a:ext cx="4125466"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Video call mode*</a:t>
            </a:r>
            <a:endParaRPr lang="en-US" sz="2400" dirty="0">
              <a:solidFill>
                <a:srgbClr val="F9CA91"/>
              </a:solidFill>
              <a:latin typeface="Arial"/>
              <a:cs typeface="Arial"/>
            </a:endParaRPr>
          </a:p>
        </p:txBody>
      </p:sp>
      <p:sp>
        <p:nvSpPr>
          <p:cNvPr id="5" name="Owal 6">
            <a:extLst>
              <a:ext uri="{FF2B5EF4-FFF2-40B4-BE49-F238E27FC236}">
                <a16:creationId xmlns:a16="http://schemas.microsoft.com/office/drawing/2014/main" id="{B87F5C9F-6EA9-CA79-4777-96B19D95FE13}"/>
              </a:ext>
            </a:extLst>
          </p:cNvPr>
          <p:cNvSpPr/>
          <p:nvPr/>
        </p:nvSpPr>
        <p:spPr>
          <a:xfrm>
            <a:off x="1128536" y="2594727"/>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2" name="Obraz 5" descr="Obraz zawierający krąg, zegar, design&#10;&#10;Zawartość wygenerowana przez sztuczną inteligencję może być niepoprawna.">
            <a:extLst>
              <a:ext uri="{FF2B5EF4-FFF2-40B4-BE49-F238E27FC236}">
                <a16:creationId xmlns:a16="http://schemas.microsoft.com/office/drawing/2014/main" id="{A99305EE-9612-9869-3342-B826EA2055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4782" y="2804574"/>
            <a:ext cx="679048" cy="679048"/>
          </a:xfrm>
          <a:prstGeom prst="rect">
            <a:avLst/>
          </a:prstGeom>
        </p:spPr>
      </p:pic>
      <p:pic>
        <p:nvPicPr>
          <p:cNvPr id="20" name="Obraz 8">
            <a:extLst>
              <a:ext uri="{FF2B5EF4-FFF2-40B4-BE49-F238E27FC236}">
                <a16:creationId xmlns:a16="http://schemas.microsoft.com/office/drawing/2014/main" id="{2C19E3A9-1A68-9DE7-4C1C-2A4827354CA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288997" y="2804761"/>
            <a:ext cx="623616" cy="679048"/>
          </a:xfrm>
          <a:prstGeom prst="rect">
            <a:avLst/>
          </a:prstGeom>
        </p:spPr>
      </p:pic>
      <p:pic>
        <p:nvPicPr>
          <p:cNvPr id="28" name="Obraz 11">
            <a:extLst>
              <a:ext uri="{FF2B5EF4-FFF2-40B4-BE49-F238E27FC236}">
                <a16:creationId xmlns:a16="http://schemas.microsoft.com/office/drawing/2014/main" id="{EA643A3C-5FB9-D1A0-07EF-9EB470C9C85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58124" y="4555699"/>
            <a:ext cx="679048" cy="653423"/>
          </a:xfrm>
          <a:prstGeom prst="rect">
            <a:avLst/>
          </a:prstGeom>
        </p:spPr>
      </p:pic>
      <p:pic>
        <p:nvPicPr>
          <p:cNvPr id="30" name="Obraz 12">
            <a:extLst>
              <a:ext uri="{FF2B5EF4-FFF2-40B4-BE49-F238E27FC236}">
                <a16:creationId xmlns:a16="http://schemas.microsoft.com/office/drawing/2014/main" id="{827CE436-AE75-E559-376A-58D166A23D4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326383" y="4567930"/>
            <a:ext cx="602132" cy="602132"/>
          </a:xfrm>
          <a:prstGeom prst="rect">
            <a:avLst/>
          </a:prstGeom>
        </p:spPr>
      </p:pic>
      <p:sp>
        <p:nvSpPr>
          <p:cNvPr id="31" name="Tytuł 1">
            <a:extLst>
              <a:ext uri="{FF2B5EF4-FFF2-40B4-BE49-F238E27FC236}">
                <a16:creationId xmlns:a16="http://schemas.microsoft.com/office/drawing/2014/main" id="{C3989E90-A484-96F7-7883-550B58F89591}"/>
              </a:ext>
            </a:extLst>
          </p:cNvPr>
          <p:cNvSpPr txBox="1">
            <a:spLocks/>
          </p:cNvSpPr>
          <p:nvPr/>
        </p:nvSpPr>
        <p:spPr>
          <a:xfrm>
            <a:off x="486079" y="3706178"/>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MAIN LIGHTING POWER</a:t>
            </a:r>
          </a:p>
          <a:p>
            <a:r>
              <a:rPr lang="pl-PL" sz="1000" b="1" i="0" u="none" strike="noStrike" baseline="0" dirty="0">
                <a:solidFill>
                  <a:srgbClr val="003C53"/>
                </a:solidFill>
                <a:latin typeface="Arial" panose="020B0604020202020204" pitchFamily="34" charset="0"/>
                <a:cs typeface="Arial" panose="020B0604020202020204" pitchFamily="34" charset="0"/>
              </a:rPr>
              <a:t>60%</a:t>
            </a:r>
          </a:p>
        </p:txBody>
      </p:sp>
      <p:sp>
        <p:nvSpPr>
          <p:cNvPr id="32" name="Tytuł 1">
            <a:extLst>
              <a:ext uri="{FF2B5EF4-FFF2-40B4-BE49-F238E27FC236}">
                <a16:creationId xmlns:a16="http://schemas.microsoft.com/office/drawing/2014/main" id="{7A84E198-652C-34FF-F56E-5225D10915A0}"/>
              </a:ext>
            </a:extLst>
          </p:cNvPr>
          <p:cNvSpPr txBox="1">
            <a:spLocks/>
          </p:cNvSpPr>
          <p:nvPr/>
        </p:nvSpPr>
        <p:spPr>
          <a:xfrm>
            <a:off x="2666165" y="3704624"/>
            <a:ext cx="191698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MAIN LIGHTING COLOR TEMPERATURE</a:t>
            </a:r>
          </a:p>
          <a:p>
            <a:r>
              <a:rPr lang="pl-PL" sz="1000" b="1" i="0" u="none" strike="noStrike" baseline="0" dirty="0">
                <a:solidFill>
                  <a:srgbClr val="003C53"/>
                </a:solidFill>
                <a:latin typeface="Arial" panose="020B0604020202020204" pitchFamily="34" charset="0"/>
                <a:cs typeface="Arial" panose="020B0604020202020204" pitchFamily="34" charset="0"/>
              </a:rPr>
              <a:t>4000K</a:t>
            </a:r>
          </a:p>
        </p:txBody>
      </p:sp>
      <p:sp>
        <p:nvSpPr>
          <p:cNvPr id="33" name="Tytuł 1">
            <a:extLst>
              <a:ext uri="{FF2B5EF4-FFF2-40B4-BE49-F238E27FC236}">
                <a16:creationId xmlns:a16="http://schemas.microsoft.com/office/drawing/2014/main" id="{126CA3E7-4912-A5EC-1FAD-59F613A3F4E0}"/>
              </a:ext>
            </a:extLst>
          </p:cNvPr>
          <p:cNvSpPr txBox="1">
            <a:spLocks/>
          </p:cNvSpPr>
          <p:nvPr/>
        </p:nvSpPr>
        <p:spPr>
          <a:xfrm>
            <a:off x="486079" y="5454305"/>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SIDE LIGHTING</a:t>
            </a:r>
          </a:p>
          <a:p>
            <a:r>
              <a:rPr lang="pl-PL" sz="1000" b="1" i="0" u="none" strike="noStrike" baseline="0" dirty="0">
                <a:solidFill>
                  <a:srgbClr val="003C53"/>
                </a:solidFill>
                <a:latin typeface="Arial" panose="020B0604020202020204" pitchFamily="34" charset="0"/>
                <a:cs typeface="Arial" panose="020B0604020202020204" pitchFamily="34" charset="0"/>
              </a:rPr>
              <a:t>100%</a:t>
            </a:r>
          </a:p>
        </p:txBody>
      </p:sp>
      <p:sp>
        <p:nvSpPr>
          <p:cNvPr id="34" name="Tytuł 1">
            <a:extLst>
              <a:ext uri="{FF2B5EF4-FFF2-40B4-BE49-F238E27FC236}">
                <a16:creationId xmlns:a16="http://schemas.microsoft.com/office/drawing/2014/main" id="{2F972E33-CE06-40E6-5C06-99C92D961F66}"/>
              </a:ext>
            </a:extLst>
          </p:cNvPr>
          <p:cNvSpPr txBox="1">
            <a:spLocks/>
          </p:cNvSpPr>
          <p:nvPr/>
        </p:nvSpPr>
        <p:spPr>
          <a:xfrm>
            <a:off x="2460795" y="5457252"/>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VENTILATION</a:t>
            </a:r>
          </a:p>
          <a:p>
            <a:r>
              <a:rPr lang="pl-PL" sz="1000" b="1" i="0" u="none" strike="noStrike" baseline="0" dirty="0">
                <a:solidFill>
                  <a:srgbClr val="003C53"/>
                </a:solidFill>
                <a:latin typeface="Arial" panose="020B0604020202020204" pitchFamily="34" charset="0"/>
                <a:cs typeface="Arial" panose="020B0604020202020204" pitchFamily="34" charset="0"/>
              </a:rPr>
              <a:t>100%</a:t>
            </a:r>
            <a:endParaRPr lang="pl-PL" sz="1000" b="1" dirty="0">
              <a:solidFill>
                <a:srgbClr val="003C53"/>
              </a:solidFill>
              <a:latin typeface="Arial" panose="020B0604020202020204" pitchFamily="34" charset="0"/>
              <a:cs typeface="Arial" panose="020B0604020202020204" pitchFamily="34" charset="0"/>
            </a:endParaRPr>
          </a:p>
        </p:txBody>
      </p:sp>
      <p:sp>
        <p:nvSpPr>
          <p:cNvPr id="18" name="Tytuł 1">
            <a:extLst>
              <a:ext uri="{FF2B5EF4-FFF2-40B4-BE49-F238E27FC236}">
                <a16:creationId xmlns:a16="http://schemas.microsoft.com/office/drawing/2014/main" id="{7E517CD5-780C-D4C7-4547-033945F89AA8}"/>
              </a:ext>
            </a:extLst>
          </p:cNvPr>
          <p:cNvSpPr txBox="1">
            <a:spLocks/>
          </p:cNvSpPr>
          <p:nvPr/>
        </p:nvSpPr>
        <p:spPr>
          <a:xfrm>
            <a:off x="5806368" y="5840066"/>
            <a:ext cx="2952444" cy="36400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000" b="0" i="0" u="none" strike="noStrike" baseline="0" dirty="0">
                <a:solidFill>
                  <a:srgbClr val="003C53"/>
                </a:solidFill>
                <a:latin typeface="Arial" panose="020B0604020202020204" pitchFamily="34" charset="0"/>
                <a:cs typeface="Arial" panose="020B0604020202020204" pitchFamily="34" charset="0"/>
              </a:rPr>
              <a:t>*Mode available in selected pods.</a:t>
            </a:r>
            <a:endParaRPr lang="pl-PL" sz="1000"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6312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a:extLst>
            <a:ext uri="{FF2B5EF4-FFF2-40B4-BE49-F238E27FC236}">
              <a16:creationId xmlns:a16="http://schemas.microsoft.com/office/drawing/2014/main" id="{32F32148-E50F-1F79-1854-8F52E73FFE5D}"/>
            </a:ext>
          </a:extLst>
        </p:cNvPr>
        <p:cNvGrpSpPr/>
        <p:nvPr/>
      </p:nvGrpSpPr>
      <p:grpSpPr>
        <a:xfrm>
          <a:off x="0" y="0"/>
          <a:ext cx="0" cy="0"/>
          <a:chOff x="0" y="0"/>
          <a:chExt cx="0" cy="0"/>
        </a:xfrm>
      </p:grpSpPr>
      <p:pic>
        <p:nvPicPr>
          <p:cNvPr id="13" name="Obraz 3" descr="Obraz zawierający osoba, ściana, Ludzka twarz, okno&#10;&#10;Zawartość wygenerowana przez sztuczną inteligencję może być niepoprawna.">
            <a:extLst>
              <a:ext uri="{FF2B5EF4-FFF2-40B4-BE49-F238E27FC236}">
                <a16:creationId xmlns:a16="http://schemas.microsoft.com/office/drawing/2014/main" id="{71EBC8FD-4C4F-E7E5-53B9-83CAAAA54AD2}"/>
              </a:ext>
            </a:extLst>
          </p:cNvPr>
          <p:cNvPicPr>
            <a:picLocks noChangeAspect="1"/>
          </p:cNvPicPr>
          <p:nvPr/>
        </p:nvPicPr>
        <p:blipFill>
          <a:blip r:embed="rId3">
            <a:extLst>
              <a:ext uri="{28A0092B-C50C-407E-A947-70E740481C1C}">
                <a14:useLocalDpi xmlns:a14="http://schemas.microsoft.com/office/drawing/2010/main" val="0"/>
              </a:ext>
            </a:extLst>
          </a:blip>
          <a:srcRect l="18232" r="6250"/>
          <a:stretch/>
        </p:blipFill>
        <p:spPr>
          <a:xfrm>
            <a:off x="5880100" y="800100"/>
            <a:ext cx="5624888" cy="4965584"/>
          </a:xfrm>
          <a:prstGeom prst="rect">
            <a:avLst/>
          </a:prstGeom>
        </p:spPr>
      </p:pic>
      <p:sp>
        <p:nvSpPr>
          <p:cNvPr id="3" name="TextBox 2">
            <a:extLst>
              <a:ext uri="{FF2B5EF4-FFF2-40B4-BE49-F238E27FC236}">
                <a16:creationId xmlns:a16="http://schemas.microsoft.com/office/drawing/2014/main" id="{B2F32531-5C79-A439-9378-79C754119C58}"/>
              </a:ext>
            </a:extLst>
          </p:cNvPr>
          <p:cNvSpPr txBox="1"/>
          <p:nvPr/>
        </p:nvSpPr>
        <p:spPr>
          <a:xfrm>
            <a:off x="740732" y="2146991"/>
            <a:ext cx="4814152" cy="2398157"/>
          </a:xfrm>
          <a:prstGeom prst="rect">
            <a:avLst/>
          </a:prstGeom>
          <a:noFill/>
        </p:spPr>
        <p:txBody>
          <a:bodyPr wrap="square" lIns="0" tIns="0" rIns="0" bIns="0">
            <a:spAutoFit/>
          </a:bodyPr>
          <a:lstStyle/>
          <a:p>
            <a:r>
              <a:rPr lang="en-US" sz="1200" dirty="0">
                <a:solidFill>
                  <a:srgbClr val="003C53"/>
                </a:solidFill>
                <a:latin typeface="Arial" panose="020B0604020202020204" pitchFamily="34" charset="0"/>
                <a:cs typeface="Arial" panose="020B0604020202020204" pitchFamily="34" charset="0"/>
              </a:rPr>
              <a:t>Human-Centered Lighting is lighting designed to support our </a:t>
            </a:r>
            <a:r>
              <a:rPr lang="en-US" sz="1200" b="1" dirty="0">
                <a:solidFill>
                  <a:srgbClr val="003C53"/>
                </a:solidFill>
                <a:latin typeface="Arial" panose="020B0604020202020204" pitchFamily="34" charset="0"/>
                <a:cs typeface="Arial" panose="020B0604020202020204" pitchFamily="34" charset="0"/>
              </a:rPr>
              <a:t>circadian rhythm </a:t>
            </a:r>
            <a:r>
              <a:rPr lang="en-US" sz="1200" dirty="0">
                <a:solidFill>
                  <a:srgbClr val="003C53"/>
                </a:solidFill>
                <a:latin typeface="Arial" panose="020B0604020202020204" pitchFamily="34" charset="0"/>
                <a:cs typeface="Arial" panose="020B0604020202020204" pitchFamily="34" charset="0"/>
              </a:rPr>
              <a:t>— the body’s natural 24-hour cycle that affects sleep, energy, mood, and overall well-being.</a:t>
            </a:r>
          </a:p>
          <a:p>
            <a:endParaRPr lang="en-US" sz="1200" dirty="0">
              <a:solidFill>
                <a:srgbClr val="003C53"/>
              </a:solidFill>
              <a:latin typeface="Arial" panose="020B0604020202020204" pitchFamily="34" charset="0"/>
              <a:cs typeface="Arial" panose="020B0604020202020204" pitchFamily="34" charset="0"/>
            </a:endParaRPr>
          </a:p>
          <a:p>
            <a:r>
              <a:rPr lang="en-US" sz="1200" dirty="0">
                <a:solidFill>
                  <a:srgbClr val="003C53"/>
                </a:solidFill>
                <a:latin typeface="Arial" panose="020B0604020202020204" pitchFamily="34" charset="0"/>
                <a:cs typeface="Arial" panose="020B0604020202020204" pitchFamily="34" charset="0"/>
              </a:rPr>
              <a:t>HCL systems mimic natural daylight patterns by changing brightness and color throughout the day.</a:t>
            </a:r>
          </a:p>
          <a:p>
            <a:pPr>
              <a:buFont typeface="Arial" panose="020B0604020202020204" pitchFamily="34" charset="0"/>
              <a:buChar char="•"/>
            </a:pPr>
            <a:endParaRPr lang="en-US" sz="1200" dirty="0">
              <a:solidFill>
                <a:srgbClr val="003C53"/>
              </a:solidFill>
              <a:latin typeface="Arial" panose="020B0604020202020204" pitchFamily="34" charset="0"/>
              <a:cs typeface="Arial" panose="020B0604020202020204" pitchFamily="34" charset="0"/>
            </a:endParaRPr>
          </a:p>
          <a:p>
            <a:r>
              <a:rPr lang="en-US" sz="1200" dirty="0">
                <a:solidFill>
                  <a:srgbClr val="003C53"/>
                </a:solidFill>
                <a:latin typeface="Arial" panose="020B0604020202020204" pitchFamily="34" charset="0"/>
                <a:cs typeface="Arial" panose="020B0604020202020204" pitchFamily="34" charset="0"/>
              </a:rPr>
              <a:t>They help us wake up, focus, and wind down in sync with our internal clock.</a:t>
            </a:r>
          </a:p>
          <a:p>
            <a:pPr>
              <a:buFont typeface="Arial" panose="020B0604020202020204" pitchFamily="34" charset="0"/>
              <a:buChar char="•"/>
            </a:pPr>
            <a:endParaRPr lang="en-US" sz="1200" dirty="0">
              <a:solidFill>
                <a:srgbClr val="003C53"/>
              </a:solidFill>
              <a:latin typeface="Arial" panose="020B0604020202020204" pitchFamily="34" charset="0"/>
              <a:cs typeface="Arial" panose="020B0604020202020204" pitchFamily="34" charset="0"/>
            </a:endParaRPr>
          </a:p>
          <a:p>
            <a:r>
              <a:rPr lang="en-US" sz="1200" dirty="0">
                <a:solidFill>
                  <a:srgbClr val="003C53"/>
                </a:solidFill>
                <a:latin typeface="Arial" panose="020B0604020202020204" pitchFamily="34" charset="0"/>
                <a:cs typeface="Arial" panose="020B0604020202020204" pitchFamily="34" charset="0"/>
              </a:rPr>
              <a:t>By aligning artificial lighting with our biological rhythms, HCL can improve sleep, boost mood, and increase productivity.</a:t>
            </a:r>
          </a:p>
          <a:p>
            <a:pPr algn="l">
              <a:lnSpc>
                <a:spcPct val="125000"/>
              </a:lnSpc>
            </a:pPr>
            <a:endParaRPr lang="en-US" sz="1050" b="0" i="0" u="none" strike="noStrike" baseline="0" dirty="0">
              <a:solidFill>
                <a:srgbClr val="003C53"/>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8FFE1FCD-93F2-CAF6-323A-A01BA9EEE20E}"/>
              </a:ext>
            </a:extLst>
          </p:cNvPr>
          <p:cNvSpPr txBox="1">
            <a:spLocks/>
          </p:cNvSpPr>
          <p:nvPr/>
        </p:nvSpPr>
        <p:spPr>
          <a:xfrm>
            <a:off x="740731" y="704721"/>
            <a:ext cx="3690592" cy="36870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a:latin typeface="Arial"/>
                <a:cs typeface="Arial"/>
              </a:rPr>
              <a:t>OUR BIG DIFFERENTIATOR</a:t>
            </a:r>
          </a:p>
        </p:txBody>
      </p:sp>
      <p:sp>
        <p:nvSpPr>
          <p:cNvPr id="4" name="Title 1">
            <a:extLst>
              <a:ext uri="{FF2B5EF4-FFF2-40B4-BE49-F238E27FC236}">
                <a16:creationId xmlns:a16="http://schemas.microsoft.com/office/drawing/2014/main" id="{8F4186D9-05E9-028D-CB1A-6C8E3F7933E3}"/>
              </a:ext>
            </a:extLst>
          </p:cNvPr>
          <p:cNvSpPr txBox="1">
            <a:spLocks/>
          </p:cNvSpPr>
          <p:nvPr/>
        </p:nvSpPr>
        <p:spPr>
          <a:xfrm>
            <a:off x="740731" y="1173686"/>
            <a:ext cx="4733445"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Auto mode designed with human-centric lighting concept</a:t>
            </a:r>
            <a:endParaRPr lang="en-US" sz="2400" dirty="0">
              <a:solidFill>
                <a:srgbClr val="F9CA91"/>
              </a:solidFill>
              <a:latin typeface="Arial"/>
              <a:cs typeface="Arial"/>
            </a:endParaRPr>
          </a:p>
        </p:txBody>
      </p:sp>
      <p:pic>
        <p:nvPicPr>
          <p:cNvPr id="1026" name="Picture 2" descr="Generated image">
            <a:extLst>
              <a:ext uri="{FF2B5EF4-FFF2-40B4-BE49-F238E27FC236}">
                <a16:creationId xmlns:a16="http://schemas.microsoft.com/office/drawing/2014/main" id="{5514817E-3D57-82AC-B361-AF775A5D77B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1094" b="55859" l="4395" r="41797">
                        <a14:foregroundMark x1="25781" y1="22656" x2="25781" y2="22656"/>
                        <a14:foregroundMark x1="23730" y1="23047" x2="23730" y2="23047"/>
                        <a14:foregroundMark x1="30176" y1="23047" x2="30176" y2="23047"/>
                        <a14:foregroundMark x1="41797" y1="35645" x2="41797" y2="35645"/>
                        <a14:foregroundMark x1="26074" y1="55859" x2="26074" y2="55859"/>
                      </a14:backgroundRemoval>
                    </a14:imgEffect>
                  </a14:imgLayer>
                </a14:imgProps>
              </a:ext>
              <a:ext uri="{28A0092B-C50C-407E-A947-70E740481C1C}">
                <a14:useLocalDpi xmlns:a14="http://schemas.microsoft.com/office/drawing/2010/main" val="0"/>
              </a:ext>
            </a:extLst>
          </a:blip>
          <a:srcRect t="17114" r="54325" b="41795"/>
          <a:stretch/>
        </p:blipFill>
        <p:spPr bwMode="auto">
          <a:xfrm>
            <a:off x="3240768" y="4279391"/>
            <a:ext cx="2233408" cy="20092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36315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a:extLst>
            <a:ext uri="{FF2B5EF4-FFF2-40B4-BE49-F238E27FC236}">
              <a16:creationId xmlns:a16="http://schemas.microsoft.com/office/drawing/2014/main" id="{3B104A18-1247-D523-C6B9-0A7F87E2E69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3AEF347-C4C1-E65B-026B-47E5093F9D1A}"/>
              </a:ext>
            </a:extLst>
          </p:cNvPr>
          <p:cNvSpPr txBox="1"/>
          <p:nvPr/>
        </p:nvSpPr>
        <p:spPr>
          <a:xfrm>
            <a:off x="740732" y="1670926"/>
            <a:ext cx="4097275" cy="4349717"/>
          </a:xfrm>
          <a:prstGeom prst="rect">
            <a:avLst/>
          </a:prstGeom>
          <a:noFill/>
        </p:spPr>
        <p:txBody>
          <a:bodyPr wrap="square" lIns="0" tIns="0" rIns="0" bIns="0">
            <a:spAutoFit/>
          </a:bodyPr>
          <a:lstStyle/>
          <a:p>
            <a:pPr algn="l">
              <a:lnSpc>
                <a:spcPct val="125000"/>
              </a:lnSpc>
            </a:pPr>
            <a:r>
              <a:rPr lang="en-US" sz="1400" b="0" i="0" u="none" strike="noStrike" baseline="0" dirty="0">
                <a:solidFill>
                  <a:srgbClr val="003C53"/>
                </a:solidFill>
                <a:latin typeface="Arial" panose="020B0604020202020204" pitchFamily="34" charset="0"/>
                <a:cs typeface="Arial" panose="020B0604020202020204" pitchFamily="34" charset="0"/>
              </a:rPr>
              <a:t>The sun’s light and dark cycle has a powerful effect on our biological clock, sleep, and alertness. Our body’s biological clock responds to light as a wake-up signal and darkness as a sleep signal – increased light during the day results in greater alertness.</a:t>
            </a:r>
          </a:p>
          <a:p>
            <a:pPr algn="l">
              <a:lnSpc>
                <a:spcPct val="125000"/>
              </a:lnSpc>
            </a:pPr>
            <a:endParaRPr lang="en-US" sz="1400" dirty="0">
              <a:solidFill>
                <a:srgbClr val="003C53"/>
              </a:solidFill>
              <a:latin typeface="Arial" panose="020B0604020202020204" pitchFamily="34" charset="0"/>
              <a:cs typeface="Arial" panose="020B0604020202020204" pitchFamily="34" charset="0"/>
            </a:endParaRPr>
          </a:p>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Morning light prepares us for the day.</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It is quite intense and characterized by a cool, blue-rich hue, stimulating the body to take action.</a:t>
            </a:r>
          </a:p>
          <a:p>
            <a:pPr algn="l">
              <a:lnSpc>
                <a:spcPct val="125000"/>
              </a:lnSpc>
            </a:pPr>
            <a:endParaRPr lang="en-US" sz="1050" dirty="0">
              <a:solidFill>
                <a:srgbClr val="003C53"/>
              </a:solidFill>
              <a:latin typeface="Arial" panose="020B0604020202020204" pitchFamily="34" charset="0"/>
              <a:cs typeface="Arial" panose="020B0604020202020204" pitchFamily="34" charset="0"/>
            </a:endParaRPr>
          </a:p>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Around midday, light supports our activities.</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At this time, it reaches its highest intensity and color temperature, stimulating productivity and focus.</a:t>
            </a:r>
          </a:p>
          <a:p>
            <a:pPr algn="l">
              <a:lnSpc>
                <a:spcPct val="125000"/>
              </a:lnSpc>
            </a:pPr>
            <a:endParaRPr lang="en-US" sz="1050" dirty="0">
              <a:solidFill>
                <a:srgbClr val="003C53"/>
              </a:solidFill>
              <a:latin typeface="Arial" panose="020B0604020202020204" pitchFamily="34" charset="0"/>
              <a:cs typeface="Arial" panose="020B0604020202020204" pitchFamily="34" charset="0"/>
            </a:endParaRPr>
          </a:p>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Late in the afternoon and evening, light prepares us for sleep.</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The color of the light becomes warmer, and its intensity decreases, allowing the body to transition into rest mode.</a:t>
            </a:r>
          </a:p>
          <a:p>
            <a:pPr algn="l">
              <a:lnSpc>
                <a:spcPct val="125000"/>
              </a:lnSpc>
            </a:pPr>
            <a:endParaRPr lang="en-US" sz="1400" b="0" i="0" u="none" strike="noStrike" baseline="0" dirty="0">
              <a:solidFill>
                <a:srgbClr val="003C53"/>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F3842A4C-DC44-85C4-D782-E76E2B535996}"/>
              </a:ext>
            </a:extLst>
          </p:cNvPr>
          <p:cNvSpPr txBox="1">
            <a:spLocks/>
          </p:cNvSpPr>
          <p:nvPr/>
        </p:nvSpPr>
        <p:spPr>
          <a:xfrm>
            <a:off x="740732" y="758382"/>
            <a:ext cx="4738480" cy="81683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How does sunlight affect </a:t>
            </a:r>
            <a:br>
              <a:rPr lang="en-US" sz="2400" dirty="0">
                <a:latin typeface="Arial"/>
                <a:cs typeface="Arial"/>
              </a:rPr>
            </a:br>
            <a:r>
              <a:rPr lang="en-US" sz="2400" dirty="0">
                <a:latin typeface="Arial"/>
                <a:cs typeface="Arial"/>
              </a:rPr>
              <a:t>the circadian rhythm?</a:t>
            </a:r>
            <a:endParaRPr lang="en-US" sz="2400" dirty="0">
              <a:solidFill>
                <a:srgbClr val="F8C485"/>
              </a:solidFill>
              <a:latin typeface="Arial"/>
              <a:cs typeface="Arial"/>
            </a:endParaRPr>
          </a:p>
        </p:txBody>
      </p:sp>
      <p:pic>
        <p:nvPicPr>
          <p:cNvPr id="5" name="Picture 4" descr="A green forest with sun shining through trees&#10;&#10;AI-generated content may be incorrect.">
            <a:extLst>
              <a:ext uri="{FF2B5EF4-FFF2-40B4-BE49-F238E27FC236}">
                <a16:creationId xmlns:a16="http://schemas.microsoft.com/office/drawing/2014/main" id="{85AC1748-9297-28F4-D0B3-001FC1E4D7FF}"/>
              </a:ext>
            </a:extLst>
          </p:cNvPr>
          <p:cNvPicPr>
            <a:picLocks noChangeAspect="1"/>
          </p:cNvPicPr>
          <p:nvPr/>
        </p:nvPicPr>
        <p:blipFill>
          <a:blip r:embed="rId3"/>
          <a:stretch>
            <a:fillRect/>
          </a:stretch>
        </p:blipFill>
        <p:spPr>
          <a:xfrm>
            <a:off x="9528" y="-1"/>
            <a:ext cx="12289539" cy="6858001"/>
          </a:xfrm>
          <a:prstGeom prst="rect">
            <a:avLst/>
          </a:prstGeom>
        </p:spPr>
      </p:pic>
    </p:spTree>
    <p:extLst>
      <p:ext uri="{BB962C8B-B14F-4D97-AF65-F5344CB8AC3E}">
        <p14:creationId xmlns:p14="http://schemas.microsoft.com/office/powerpoint/2010/main" val="24403564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a:extLst>
            <a:ext uri="{FF2B5EF4-FFF2-40B4-BE49-F238E27FC236}">
              <a16:creationId xmlns:a16="http://schemas.microsoft.com/office/drawing/2014/main" id="{28CFFBB9-3324-8A3C-A258-00BFD42213FE}"/>
            </a:ext>
          </a:extLst>
        </p:cNvPr>
        <p:cNvGrpSpPr/>
        <p:nvPr/>
      </p:nvGrpSpPr>
      <p:grpSpPr>
        <a:xfrm>
          <a:off x="0" y="0"/>
          <a:ext cx="0" cy="0"/>
          <a:chOff x="0" y="0"/>
          <a:chExt cx="0" cy="0"/>
        </a:xfrm>
      </p:grpSpPr>
      <p:pic>
        <p:nvPicPr>
          <p:cNvPr id="4" name="Picture 3" descr="A screenshot of a website&#10;&#10;AI-generated content may be incorrect.">
            <a:extLst>
              <a:ext uri="{FF2B5EF4-FFF2-40B4-BE49-F238E27FC236}">
                <a16:creationId xmlns:a16="http://schemas.microsoft.com/office/drawing/2014/main" id="{1B41E04C-FE58-633E-DACA-7AFCBF000DB4}"/>
              </a:ext>
            </a:extLst>
          </p:cNvPr>
          <p:cNvPicPr>
            <a:picLocks noChangeAspect="1"/>
          </p:cNvPicPr>
          <p:nvPr/>
        </p:nvPicPr>
        <p:blipFill>
          <a:blip r:embed="rId3"/>
          <a:stretch>
            <a:fillRect/>
          </a:stretch>
        </p:blipFill>
        <p:spPr>
          <a:xfrm>
            <a:off x="12114" y="-1"/>
            <a:ext cx="12179886" cy="6864827"/>
          </a:xfrm>
          <a:prstGeom prst="rect">
            <a:avLst/>
          </a:prstGeom>
        </p:spPr>
      </p:pic>
    </p:spTree>
    <p:extLst>
      <p:ext uri="{BB962C8B-B14F-4D97-AF65-F5344CB8AC3E}">
        <p14:creationId xmlns:p14="http://schemas.microsoft.com/office/powerpoint/2010/main" val="3449235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E8117E-A193-CB5B-D00C-A8E0E62045E5}"/>
              </a:ext>
            </a:extLst>
          </p:cNvPr>
          <p:cNvSpPr txBox="1"/>
          <p:nvPr/>
        </p:nvSpPr>
        <p:spPr>
          <a:xfrm>
            <a:off x="740732" y="1670926"/>
            <a:ext cx="4097275" cy="4349717"/>
          </a:xfrm>
          <a:prstGeom prst="rect">
            <a:avLst/>
          </a:prstGeom>
          <a:noFill/>
        </p:spPr>
        <p:txBody>
          <a:bodyPr wrap="square" lIns="0" tIns="0" rIns="0" bIns="0">
            <a:spAutoFit/>
          </a:bodyPr>
          <a:lstStyle/>
          <a:p>
            <a:pPr algn="l">
              <a:lnSpc>
                <a:spcPct val="125000"/>
              </a:lnSpc>
            </a:pPr>
            <a:r>
              <a:rPr lang="en-US" sz="1400" b="0" i="0" u="none" strike="noStrike" baseline="0" dirty="0">
                <a:solidFill>
                  <a:srgbClr val="003C53"/>
                </a:solidFill>
                <a:latin typeface="Arial" panose="020B0604020202020204" pitchFamily="34" charset="0"/>
                <a:cs typeface="Arial" panose="020B0604020202020204" pitchFamily="34" charset="0"/>
              </a:rPr>
              <a:t>The sun’s light and dark cycle has a powerful effect on our biological clock, sleep, and alertness. Our body’s biological clock responds to light as a wake-up signal and darkness as a sleep signal – increased light during the day results in greater alertness.</a:t>
            </a:r>
          </a:p>
          <a:p>
            <a:pPr algn="l">
              <a:lnSpc>
                <a:spcPct val="125000"/>
              </a:lnSpc>
            </a:pPr>
            <a:endParaRPr lang="en-US" sz="1400" dirty="0">
              <a:solidFill>
                <a:srgbClr val="003C53"/>
              </a:solidFill>
              <a:latin typeface="Arial" panose="020B0604020202020204" pitchFamily="34" charset="0"/>
              <a:cs typeface="Arial" panose="020B0604020202020204" pitchFamily="34" charset="0"/>
            </a:endParaRPr>
          </a:p>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Morning light prepares us for the day.</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It is quite intense and characterized by a cool, blue-rich hue, stimulating the body to take action.</a:t>
            </a:r>
          </a:p>
          <a:p>
            <a:pPr algn="l">
              <a:lnSpc>
                <a:spcPct val="125000"/>
              </a:lnSpc>
            </a:pPr>
            <a:endParaRPr lang="en-US" sz="1050" dirty="0">
              <a:solidFill>
                <a:srgbClr val="003C53"/>
              </a:solidFill>
              <a:latin typeface="Arial" panose="020B0604020202020204" pitchFamily="34" charset="0"/>
              <a:cs typeface="Arial" panose="020B0604020202020204" pitchFamily="34" charset="0"/>
            </a:endParaRPr>
          </a:p>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Around midday, light supports our activities.</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At this time, it reaches its highest intensity and color temperature, stimulating productivity and focus.</a:t>
            </a:r>
          </a:p>
          <a:p>
            <a:pPr algn="l">
              <a:lnSpc>
                <a:spcPct val="125000"/>
              </a:lnSpc>
            </a:pPr>
            <a:endParaRPr lang="en-US" sz="1050" dirty="0">
              <a:solidFill>
                <a:srgbClr val="003C53"/>
              </a:solidFill>
              <a:latin typeface="Arial" panose="020B0604020202020204" pitchFamily="34" charset="0"/>
              <a:cs typeface="Arial" panose="020B0604020202020204" pitchFamily="34" charset="0"/>
            </a:endParaRPr>
          </a:p>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Late in the afternoon and evening, light prepares us for sleep.</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The color of the light becomes warmer, and its intensity decreases, allowing the body to transition into rest mode.</a:t>
            </a:r>
          </a:p>
          <a:p>
            <a:pPr algn="l">
              <a:lnSpc>
                <a:spcPct val="125000"/>
              </a:lnSpc>
            </a:pPr>
            <a:endParaRPr lang="en-US" sz="1400" b="0" i="0" u="none" strike="noStrike" baseline="0" dirty="0">
              <a:solidFill>
                <a:srgbClr val="003C53"/>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4F2AABD5-6E8A-F8F5-83BE-30054F2A50FA}"/>
              </a:ext>
            </a:extLst>
          </p:cNvPr>
          <p:cNvSpPr txBox="1">
            <a:spLocks/>
          </p:cNvSpPr>
          <p:nvPr/>
        </p:nvSpPr>
        <p:spPr>
          <a:xfrm>
            <a:off x="740732" y="758382"/>
            <a:ext cx="4738480" cy="81683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How does sunlight affect </a:t>
            </a:r>
            <a:br>
              <a:rPr lang="en-US" sz="2400" dirty="0">
                <a:latin typeface="Arial"/>
                <a:cs typeface="Arial"/>
              </a:rPr>
            </a:br>
            <a:r>
              <a:rPr lang="en-US" sz="2400" dirty="0">
                <a:latin typeface="Arial"/>
                <a:cs typeface="Arial"/>
              </a:rPr>
              <a:t>the circadian rhythm?</a:t>
            </a:r>
            <a:endParaRPr lang="en-US" sz="2400" dirty="0">
              <a:solidFill>
                <a:srgbClr val="F8C485"/>
              </a:solidFill>
              <a:latin typeface="Arial"/>
              <a:cs typeface="Arial"/>
            </a:endParaRPr>
          </a:p>
        </p:txBody>
      </p:sp>
      <p:pic>
        <p:nvPicPr>
          <p:cNvPr id="2" name="Obraz 8" descr="Obraz zawierający tekst, zrzut ekranu, design&#10;&#10;Zawartość wygenerowana przez sztuczną inteligencję może być niepoprawna.">
            <a:extLst>
              <a:ext uri="{FF2B5EF4-FFF2-40B4-BE49-F238E27FC236}">
                <a16:creationId xmlns:a16="http://schemas.microsoft.com/office/drawing/2014/main" id="{3C411A59-3AAD-607B-8825-A7C3ADDC16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5578" y="1743753"/>
            <a:ext cx="6339216" cy="3566865"/>
          </a:xfrm>
          <a:prstGeom prst="rect">
            <a:avLst/>
          </a:prstGeom>
        </p:spPr>
      </p:pic>
    </p:spTree>
    <p:extLst>
      <p:ext uri="{BB962C8B-B14F-4D97-AF65-F5344CB8AC3E}">
        <p14:creationId xmlns:p14="http://schemas.microsoft.com/office/powerpoint/2010/main" val="8493662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a:extLst>
            <a:ext uri="{FF2B5EF4-FFF2-40B4-BE49-F238E27FC236}">
              <a16:creationId xmlns:a16="http://schemas.microsoft.com/office/drawing/2014/main" id="{234862DC-42BA-0ACB-6238-B70024D0B4EF}"/>
            </a:ext>
          </a:extLst>
        </p:cNvPr>
        <p:cNvGrpSpPr/>
        <p:nvPr/>
      </p:nvGrpSpPr>
      <p:grpSpPr>
        <a:xfrm>
          <a:off x="0" y="0"/>
          <a:ext cx="0" cy="0"/>
          <a:chOff x="0" y="0"/>
          <a:chExt cx="0" cy="0"/>
        </a:xfrm>
      </p:grpSpPr>
      <p:pic>
        <p:nvPicPr>
          <p:cNvPr id="5" name="Picture 4" descr="A diagram of a light&#10;&#10;AI-generated content may be incorrect.">
            <a:extLst>
              <a:ext uri="{FF2B5EF4-FFF2-40B4-BE49-F238E27FC236}">
                <a16:creationId xmlns:a16="http://schemas.microsoft.com/office/drawing/2014/main" id="{2B8ACA2F-A06A-3FB7-D589-C04C87B11E79}"/>
              </a:ext>
            </a:extLst>
          </p:cNvPr>
          <p:cNvPicPr>
            <a:picLocks noChangeAspect="1"/>
          </p:cNvPicPr>
          <p:nvPr/>
        </p:nvPicPr>
        <p:blipFill>
          <a:blip r:embed="rId3"/>
          <a:stretch>
            <a:fillRect/>
          </a:stretch>
        </p:blipFill>
        <p:spPr>
          <a:xfrm>
            <a:off x="5442" y="0"/>
            <a:ext cx="12186557" cy="6861064"/>
          </a:xfrm>
          <a:prstGeom prst="rect">
            <a:avLst/>
          </a:prstGeom>
        </p:spPr>
      </p:pic>
    </p:spTree>
    <p:extLst>
      <p:ext uri="{BB962C8B-B14F-4D97-AF65-F5344CB8AC3E}">
        <p14:creationId xmlns:p14="http://schemas.microsoft.com/office/powerpoint/2010/main" val="2266027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DD4FE-C1AE-04DB-F479-E8AB35F1599F}"/>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FE949B07-43E2-358B-E236-A1A554EF0B9A}"/>
              </a:ext>
            </a:extLst>
          </p:cNvPr>
          <p:cNvGrpSpPr/>
          <p:nvPr/>
        </p:nvGrpSpPr>
        <p:grpSpPr>
          <a:xfrm>
            <a:off x="6807577" y="926530"/>
            <a:ext cx="5079623" cy="2502470"/>
            <a:chOff x="740732" y="926530"/>
            <a:chExt cx="5079623" cy="2502470"/>
          </a:xfrm>
        </p:grpSpPr>
        <p:sp>
          <p:nvSpPr>
            <p:cNvPr id="3" name="TextBox 2">
              <a:extLst>
                <a:ext uri="{FF2B5EF4-FFF2-40B4-BE49-F238E27FC236}">
                  <a16:creationId xmlns:a16="http://schemas.microsoft.com/office/drawing/2014/main" id="{9B93ED0E-DCB8-6DDD-2CE7-30C56F05A8C9}"/>
                </a:ext>
              </a:extLst>
            </p:cNvPr>
            <p:cNvSpPr txBox="1"/>
            <p:nvPr/>
          </p:nvSpPr>
          <p:spPr>
            <a:xfrm>
              <a:off x="740732" y="1490008"/>
              <a:ext cx="4681121" cy="1938992"/>
            </a:xfrm>
            <a:prstGeom prst="rect">
              <a:avLst/>
            </a:prstGeom>
            <a:noFill/>
          </p:spPr>
          <p:txBody>
            <a:bodyPr wrap="square" lIns="0" tIns="0" rIns="0" bIns="0">
              <a:spAutoFit/>
            </a:bodyPr>
            <a:lstStyle/>
            <a:p>
              <a:pPr marL="342900" indent="-342900">
                <a:buAutoNum type="arabicPeriod"/>
              </a:pPr>
              <a:r>
                <a:rPr lang="en-US" sz="1400" dirty="0">
                  <a:solidFill>
                    <a:srgbClr val="003C53"/>
                  </a:solidFill>
                  <a:latin typeface="Arial" panose="020B0604020202020204" pitchFamily="34" charset="0"/>
                  <a:cs typeface="Arial" panose="020B0604020202020204" pitchFamily="34" charset="0"/>
                </a:rPr>
                <a:t>Understand Human Centric Design (HCL)</a:t>
              </a:r>
            </a:p>
            <a:p>
              <a:pPr marL="342900" indent="-342900">
                <a:buAutoNum type="arabicPeriod"/>
              </a:pPr>
              <a:endParaRPr lang="en-US" sz="1400" dirty="0">
                <a:solidFill>
                  <a:srgbClr val="003C53"/>
                </a:solidFill>
                <a:latin typeface="Arial" panose="020B0604020202020204" pitchFamily="34" charset="0"/>
                <a:cs typeface="Arial" panose="020B0604020202020204" pitchFamily="34" charset="0"/>
              </a:endParaRPr>
            </a:p>
            <a:p>
              <a:pPr marL="342900" indent="-342900">
                <a:buAutoNum type="arabicPeriod"/>
              </a:pPr>
              <a:r>
                <a:rPr lang="en-US" sz="1400" dirty="0">
                  <a:solidFill>
                    <a:srgbClr val="003C53"/>
                  </a:solidFill>
                  <a:latin typeface="Arial" panose="020B0604020202020204" pitchFamily="34" charset="0"/>
                  <a:cs typeface="Arial" panose="020B0604020202020204" pitchFamily="34" charset="0"/>
                </a:rPr>
                <a:t>Know what circadian rhythm is and how it affects humans</a:t>
              </a:r>
            </a:p>
            <a:p>
              <a:pPr marL="342900" indent="-342900">
                <a:buAutoNum type="arabicPeriod"/>
              </a:pPr>
              <a:endParaRPr lang="en-US" sz="1400" dirty="0">
                <a:solidFill>
                  <a:srgbClr val="003C53"/>
                </a:solidFill>
                <a:latin typeface="Arial" panose="020B0604020202020204" pitchFamily="34" charset="0"/>
                <a:cs typeface="Arial" panose="020B0604020202020204" pitchFamily="34" charset="0"/>
              </a:endParaRPr>
            </a:p>
            <a:p>
              <a:pPr marL="342900" indent="-342900">
                <a:buAutoNum type="arabicPeriod"/>
              </a:pPr>
              <a:r>
                <a:rPr lang="en-US" sz="1400" dirty="0">
                  <a:solidFill>
                    <a:srgbClr val="003C53"/>
                  </a:solidFill>
                  <a:latin typeface="Arial" panose="020B0604020202020204" pitchFamily="34" charset="0"/>
                  <a:cs typeface="Arial" panose="020B0604020202020204" pitchFamily="34" charset="0"/>
                </a:rPr>
                <a:t>Understand how </a:t>
              </a:r>
              <a:r>
                <a:rPr lang="en-US" sz="1400" dirty="0" err="1">
                  <a:solidFill>
                    <a:srgbClr val="003C53"/>
                  </a:solidFill>
                  <a:latin typeface="Arial" panose="020B0604020202020204" pitchFamily="34" charset="0"/>
                  <a:cs typeface="Arial" panose="020B0604020202020204" pitchFamily="34" charset="0"/>
                </a:rPr>
                <a:t>hushFree</a:t>
              </a:r>
              <a:r>
                <a:rPr lang="en-US" sz="1400" dirty="0">
                  <a:solidFill>
                    <a:srgbClr val="003C53"/>
                  </a:solidFill>
                  <a:latin typeface="Arial" panose="020B0604020202020204" pitchFamily="34" charset="0"/>
                  <a:cs typeface="Arial" panose="020B0604020202020204" pitchFamily="34" charset="0"/>
                </a:rPr>
                <a:t> utilizes a human-centered lighting concept and why this is important to productivity, focus and wellness</a:t>
              </a:r>
            </a:p>
            <a:p>
              <a:pPr marL="342900" indent="-342900">
                <a:buAutoNum type="arabicPeriod"/>
              </a:pPr>
              <a:endParaRPr lang="en-US" sz="1400" dirty="0">
                <a:solidFill>
                  <a:srgbClr val="003C53"/>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A17F6B1F-B70A-1BC8-062C-CAF362479302}"/>
                </a:ext>
              </a:extLst>
            </p:cNvPr>
            <p:cNvSpPr txBox="1">
              <a:spLocks/>
            </p:cNvSpPr>
            <p:nvPr/>
          </p:nvSpPr>
          <p:spPr>
            <a:xfrm>
              <a:off x="740732" y="926530"/>
              <a:ext cx="5079623" cy="81683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Goals:</a:t>
              </a:r>
              <a:endParaRPr lang="en-US" sz="2400" dirty="0">
                <a:solidFill>
                  <a:srgbClr val="F9CA91"/>
                </a:solidFill>
                <a:latin typeface="Arial"/>
                <a:cs typeface="Arial"/>
              </a:endParaRPr>
            </a:p>
          </p:txBody>
        </p:sp>
      </p:grpSp>
      <p:grpSp>
        <p:nvGrpSpPr>
          <p:cNvPr id="2" name="Group 1">
            <a:extLst>
              <a:ext uri="{FF2B5EF4-FFF2-40B4-BE49-F238E27FC236}">
                <a16:creationId xmlns:a16="http://schemas.microsoft.com/office/drawing/2014/main" id="{351DC816-945F-85A2-FFF5-935AF6E8DFD0}"/>
              </a:ext>
            </a:extLst>
          </p:cNvPr>
          <p:cNvGrpSpPr/>
          <p:nvPr/>
        </p:nvGrpSpPr>
        <p:grpSpPr>
          <a:xfrm>
            <a:off x="703302" y="687212"/>
            <a:ext cx="5172890" cy="5126133"/>
            <a:chOff x="6323785" y="800101"/>
            <a:chExt cx="5172890" cy="5126133"/>
          </a:xfrm>
        </p:grpSpPr>
        <p:pic>
          <p:nvPicPr>
            <p:cNvPr id="4" name="Obraz 8" descr="Obraz zawierający Ludzka twarz, kolaż, uśmiech, ubrania&#10;&#10;Zawartość wygenerowana przez sztuczną inteligencję może być niepoprawna.">
              <a:extLst>
                <a:ext uri="{FF2B5EF4-FFF2-40B4-BE49-F238E27FC236}">
                  <a16:creationId xmlns:a16="http://schemas.microsoft.com/office/drawing/2014/main" id="{871BACA8-CA38-D6F2-E6FE-85212ADBF4F2}"/>
                </a:ext>
              </a:extLst>
            </p:cNvPr>
            <p:cNvPicPr>
              <a:picLocks noChangeAspect="1"/>
            </p:cNvPicPr>
            <p:nvPr/>
          </p:nvPicPr>
          <p:blipFill>
            <a:blip r:embed="rId3">
              <a:extLst>
                <a:ext uri="{28A0092B-C50C-407E-A947-70E740481C1C}">
                  <a14:useLocalDpi xmlns:a14="http://schemas.microsoft.com/office/drawing/2010/main" val="0"/>
                </a:ext>
              </a:extLst>
            </a:blip>
            <a:srcRect l="-23" t="17" r="55551" b="-498"/>
            <a:stretch/>
          </p:blipFill>
          <p:spPr>
            <a:xfrm>
              <a:off x="6323785" y="800101"/>
              <a:ext cx="5172890" cy="3891170"/>
            </a:xfrm>
            <a:prstGeom prst="rect">
              <a:avLst/>
            </a:prstGeom>
          </p:spPr>
        </p:pic>
        <p:pic>
          <p:nvPicPr>
            <p:cNvPr id="5" name="Obraz 8" descr="Obraz zawierający Ludzka twarz, kolaż, uśmiech, ubrania&#10;&#10;Zawartość wygenerowana przez sztuczną inteligencję może być niepoprawna.">
              <a:extLst>
                <a:ext uri="{FF2B5EF4-FFF2-40B4-BE49-F238E27FC236}">
                  <a16:creationId xmlns:a16="http://schemas.microsoft.com/office/drawing/2014/main" id="{4684B9B1-15AA-C0C1-D377-C0BBC976CBA9}"/>
                </a:ext>
              </a:extLst>
            </p:cNvPr>
            <p:cNvPicPr>
              <a:picLocks noChangeAspect="1"/>
            </p:cNvPicPr>
            <p:nvPr/>
          </p:nvPicPr>
          <p:blipFill rotWithShape="1">
            <a:blip r:embed="rId3">
              <a:extLst>
                <a:ext uri="{28A0092B-C50C-407E-A947-70E740481C1C}">
                  <a14:useLocalDpi xmlns:a14="http://schemas.microsoft.com/office/drawing/2010/main" val="0"/>
                </a:ext>
              </a:extLst>
            </a:blip>
            <a:srcRect l="66751" t="34443" b="33366"/>
            <a:stretch/>
          </p:blipFill>
          <p:spPr>
            <a:xfrm>
              <a:off x="7629277" y="4675968"/>
              <a:ext cx="3867398" cy="1246590"/>
            </a:xfrm>
            <a:prstGeom prst="rect">
              <a:avLst/>
            </a:prstGeom>
          </p:spPr>
        </p:pic>
        <p:pic>
          <p:nvPicPr>
            <p:cNvPr id="8" name="Obraz 8" descr="Obraz zawierający Ludzka twarz, kolaż, uśmiech, ubrania&#10;&#10;Zawartość wygenerowana przez sztuczną inteligencję może być niepoprawna.">
              <a:extLst>
                <a:ext uri="{FF2B5EF4-FFF2-40B4-BE49-F238E27FC236}">
                  <a16:creationId xmlns:a16="http://schemas.microsoft.com/office/drawing/2014/main" id="{3941590C-F9D0-FD55-381C-1F7AABF56694}"/>
                </a:ext>
              </a:extLst>
            </p:cNvPr>
            <p:cNvPicPr>
              <a:picLocks noChangeAspect="1"/>
            </p:cNvPicPr>
            <p:nvPr/>
          </p:nvPicPr>
          <p:blipFill rotWithShape="1">
            <a:blip r:embed="rId3">
              <a:extLst>
                <a:ext uri="{28A0092B-C50C-407E-A947-70E740481C1C}">
                  <a14:useLocalDpi xmlns:a14="http://schemas.microsoft.com/office/drawing/2010/main" val="0"/>
                </a:ext>
              </a:extLst>
            </a:blip>
            <a:srcRect l="88954" t="462" r="-40" b="67450"/>
            <a:stretch/>
          </p:blipFill>
          <p:spPr>
            <a:xfrm>
              <a:off x="6331735" y="4675968"/>
              <a:ext cx="1297542" cy="1250266"/>
            </a:xfrm>
            <a:prstGeom prst="rect">
              <a:avLst/>
            </a:prstGeom>
          </p:spPr>
        </p:pic>
      </p:grpSp>
    </p:spTree>
    <p:extLst>
      <p:ext uri="{BB962C8B-B14F-4D97-AF65-F5344CB8AC3E}">
        <p14:creationId xmlns:p14="http://schemas.microsoft.com/office/powerpoint/2010/main" val="1940585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pic>
        <p:nvPicPr>
          <p:cNvPr id="8" name="Obraz 3" descr="Obraz zawierający osoba, niebo, ubrania, na wolnym powietrzu&#10;&#10;Zawartość wygenerowana przez sztuczną inteligencję może być niepoprawna.">
            <a:extLst>
              <a:ext uri="{FF2B5EF4-FFF2-40B4-BE49-F238E27FC236}">
                <a16:creationId xmlns:a16="http://schemas.microsoft.com/office/drawing/2014/main" id="{4D407F5D-7881-107D-E4E0-EC71B024C778}"/>
              </a:ext>
            </a:extLst>
          </p:cNvPr>
          <p:cNvPicPr>
            <a:picLocks noChangeAspect="1"/>
          </p:cNvPicPr>
          <p:nvPr/>
        </p:nvPicPr>
        <p:blipFill>
          <a:blip r:embed="rId2">
            <a:extLst>
              <a:ext uri="{28A0092B-C50C-407E-A947-70E740481C1C}">
                <a14:useLocalDpi xmlns:a14="http://schemas.microsoft.com/office/drawing/2010/main" val="0"/>
              </a:ext>
            </a:extLst>
          </a:blip>
          <a:srcRect l="6785" r="18238" b="4042"/>
          <a:stretch/>
        </p:blipFill>
        <p:spPr>
          <a:xfrm flipH="1">
            <a:off x="5880099" y="800100"/>
            <a:ext cx="5616575" cy="4966027"/>
          </a:xfrm>
          <a:prstGeom prst="rect">
            <a:avLst/>
          </a:prstGeom>
        </p:spPr>
      </p:pic>
      <p:grpSp>
        <p:nvGrpSpPr>
          <p:cNvPr id="6" name="Group 5">
            <a:extLst>
              <a:ext uri="{FF2B5EF4-FFF2-40B4-BE49-F238E27FC236}">
                <a16:creationId xmlns:a16="http://schemas.microsoft.com/office/drawing/2014/main" id="{08917209-2332-5FF3-D556-71CDBE89E057}"/>
              </a:ext>
            </a:extLst>
          </p:cNvPr>
          <p:cNvGrpSpPr/>
          <p:nvPr/>
        </p:nvGrpSpPr>
        <p:grpSpPr>
          <a:xfrm>
            <a:off x="5148960" y="2626010"/>
            <a:ext cx="1489714" cy="1489714"/>
            <a:chOff x="2436471" y="4741227"/>
            <a:chExt cx="1215342" cy="1215342"/>
          </a:xfrm>
        </p:grpSpPr>
        <p:sp>
          <p:nvSpPr>
            <p:cNvPr id="11" name="Owal 19">
              <a:extLst>
                <a:ext uri="{FF2B5EF4-FFF2-40B4-BE49-F238E27FC236}">
                  <a16:creationId xmlns:a16="http://schemas.microsoft.com/office/drawing/2014/main" id="{4A1E0B85-13D7-0159-32A0-36E14DA368F7}"/>
                </a:ext>
              </a:extLst>
            </p:cNvPr>
            <p:cNvSpPr/>
            <p:nvPr/>
          </p:nvSpPr>
          <p:spPr>
            <a:xfrm>
              <a:off x="2436471" y="4741227"/>
              <a:ext cx="1215342" cy="1215342"/>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dirty="0"/>
            </a:p>
          </p:txBody>
        </p:sp>
        <p:pic>
          <p:nvPicPr>
            <p:cNvPr id="12" name="Obraz 20">
              <a:extLst>
                <a:ext uri="{FF2B5EF4-FFF2-40B4-BE49-F238E27FC236}">
                  <a16:creationId xmlns:a16="http://schemas.microsoft.com/office/drawing/2014/main" id="{99479639-A38D-263B-E5CF-D230040499C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01790" y="5006546"/>
              <a:ext cx="684704" cy="684704"/>
            </a:xfrm>
            <a:prstGeom prst="rect">
              <a:avLst/>
            </a:prstGeom>
          </p:spPr>
        </p:pic>
      </p:grpSp>
      <p:sp>
        <p:nvSpPr>
          <p:cNvPr id="7" name="Title 1">
            <a:extLst>
              <a:ext uri="{FF2B5EF4-FFF2-40B4-BE49-F238E27FC236}">
                <a16:creationId xmlns:a16="http://schemas.microsoft.com/office/drawing/2014/main" id="{4F2AABD5-6E8A-F8F5-83BE-30054F2A50FA}"/>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2" name="TextBox 1">
            <a:extLst>
              <a:ext uri="{FF2B5EF4-FFF2-40B4-BE49-F238E27FC236}">
                <a16:creationId xmlns:a16="http://schemas.microsoft.com/office/drawing/2014/main" id="{87BDB377-2EB2-7C20-02A9-6FAB3C081133}"/>
              </a:ext>
            </a:extLst>
          </p:cNvPr>
          <p:cNvSpPr txBox="1"/>
          <p:nvPr/>
        </p:nvSpPr>
        <p:spPr>
          <a:xfrm>
            <a:off x="740731" y="1924216"/>
            <a:ext cx="4236785" cy="3901453"/>
          </a:xfrm>
          <a:prstGeom prst="rect">
            <a:avLst/>
          </a:prstGeom>
          <a:noFill/>
        </p:spPr>
        <p:txBody>
          <a:bodyPr wrap="square" lIns="0" tIns="0" rIns="0" bIns="0">
            <a:spAutoFit/>
          </a:bodyPr>
          <a:lstStyle/>
          <a:p>
            <a:pPr algn="l">
              <a:lnSpc>
                <a:spcPct val="125000"/>
              </a:lnSpc>
            </a:pPr>
            <a:r>
              <a:rPr lang="en-US" sz="1200" b="0" i="0" u="none" strike="noStrike" baseline="0" dirty="0">
                <a:solidFill>
                  <a:srgbClr val="003C53"/>
                </a:solidFill>
                <a:latin typeface="Arial" panose="020B0604020202020204" pitchFamily="34" charset="0"/>
                <a:cs typeface="Arial" panose="020B0604020202020204" pitchFamily="34" charset="0"/>
              </a:rPr>
              <a:t>The Auto mode is based on the circadian rhythm of the sun, dynamically adjusting the brightness and color temperature of the lighting according to the time of day to provide the most natural working conditions for the user. </a:t>
            </a:r>
          </a:p>
          <a:p>
            <a:pPr algn="l">
              <a:lnSpc>
                <a:spcPct val="125000"/>
              </a:lnSpc>
            </a:pPr>
            <a:endParaRPr lang="en-US" sz="1200" dirty="0">
              <a:solidFill>
                <a:srgbClr val="003C53"/>
              </a:solidFill>
              <a:latin typeface="Arial" panose="020B0604020202020204" pitchFamily="34" charset="0"/>
              <a:cs typeface="Arial" panose="020B0604020202020204" pitchFamily="34" charset="0"/>
            </a:endParaRPr>
          </a:p>
          <a:p>
            <a:pPr algn="l">
              <a:lnSpc>
                <a:spcPct val="125000"/>
              </a:lnSpc>
            </a:pPr>
            <a:r>
              <a:rPr lang="en-US" sz="1200" b="0" i="0" u="none" strike="noStrike" baseline="0" dirty="0">
                <a:solidFill>
                  <a:srgbClr val="003C53"/>
                </a:solidFill>
                <a:latin typeface="Arial" panose="020B0604020202020204" pitchFamily="34" charset="0"/>
                <a:cs typeface="Arial" panose="020B0604020202020204" pitchFamily="34" charset="0"/>
              </a:rPr>
              <a:t>As with natural light, the color temperature and intensity of the light gradually increases from the morning, reaching a maximum around midday, helping to stimulate the body to act and move into a state of full activity and concentration. </a:t>
            </a:r>
          </a:p>
          <a:p>
            <a:pPr algn="l">
              <a:lnSpc>
                <a:spcPct val="125000"/>
              </a:lnSpc>
            </a:pPr>
            <a:endParaRPr lang="en-US" sz="1200" dirty="0">
              <a:solidFill>
                <a:srgbClr val="003C53"/>
              </a:solidFill>
              <a:latin typeface="Arial" panose="020B0604020202020204" pitchFamily="34" charset="0"/>
              <a:cs typeface="Arial" panose="020B0604020202020204" pitchFamily="34" charset="0"/>
            </a:endParaRPr>
          </a:p>
          <a:p>
            <a:pPr algn="l">
              <a:lnSpc>
                <a:spcPct val="125000"/>
              </a:lnSpc>
            </a:pPr>
            <a:r>
              <a:rPr lang="en-US" sz="1200" b="0" i="0" u="none" strike="noStrike" baseline="0" dirty="0">
                <a:solidFill>
                  <a:srgbClr val="003C53"/>
                </a:solidFill>
                <a:latin typeface="Arial" panose="020B0604020202020204" pitchFamily="34" charset="0"/>
                <a:cs typeface="Arial" panose="020B0604020202020204" pitchFamily="34" charset="0"/>
              </a:rPr>
              <a:t>Then, until the evening, the brightness of the light begins to gradually decrease and the color of the light becomes warmer, helping to reduce stress and gently transition from a state of activity to rest. </a:t>
            </a:r>
          </a:p>
          <a:p>
            <a:pPr algn="l">
              <a:lnSpc>
                <a:spcPct val="125000"/>
              </a:lnSpc>
            </a:pPr>
            <a:endParaRPr lang="en-US" sz="1200" dirty="0">
              <a:solidFill>
                <a:srgbClr val="003C53"/>
              </a:solidFill>
              <a:latin typeface="Arial" panose="020B0604020202020204" pitchFamily="34" charset="0"/>
              <a:cs typeface="Arial" panose="020B0604020202020204" pitchFamily="34" charset="0"/>
            </a:endParaRPr>
          </a:p>
          <a:p>
            <a:pPr algn="l">
              <a:lnSpc>
                <a:spcPct val="125000"/>
              </a:lnSpc>
            </a:pPr>
            <a:r>
              <a:rPr lang="en-US" sz="1200" b="0" i="0" u="none" strike="noStrike" baseline="0" dirty="0">
                <a:solidFill>
                  <a:srgbClr val="003C53"/>
                </a:solidFill>
                <a:latin typeface="Arial" panose="020B0604020202020204" pitchFamily="34" charset="0"/>
                <a:cs typeface="Arial" panose="020B0604020202020204" pitchFamily="34" charset="0"/>
              </a:rPr>
              <a:t>Everything happens automatically and entirely according to the circadian cycle.</a:t>
            </a:r>
          </a:p>
        </p:txBody>
      </p:sp>
      <p:sp>
        <p:nvSpPr>
          <p:cNvPr id="5" name="Title 1">
            <a:extLst>
              <a:ext uri="{FF2B5EF4-FFF2-40B4-BE49-F238E27FC236}">
                <a16:creationId xmlns:a16="http://schemas.microsoft.com/office/drawing/2014/main" id="{A42E5ADC-51C2-0EDE-052C-92630D3F2AEA}"/>
              </a:ext>
            </a:extLst>
          </p:cNvPr>
          <p:cNvSpPr txBox="1">
            <a:spLocks/>
          </p:cNvSpPr>
          <p:nvPr/>
        </p:nvSpPr>
        <p:spPr>
          <a:xfrm>
            <a:off x="740732" y="1173686"/>
            <a:ext cx="4125466"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Auto Mode &amp; the Circadian Rhythm</a:t>
            </a:r>
            <a:endParaRPr lang="en-US" sz="2400" dirty="0">
              <a:solidFill>
                <a:srgbClr val="F9CA91"/>
              </a:solidFill>
              <a:latin typeface="Arial"/>
              <a:cs typeface="Arial"/>
            </a:endParaRPr>
          </a:p>
        </p:txBody>
      </p:sp>
    </p:spTree>
    <p:extLst>
      <p:ext uri="{BB962C8B-B14F-4D97-AF65-F5344CB8AC3E}">
        <p14:creationId xmlns:p14="http://schemas.microsoft.com/office/powerpoint/2010/main" val="2702698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a:extLst>
            <a:ext uri="{FF2B5EF4-FFF2-40B4-BE49-F238E27FC236}">
              <a16:creationId xmlns:a16="http://schemas.microsoft.com/office/drawing/2014/main" id="{1CB94344-8F13-0376-FA4D-443A3AFBFB87}"/>
            </a:ext>
          </a:extLst>
        </p:cNvPr>
        <p:cNvGrpSpPr/>
        <p:nvPr/>
      </p:nvGrpSpPr>
      <p:grpSpPr>
        <a:xfrm>
          <a:off x="0" y="0"/>
          <a:ext cx="0" cy="0"/>
          <a:chOff x="0" y="0"/>
          <a:chExt cx="0" cy="0"/>
        </a:xfrm>
      </p:grpSpPr>
      <p:pic>
        <p:nvPicPr>
          <p:cNvPr id="18" name="Picture 17" descr="A person with her eyes closed and hands on her chest&#10;&#10;Description automatically generated">
            <a:extLst>
              <a:ext uri="{FF2B5EF4-FFF2-40B4-BE49-F238E27FC236}">
                <a16:creationId xmlns:a16="http://schemas.microsoft.com/office/drawing/2014/main" id="{87B186CD-4D93-CF43-4AD4-39D772B234B6}"/>
              </a:ext>
            </a:extLst>
          </p:cNvPr>
          <p:cNvPicPr>
            <a:picLocks noChangeAspect="1"/>
          </p:cNvPicPr>
          <p:nvPr/>
        </p:nvPicPr>
        <p:blipFill>
          <a:blip r:embed="rId2"/>
          <a:srcRect l="24273" t="8177"/>
          <a:stretch/>
        </p:blipFill>
        <p:spPr>
          <a:xfrm>
            <a:off x="4977516" y="943988"/>
            <a:ext cx="5885755" cy="4014477"/>
          </a:xfrm>
          <a:prstGeom prst="rect">
            <a:avLst/>
          </a:prstGeom>
        </p:spPr>
      </p:pic>
      <p:grpSp>
        <p:nvGrpSpPr>
          <p:cNvPr id="6" name="Group 5">
            <a:extLst>
              <a:ext uri="{FF2B5EF4-FFF2-40B4-BE49-F238E27FC236}">
                <a16:creationId xmlns:a16="http://schemas.microsoft.com/office/drawing/2014/main" id="{C79B6B22-0462-3D04-D330-42519F9ED785}"/>
              </a:ext>
            </a:extLst>
          </p:cNvPr>
          <p:cNvGrpSpPr/>
          <p:nvPr/>
        </p:nvGrpSpPr>
        <p:grpSpPr>
          <a:xfrm>
            <a:off x="4536312" y="3889375"/>
            <a:ext cx="1489714" cy="1489714"/>
            <a:chOff x="2436471" y="4741227"/>
            <a:chExt cx="1215342" cy="1215342"/>
          </a:xfrm>
        </p:grpSpPr>
        <p:sp>
          <p:nvSpPr>
            <p:cNvPr id="11" name="Owal 19">
              <a:extLst>
                <a:ext uri="{FF2B5EF4-FFF2-40B4-BE49-F238E27FC236}">
                  <a16:creationId xmlns:a16="http://schemas.microsoft.com/office/drawing/2014/main" id="{D65D8F36-5D2F-BD29-E5CF-F83908DCA13D}"/>
                </a:ext>
              </a:extLst>
            </p:cNvPr>
            <p:cNvSpPr/>
            <p:nvPr/>
          </p:nvSpPr>
          <p:spPr>
            <a:xfrm>
              <a:off x="2436471" y="4741227"/>
              <a:ext cx="1215342" cy="1215342"/>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dirty="0"/>
            </a:p>
          </p:txBody>
        </p:sp>
        <p:pic>
          <p:nvPicPr>
            <p:cNvPr id="12" name="Obraz 20">
              <a:extLst>
                <a:ext uri="{FF2B5EF4-FFF2-40B4-BE49-F238E27FC236}">
                  <a16:creationId xmlns:a16="http://schemas.microsoft.com/office/drawing/2014/main" id="{3DE01549-0811-F274-C443-8517446886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01790" y="5006546"/>
              <a:ext cx="684704" cy="684704"/>
            </a:xfrm>
            <a:prstGeom prst="rect">
              <a:avLst/>
            </a:prstGeom>
          </p:spPr>
        </p:pic>
      </p:grpSp>
      <p:sp>
        <p:nvSpPr>
          <p:cNvPr id="7" name="Title 1">
            <a:extLst>
              <a:ext uri="{FF2B5EF4-FFF2-40B4-BE49-F238E27FC236}">
                <a16:creationId xmlns:a16="http://schemas.microsoft.com/office/drawing/2014/main" id="{D2F0F39F-FE56-DE08-264B-737A3266AE6A}"/>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2" name="TextBox 1">
            <a:extLst>
              <a:ext uri="{FF2B5EF4-FFF2-40B4-BE49-F238E27FC236}">
                <a16:creationId xmlns:a16="http://schemas.microsoft.com/office/drawing/2014/main" id="{9A05433F-4DB9-0771-1121-91A30B0CB258}"/>
              </a:ext>
            </a:extLst>
          </p:cNvPr>
          <p:cNvSpPr txBox="1"/>
          <p:nvPr/>
        </p:nvSpPr>
        <p:spPr>
          <a:xfrm>
            <a:off x="740731" y="2344840"/>
            <a:ext cx="4236785" cy="1593128"/>
          </a:xfrm>
          <a:prstGeom prst="rect">
            <a:avLst/>
          </a:prstGeom>
          <a:noFill/>
        </p:spPr>
        <p:txBody>
          <a:bodyPr wrap="square" lIns="0" tIns="0" rIns="0" bIns="0">
            <a:spAutoFit/>
          </a:bodyPr>
          <a:lstStyle/>
          <a:p>
            <a:pPr algn="l">
              <a:lnSpc>
                <a:spcPct val="125000"/>
              </a:lnSpc>
            </a:pPr>
            <a:r>
              <a:rPr lang="en-US" sz="1200" b="0" i="0" u="none" strike="noStrike" baseline="0" dirty="0">
                <a:solidFill>
                  <a:srgbClr val="003C53"/>
                </a:solidFill>
                <a:latin typeface="Arial" panose="020B0604020202020204" pitchFamily="34" charset="0"/>
                <a:cs typeface="Arial" panose="020B0604020202020204" pitchFamily="34" charset="0"/>
              </a:rPr>
              <a:t>HCL-based lighting systems are used in offices, schools, and medical facilities to support employee productivity, student cognitive performance, and patient treatment. </a:t>
            </a:r>
          </a:p>
          <a:p>
            <a:pPr algn="l">
              <a:lnSpc>
                <a:spcPct val="125000"/>
              </a:lnSpc>
            </a:pPr>
            <a:endParaRPr lang="en-US" sz="1200" dirty="0">
              <a:solidFill>
                <a:srgbClr val="003C53"/>
              </a:solidFill>
              <a:latin typeface="Arial" panose="020B0604020202020204" pitchFamily="34" charset="0"/>
              <a:cs typeface="Arial" panose="020B0604020202020204" pitchFamily="34" charset="0"/>
            </a:endParaRPr>
          </a:p>
          <a:p>
            <a:pPr algn="l">
              <a:lnSpc>
                <a:spcPct val="125000"/>
              </a:lnSpc>
            </a:pPr>
            <a:r>
              <a:rPr lang="en-US" sz="1200" b="0" i="0" u="none" strike="noStrike" baseline="0" dirty="0">
                <a:solidFill>
                  <a:srgbClr val="003C53"/>
                </a:solidFill>
                <a:latin typeface="Arial" panose="020B0604020202020204" pitchFamily="34" charset="0"/>
                <a:cs typeface="Arial" panose="020B0604020202020204" pitchFamily="34" charset="0"/>
              </a:rPr>
              <a:t>Adapting light to people’s natural needs remains critical to creating safe spaces that are conducive to work and recuperation.</a:t>
            </a:r>
          </a:p>
        </p:txBody>
      </p:sp>
      <p:sp>
        <p:nvSpPr>
          <p:cNvPr id="5" name="Title 1">
            <a:extLst>
              <a:ext uri="{FF2B5EF4-FFF2-40B4-BE49-F238E27FC236}">
                <a16:creationId xmlns:a16="http://schemas.microsoft.com/office/drawing/2014/main" id="{A8CE2FAD-DF4B-6F1E-3509-1CEE9C58759F}"/>
              </a:ext>
            </a:extLst>
          </p:cNvPr>
          <p:cNvSpPr txBox="1">
            <a:spLocks/>
          </p:cNvSpPr>
          <p:nvPr/>
        </p:nvSpPr>
        <p:spPr>
          <a:xfrm>
            <a:off x="740732" y="1173686"/>
            <a:ext cx="4125466"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A lighting concept used to heal, focus and boost human life. </a:t>
            </a:r>
            <a:endParaRPr lang="en-US" sz="2400" dirty="0">
              <a:solidFill>
                <a:srgbClr val="F9CA91"/>
              </a:solidFill>
              <a:latin typeface="Arial"/>
              <a:cs typeface="Arial"/>
            </a:endParaRPr>
          </a:p>
        </p:txBody>
      </p:sp>
    </p:spTree>
    <p:extLst>
      <p:ext uri="{BB962C8B-B14F-4D97-AF65-F5344CB8AC3E}">
        <p14:creationId xmlns:p14="http://schemas.microsoft.com/office/powerpoint/2010/main" val="30300784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A64DFE83-5982-5B1D-62C6-13765EB2658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862144" y="820590"/>
            <a:ext cx="5619418" cy="4969553"/>
          </a:xfrm>
          <a:prstGeom prst="rect">
            <a:avLst/>
          </a:prstGeom>
        </p:spPr>
      </p:pic>
      <p:grpSp>
        <p:nvGrpSpPr>
          <p:cNvPr id="6" name="Group 5">
            <a:extLst>
              <a:ext uri="{FF2B5EF4-FFF2-40B4-BE49-F238E27FC236}">
                <a16:creationId xmlns:a16="http://schemas.microsoft.com/office/drawing/2014/main" id="{08917209-2332-5FF3-D556-71CDBE89E057}"/>
              </a:ext>
            </a:extLst>
          </p:cNvPr>
          <p:cNvGrpSpPr/>
          <p:nvPr/>
        </p:nvGrpSpPr>
        <p:grpSpPr>
          <a:xfrm>
            <a:off x="5148960" y="2626010"/>
            <a:ext cx="1489714" cy="1489714"/>
            <a:chOff x="2436471" y="4741227"/>
            <a:chExt cx="1215342" cy="1215342"/>
          </a:xfrm>
        </p:grpSpPr>
        <p:sp>
          <p:nvSpPr>
            <p:cNvPr id="11" name="Owal 19">
              <a:extLst>
                <a:ext uri="{FF2B5EF4-FFF2-40B4-BE49-F238E27FC236}">
                  <a16:creationId xmlns:a16="http://schemas.microsoft.com/office/drawing/2014/main" id="{4A1E0B85-13D7-0159-32A0-36E14DA368F7}"/>
                </a:ext>
              </a:extLst>
            </p:cNvPr>
            <p:cNvSpPr/>
            <p:nvPr/>
          </p:nvSpPr>
          <p:spPr>
            <a:xfrm>
              <a:off x="2436471" y="4741227"/>
              <a:ext cx="1215342" cy="1215342"/>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dirty="0"/>
            </a:p>
          </p:txBody>
        </p:sp>
        <p:pic>
          <p:nvPicPr>
            <p:cNvPr id="12" name="Obraz 20">
              <a:extLst>
                <a:ext uri="{FF2B5EF4-FFF2-40B4-BE49-F238E27FC236}">
                  <a16:creationId xmlns:a16="http://schemas.microsoft.com/office/drawing/2014/main" id="{99479639-A38D-263B-E5CF-D230040499C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701790" y="5006546"/>
              <a:ext cx="684704" cy="684704"/>
            </a:xfrm>
            <a:prstGeom prst="rect">
              <a:avLst/>
            </a:prstGeom>
          </p:spPr>
        </p:pic>
      </p:grpSp>
      <p:sp>
        <p:nvSpPr>
          <p:cNvPr id="7" name="Title 1">
            <a:extLst>
              <a:ext uri="{FF2B5EF4-FFF2-40B4-BE49-F238E27FC236}">
                <a16:creationId xmlns:a16="http://schemas.microsoft.com/office/drawing/2014/main" id="{4F2AABD5-6E8A-F8F5-83BE-30054F2A50FA}"/>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5" name="Title 1">
            <a:extLst>
              <a:ext uri="{FF2B5EF4-FFF2-40B4-BE49-F238E27FC236}">
                <a16:creationId xmlns:a16="http://schemas.microsoft.com/office/drawing/2014/main" id="{A42E5ADC-51C2-0EDE-052C-92630D3F2AEA}"/>
              </a:ext>
            </a:extLst>
          </p:cNvPr>
          <p:cNvSpPr txBox="1">
            <a:spLocks/>
          </p:cNvSpPr>
          <p:nvPr/>
        </p:nvSpPr>
        <p:spPr>
          <a:xfrm>
            <a:off x="740732" y="1173686"/>
            <a:ext cx="4125466"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Auto mode</a:t>
            </a:r>
            <a:endParaRPr lang="en-US" sz="2400" dirty="0">
              <a:solidFill>
                <a:srgbClr val="F9CA91"/>
              </a:solidFill>
              <a:latin typeface="Arial"/>
              <a:cs typeface="Arial"/>
            </a:endParaRPr>
          </a:p>
        </p:txBody>
      </p:sp>
      <p:sp>
        <p:nvSpPr>
          <p:cNvPr id="3" name="Owal 6">
            <a:extLst>
              <a:ext uri="{FF2B5EF4-FFF2-40B4-BE49-F238E27FC236}">
                <a16:creationId xmlns:a16="http://schemas.microsoft.com/office/drawing/2014/main" id="{8FD3C6CD-35AA-1613-C568-6761DD7C6AE0}"/>
              </a:ext>
            </a:extLst>
          </p:cNvPr>
          <p:cNvSpPr/>
          <p:nvPr/>
        </p:nvSpPr>
        <p:spPr>
          <a:xfrm>
            <a:off x="3098888" y="3794722"/>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Owal 6">
            <a:extLst>
              <a:ext uri="{FF2B5EF4-FFF2-40B4-BE49-F238E27FC236}">
                <a16:creationId xmlns:a16="http://schemas.microsoft.com/office/drawing/2014/main" id="{247C6634-E464-C5B6-BB44-497A4D406DD1}"/>
              </a:ext>
            </a:extLst>
          </p:cNvPr>
          <p:cNvSpPr/>
          <p:nvPr/>
        </p:nvSpPr>
        <p:spPr>
          <a:xfrm>
            <a:off x="1128536" y="3794722"/>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Owal 6">
            <a:extLst>
              <a:ext uri="{FF2B5EF4-FFF2-40B4-BE49-F238E27FC236}">
                <a16:creationId xmlns:a16="http://schemas.microsoft.com/office/drawing/2014/main" id="{C42937F8-CA7B-A81D-2211-F916AF0C7E74}"/>
              </a:ext>
            </a:extLst>
          </p:cNvPr>
          <p:cNvSpPr/>
          <p:nvPr/>
        </p:nvSpPr>
        <p:spPr>
          <a:xfrm>
            <a:off x="3098888" y="2045439"/>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Owal 6">
            <a:extLst>
              <a:ext uri="{FF2B5EF4-FFF2-40B4-BE49-F238E27FC236}">
                <a16:creationId xmlns:a16="http://schemas.microsoft.com/office/drawing/2014/main" id="{3F79B5E3-C4C2-02A5-9CD3-9BED3F8F7030}"/>
              </a:ext>
            </a:extLst>
          </p:cNvPr>
          <p:cNvSpPr/>
          <p:nvPr/>
        </p:nvSpPr>
        <p:spPr>
          <a:xfrm>
            <a:off x="1128536" y="2045439"/>
            <a:ext cx="1051540" cy="1051540"/>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Obraz 5" descr="Obraz zawierający krąg, zegar, design&#10;&#10;Zawartość wygenerowana przez sztuczną inteligencję może być niepoprawna.">
            <a:extLst>
              <a:ext uri="{FF2B5EF4-FFF2-40B4-BE49-F238E27FC236}">
                <a16:creationId xmlns:a16="http://schemas.microsoft.com/office/drawing/2014/main" id="{AA2700FC-D590-2E4A-29E3-FEA0B35F7C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4782" y="2255286"/>
            <a:ext cx="679048" cy="679048"/>
          </a:xfrm>
          <a:prstGeom prst="rect">
            <a:avLst/>
          </a:prstGeom>
        </p:spPr>
      </p:pic>
      <p:pic>
        <p:nvPicPr>
          <p:cNvPr id="14" name="Obraz 8">
            <a:extLst>
              <a:ext uri="{FF2B5EF4-FFF2-40B4-BE49-F238E27FC236}">
                <a16:creationId xmlns:a16="http://schemas.microsoft.com/office/drawing/2014/main" id="{493D2137-BD81-0C2F-E7E0-0881CCEDF78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288997" y="2255473"/>
            <a:ext cx="623616" cy="679048"/>
          </a:xfrm>
          <a:prstGeom prst="rect">
            <a:avLst/>
          </a:prstGeom>
        </p:spPr>
      </p:pic>
      <p:pic>
        <p:nvPicPr>
          <p:cNvPr id="15" name="Obraz 11">
            <a:extLst>
              <a:ext uri="{FF2B5EF4-FFF2-40B4-BE49-F238E27FC236}">
                <a16:creationId xmlns:a16="http://schemas.microsoft.com/office/drawing/2014/main" id="{402CED75-E188-F138-41C6-95924E290DD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58124" y="4006411"/>
            <a:ext cx="679048" cy="653423"/>
          </a:xfrm>
          <a:prstGeom prst="rect">
            <a:avLst/>
          </a:prstGeom>
        </p:spPr>
      </p:pic>
      <p:pic>
        <p:nvPicPr>
          <p:cNvPr id="16" name="Obraz 12">
            <a:extLst>
              <a:ext uri="{FF2B5EF4-FFF2-40B4-BE49-F238E27FC236}">
                <a16:creationId xmlns:a16="http://schemas.microsoft.com/office/drawing/2014/main" id="{ECB59F4A-176A-1146-CCCD-8DF68E049C3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326383" y="4018642"/>
            <a:ext cx="602132" cy="602132"/>
          </a:xfrm>
          <a:prstGeom prst="rect">
            <a:avLst/>
          </a:prstGeom>
        </p:spPr>
      </p:pic>
      <p:sp>
        <p:nvSpPr>
          <p:cNvPr id="17" name="Tytuł 1">
            <a:extLst>
              <a:ext uri="{FF2B5EF4-FFF2-40B4-BE49-F238E27FC236}">
                <a16:creationId xmlns:a16="http://schemas.microsoft.com/office/drawing/2014/main" id="{4A2D381B-A4D1-F985-76F5-6E9DD072CB88}"/>
              </a:ext>
            </a:extLst>
          </p:cNvPr>
          <p:cNvSpPr txBox="1">
            <a:spLocks/>
          </p:cNvSpPr>
          <p:nvPr/>
        </p:nvSpPr>
        <p:spPr>
          <a:xfrm>
            <a:off x="486079" y="3156890"/>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MAIN LIGHTING POWER</a:t>
            </a:r>
          </a:p>
          <a:p>
            <a:r>
              <a:rPr lang="pl-PL" sz="1000" b="1" i="0" u="none" strike="noStrike" baseline="0" dirty="0">
                <a:solidFill>
                  <a:srgbClr val="003C53"/>
                </a:solidFill>
                <a:latin typeface="Arial" panose="020B0604020202020204" pitchFamily="34" charset="0"/>
                <a:cs typeface="Arial" panose="020B0604020202020204" pitchFamily="34" charset="0"/>
              </a:rPr>
              <a:t>50-100%</a:t>
            </a:r>
          </a:p>
        </p:txBody>
      </p:sp>
      <p:sp>
        <p:nvSpPr>
          <p:cNvPr id="18" name="Tytuł 1">
            <a:extLst>
              <a:ext uri="{FF2B5EF4-FFF2-40B4-BE49-F238E27FC236}">
                <a16:creationId xmlns:a16="http://schemas.microsoft.com/office/drawing/2014/main" id="{B6F1436B-D155-FDBC-A8FF-2642AFC45933}"/>
              </a:ext>
            </a:extLst>
          </p:cNvPr>
          <p:cNvSpPr txBox="1">
            <a:spLocks/>
          </p:cNvSpPr>
          <p:nvPr/>
        </p:nvSpPr>
        <p:spPr>
          <a:xfrm>
            <a:off x="2666165" y="3155336"/>
            <a:ext cx="191698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MAIN LIGHTING COLOR TEMPERATURE</a:t>
            </a:r>
          </a:p>
          <a:p>
            <a:r>
              <a:rPr lang="pl-PL" sz="1000" b="1" i="0" u="none" strike="noStrike" baseline="0" dirty="0">
                <a:solidFill>
                  <a:srgbClr val="003C53"/>
                </a:solidFill>
                <a:latin typeface="Arial" panose="020B0604020202020204" pitchFamily="34" charset="0"/>
                <a:cs typeface="Arial" panose="020B0604020202020204" pitchFamily="34" charset="0"/>
              </a:rPr>
              <a:t>2700-6500K</a:t>
            </a:r>
          </a:p>
        </p:txBody>
      </p:sp>
      <p:sp>
        <p:nvSpPr>
          <p:cNvPr id="19" name="Tytuł 1">
            <a:extLst>
              <a:ext uri="{FF2B5EF4-FFF2-40B4-BE49-F238E27FC236}">
                <a16:creationId xmlns:a16="http://schemas.microsoft.com/office/drawing/2014/main" id="{EA89F376-9807-386B-7D0D-CCB86AFDF1D0}"/>
              </a:ext>
            </a:extLst>
          </p:cNvPr>
          <p:cNvSpPr txBox="1">
            <a:spLocks/>
          </p:cNvSpPr>
          <p:nvPr/>
        </p:nvSpPr>
        <p:spPr>
          <a:xfrm>
            <a:off x="486079" y="4905017"/>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SIDE LIGHTING</a:t>
            </a:r>
          </a:p>
          <a:p>
            <a:r>
              <a:rPr lang="pl-PL" sz="1000" b="1" i="0" u="none" strike="noStrike" baseline="0" dirty="0">
                <a:solidFill>
                  <a:srgbClr val="003C53"/>
                </a:solidFill>
                <a:latin typeface="Arial" panose="020B0604020202020204" pitchFamily="34" charset="0"/>
                <a:cs typeface="Arial" panose="020B0604020202020204" pitchFamily="34" charset="0"/>
              </a:rPr>
              <a:t>100%</a:t>
            </a:r>
          </a:p>
        </p:txBody>
      </p:sp>
      <p:sp>
        <p:nvSpPr>
          <p:cNvPr id="20" name="Tytuł 1">
            <a:extLst>
              <a:ext uri="{FF2B5EF4-FFF2-40B4-BE49-F238E27FC236}">
                <a16:creationId xmlns:a16="http://schemas.microsoft.com/office/drawing/2014/main" id="{A8D44BB4-07C1-1890-4401-A2E91638D815}"/>
              </a:ext>
            </a:extLst>
          </p:cNvPr>
          <p:cNvSpPr txBox="1">
            <a:spLocks/>
          </p:cNvSpPr>
          <p:nvPr/>
        </p:nvSpPr>
        <p:spPr>
          <a:xfrm>
            <a:off x="2460795" y="4907964"/>
            <a:ext cx="2327727" cy="602132"/>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000" b="1" i="0" u="none" strike="noStrike" baseline="0" dirty="0">
                <a:solidFill>
                  <a:srgbClr val="003C53"/>
                </a:solidFill>
                <a:latin typeface="Arial" panose="020B0604020202020204" pitchFamily="34" charset="0"/>
                <a:cs typeface="Arial" panose="020B0604020202020204" pitchFamily="34" charset="0"/>
              </a:rPr>
              <a:t>VENTILATION</a:t>
            </a:r>
          </a:p>
          <a:p>
            <a:r>
              <a:rPr lang="pl-PL" sz="1000" b="1" i="0" u="none" strike="noStrike" baseline="0" dirty="0">
                <a:solidFill>
                  <a:srgbClr val="003C53"/>
                </a:solidFill>
                <a:latin typeface="Arial" panose="020B0604020202020204" pitchFamily="34" charset="0"/>
                <a:cs typeface="Arial" panose="020B0604020202020204" pitchFamily="34" charset="0"/>
              </a:rPr>
              <a:t>100%</a:t>
            </a:r>
            <a:endParaRPr lang="pl-PL" sz="1000" b="1"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44798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az 8" descr="Obraz zawierający tekst, zrzut ekranu, krąg, Czcionka&#10;&#10;Zawartość wygenerowana przez sztuczną inteligencję może być niepoprawna.">
            <a:extLst>
              <a:ext uri="{FF2B5EF4-FFF2-40B4-BE49-F238E27FC236}">
                <a16:creationId xmlns:a16="http://schemas.microsoft.com/office/drawing/2014/main" id="{51E27757-745F-BAAF-0455-B8D408A6B72E}"/>
              </a:ext>
            </a:extLst>
          </p:cNvPr>
          <p:cNvPicPr>
            <a:picLocks noChangeAspect="1"/>
          </p:cNvPicPr>
          <p:nvPr/>
        </p:nvPicPr>
        <p:blipFill rotWithShape="1">
          <a:blip r:embed="rId2">
            <a:extLst>
              <a:ext uri="{28A0092B-C50C-407E-A947-70E740481C1C}">
                <a14:useLocalDpi xmlns:a14="http://schemas.microsoft.com/office/drawing/2010/main" val="0"/>
              </a:ext>
            </a:extLst>
          </a:blip>
          <a:srcRect l="21867" r="21867"/>
          <a:stretch/>
        </p:blipFill>
        <p:spPr>
          <a:xfrm>
            <a:off x="5868445" y="583416"/>
            <a:ext cx="5657916" cy="5657916"/>
          </a:xfrm>
          <a:prstGeom prst="ellipse">
            <a:avLst/>
          </a:prstGeom>
        </p:spPr>
      </p:pic>
      <p:sp>
        <p:nvSpPr>
          <p:cNvPr id="2" name="TextBox 1">
            <a:extLst>
              <a:ext uri="{FF2B5EF4-FFF2-40B4-BE49-F238E27FC236}">
                <a16:creationId xmlns:a16="http://schemas.microsoft.com/office/drawing/2014/main" id="{9178122A-446E-3AE4-0519-081BF9E5338A}"/>
              </a:ext>
            </a:extLst>
          </p:cNvPr>
          <p:cNvSpPr txBox="1"/>
          <p:nvPr/>
        </p:nvSpPr>
        <p:spPr>
          <a:xfrm>
            <a:off x="740732" y="2097088"/>
            <a:ext cx="4814152" cy="3211841"/>
          </a:xfrm>
          <a:prstGeom prst="rect">
            <a:avLst/>
          </a:prstGeom>
          <a:noFill/>
        </p:spPr>
        <p:txBody>
          <a:bodyPr wrap="square" lIns="0" tIns="0" rIns="0" bIns="0">
            <a:spAutoFit/>
          </a:bodyPr>
          <a:lstStyle/>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Proper lighting is one of the most essential elements of the office environment</a:t>
            </a:r>
            <a:r>
              <a:rPr lang="en-US" sz="1050" dirty="0">
                <a:solidFill>
                  <a:srgbClr val="003C53"/>
                </a:solidFill>
                <a:latin typeface="Arial" panose="020B0604020202020204" pitchFamily="34" charset="0"/>
                <a:cs typeface="Arial" panose="020B0604020202020204" pitchFamily="34" charset="0"/>
              </a:rPr>
              <a:t>. </a:t>
            </a:r>
            <a:br>
              <a:rPr lang="en-US" sz="1050" dirty="0">
                <a:solidFill>
                  <a:srgbClr val="003C53"/>
                </a:solidFill>
                <a:latin typeface="Arial" panose="020B0604020202020204" pitchFamily="34" charset="0"/>
                <a:cs typeface="Arial" panose="020B0604020202020204" pitchFamily="34" charset="0"/>
              </a:rPr>
            </a:br>
            <a:r>
              <a:rPr lang="en-US" sz="1050" dirty="0">
                <a:solidFill>
                  <a:srgbClr val="003C53"/>
                </a:solidFill>
                <a:latin typeface="Arial" panose="020B0604020202020204" pitchFamily="34" charset="0"/>
                <a:cs typeface="Arial" panose="020B0604020202020204" pitchFamily="34" charset="0"/>
              </a:rPr>
              <a:t>It directly influences employee comfort, focus, and productivity. </a:t>
            </a:r>
          </a:p>
          <a:p>
            <a:pPr algn="l">
              <a:lnSpc>
                <a:spcPct val="125000"/>
              </a:lnSpc>
            </a:pPr>
            <a:endParaRPr lang="en-US" sz="1050" dirty="0">
              <a:solidFill>
                <a:srgbClr val="003C53"/>
              </a:solidFill>
              <a:latin typeface="Arial" panose="020B0604020202020204" pitchFamily="34" charset="0"/>
              <a:cs typeface="Arial" panose="020B0604020202020204" pitchFamily="34" charset="0"/>
            </a:endParaRPr>
          </a:p>
          <a:p>
            <a:pPr>
              <a:lnSpc>
                <a:spcPct val="125000"/>
              </a:lnSpc>
            </a:pPr>
            <a:r>
              <a:rPr lang="en-US" sz="1050" dirty="0">
                <a:solidFill>
                  <a:srgbClr val="003C53"/>
                </a:solidFill>
                <a:latin typeface="Arial" panose="020B0604020202020204" pitchFamily="34" charset="0"/>
                <a:cs typeface="Arial" panose="020B0604020202020204" pitchFamily="34" charset="0"/>
              </a:rPr>
              <a:t>While lighting serves many purposes, its primary role is to support visual tasks and create a workspace that matches the nature of the work being done.</a:t>
            </a:r>
          </a:p>
          <a:p>
            <a:pPr>
              <a:lnSpc>
                <a:spcPct val="125000"/>
              </a:lnSpc>
            </a:pPr>
            <a:endParaRPr lang="en-US" sz="1050" dirty="0">
              <a:solidFill>
                <a:srgbClr val="003C53"/>
              </a:solidFill>
              <a:latin typeface="Arial" panose="020B0604020202020204" pitchFamily="34" charset="0"/>
              <a:cs typeface="Arial" panose="020B0604020202020204" pitchFamily="34" charset="0"/>
            </a:endParaRPr>
          </a:p>
          <a:p>
            <a:pPr>
              <a:lnSpc>
                <a:spcPct val="125000"/>
              </a:lnSpc>
            </a:pPr>
            <a:r>
              <a:rPr lang="en-US" sz="1050" dirty="0">
                <a:solidFill>
                  <a:srgbClr val="003C53"/>
                </a:solidFill>
                <a:latin typeface="Arial" panose="020B0604020202020204" pitchFamily="34" charset="0"/>
                <a:cs typeface="Arial" panose="020B0604020202020204" pitchFamily="34" charset="0"/>
              </a:rPr>
              <a:t>When employees have clear visibility, they can work more efficiently and complete tasks more quickly. But it doesn’t stop there.</a:t>
            </a:r>
          </a:p>
          <a:p>
            <a:pPr>
              <a:lnSpc>
                <a:spcPct val="125000"/>
              </a:lnSpc>
            </a:pPr>
            <a:r>
              <a:rPr lang="en-US" sz="1050" dirty="0">
                <a:solidFill>
                  <a:srgbClr val="003C53"/>
                </a:solidFill>
                <a:latin typeface="Arial" panose="020B0604020202020204" pitchFamily="34" charset="0"/>
                <a:cs typeface="Arial" panose="020B0604020202020204" pitchFamily="34" charset="0"/>
              </a:rPr>
              <a:t>. </a:t>
            </a:r>
          </a:p>
          <a:p>
            <a:pPr>
              <a:lnSpc>
                <a:spcPct val="125000"/>
              </a:lnSpc>
            </a:pPr>
            <a:r>
              <a:rPr lang="en-US" sz="1050" dirty="0">
                <a:solidFill>
                  <a:srgbClr val="003C53"/>
                </a:solidFill>
                <a:latin typeface="Arial" panose="020B0604020202020204" pitchFamily="34" charset="0"/>
                <a:cs typeface="Arial" panose="020B0604020202020204" pitchFamily="34" charset="0"/>
              </a:rPr>
              <a:t>Thoughtfully designed lighting also supports better mood, sharper concentration, and overall well-being — contributing to a healthier, more effective work environment.</a:t>
            </a:r>
          </a:p>
          <a:p>
            <a:pPr>
              <a:lnSpc>
                <a:spcPct val="125000"/>
              </a:lnSpc>
            </a:pPr>
            <a:endParaRPr lang="en-US" sz="1050" dirty="0">
              <a:solidFill>
                <a:srgbClr val="003C53"/>
              </a:solidFill>
              <a:latin typeface="Arial" panose="020B0604020202020204" pitchFamily="34" charset="0"/>
              <a:cs typeface="Arial" panose="020B0604020202020204" pitchFamily="34" charset="0"/>
            </a:endParaRPr>
          </a:p>
          <a:p>
            <a:pPr>
              <a:lnSpc>
                <a:spcPct val="125000"/>
              </a:lnSpc>
            </a:pPr>
            <a:r>
              <a:rPr lang="en-US" sz="1050" dirty="0">
                <a:solidFill>
                  <a:srgbClr val="003C53"/>
                </a:solidFill>
                <a:latin typeface="Arial" panose="020B0604020202020204" pitchFamily="34" charset="0"/>
                <a:cs typeface="Arial" panose="020B0604020202020204" pitchFamily="34" charset="0"/>
              </a:rPr>
              <a:t>The right lighting boosts productivity, enhances comfort, and promotes safety throughout the office.</a:t>
            </a:r>
          </a:p>
          <a:p>
            <a:pPr algn="l">
              <a:lnSpc>
                <a:spcPct val="125000"/>
              </a:lnSpc>
            </a:pPr>
            <a:endParaRPr lang="en-US" sz="1050" b="0" i="0" u="none" strike="noStrike" baseline="0" dirty="0">
              <a:solidFill>
                <a:srgbClr val="003C53"/>
              </a:solidFill>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1CD00034-B5DD-A2DC-D704-DA1C3EAB4A20}"/>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5" name="Title 1">
            <a:extLst>
              <a:ext uri="{FF2B5EF4-FFF2-40B4-BE49-F238E27FC236}">
                <a16:creationId xmlns:a16="http://schemas.microsoft.com/office/drawing/2014/main" id="{41391AE6-B269-0499-C8E4-44C4FD09DFFF}"/>
              </a:ext>
            </a:extLst>
          </p:cNvPr>
          <p:cNvSpPr txBox="1">
            <a:spLocks/>
          </p:cNvSpPr>
          <p:nvPr/>
        </p:nvSpPr>
        <p:spPr>
          <a:xfrm>
            <a:off x="740731" y="1173686"/>
            <a:ext cx="4733445"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Lighting matters</a:t>
            </a:r>
            <a:br>
              <a:rPr lang="en-US" sz="2400" dirty="0">
                <a:latin typeface="Arial"/>
                <a:cs typeface="Arial"/>
              </a:rPr>
            </a:br>
            <a:r>
              <a:rPr lang="en-US" sz="2400" dirty="0">
                <a:solidFill>
                  <a:srgbClr val="F9CA91"/>
                </a:solidFill>
                <a:latin typeface="Arial"/>
                <a:cs typeface="Arial"/>
              </a:rPr>
              <a:t>more than you think!</a:t>
            </a:r>
          </a:p>
        </p:txBody>
      </p:sp>
    </p:spTree>
    <p:extLst>
      <p:ext uri="{BB962C8B-B14F-4D97-AF65-F5344CB8AC3E}">
        <p14:creationId xmlns:p14="http://schemas.microsoft.com/office/powerpoint/2010/main" val="1271477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DD6DE"/>
        </a:solidFill>
        <a:effectLst/>
      </p:bgPr>
    </p:bg>
    <p:spTree>
      <p:nvGrpSpPr>
        <p:cNvPr id="1" name=""/>
        <p:cNvGrpSpPr/>
        <p:nvPr/>
      </p:nvGrpSpPr>
      <p:grpSpPr>
        <a:xfrm>
          <a:off x="0" y="0"/>
          <a:ext cx="0" cy="0"/>
          <a:chOff x="0" y="0"/>
          <a:chExt cx="0" cy="0"/>
        </a:xfrm>
      </p:grpSpPr>
      <p:pic>
        <p:nvPicPr>
          <p:cNvPr id="5" name="Obraz 5" descr="Obraz zawierający w pomieszczeniu, aranżacja wnętrz, budynek, podłoga&#10;&#10;Zawartość wygenerowana przez sztuczną inteligencję może być niepoprawna.">
            <a:extLst>
              <a:ext uri="{FF2B5EF4-FFF2-40B4-BE49-F238E27FC236}">
                <a16:creationId xmlns:a16="http://schemas.microsoft.com/office/drawing/2014/main" id="{9D9F7C35-5A2E-AFD7-D67C-F229D10C3FED}"/>
              </a:ext>
            </a:extLst>
          </p:cNvPr>
          <p:cNvPicPr>
            <a:picLocks noChangeAspect="1"/>
          </p:cNvPicPr>
          <p:nvPr/>
        </p:nvPicPr>
        <p:blipFill>
          <a:blip r:embed="rId2">
            <a:extLst>
              <a:ext uri="{28A0092B-C50C-407E-A947-70E740481C1C}">
                <a14:useLocalDpi xmlns:a14="http://schemas.microsoft.com/office/drawing/2010/main" val="0"/>
              </a:ext>
            </a:extLst>
          </a:blip>
          <a:srcRect l="3317" r="14787"/>
          <a:stretch/>
        </p:blipFill>
        <p:spPr>
          <a:xfrm>
            <a:off x="5880100" y="800100"/>
            <a:ext cx="5616575" cy="4966296"/>
          </a:xfrm>
          <a:prstGeom prst="rect">
            <a:avLst/>
          </a:prstGeom>
        </p:spPr>
      </p:pic>
      <p:sp>
        <p:nvSpPr>
          <p:cNvPr id="6" name="TextBox 5">
            <a:extLst>
              <a:ext uri="{FF2B5EF4-FFF2-40B4-BE49-F238E27FC236}">
                <a16:creationId xmlns:a16="http://schemas.microsoft.com/office/drawing/2014/main" id="{BCA677A9-1835-A0C7-43E8-0D7EDA192844}"/>
              </a:ext>
            </a:extLst>
          </p:cNvPr>
          <p:cNvSpPr txBox="1"/>
          <p:nvPr/>
        </p:nvSpPr>
        <p:spPr>
          <a:xfrm>
            <a:off x="740732" y="2452762"/>
            <a:ext cx="3714890" cy="2935868"/>
          </a:xfrm>
          <a:prstGeom prst="rect">
            <a:avLst/>
          </a:prstGeom>
          <a:noFill/>
        </p:spPr>
        <p:txBody>
          <a:bodyPr wrap="square" lIns="0" tIns="0" rIns="0" bIns="0">
            <a:spAutoFit/>
          </a:bodyPr>
          <a:lstStyle/>
          <a:p>
            <a:pPr algn="l">
              <a:lnSpc>
                <a:spcPct val="125000"/>
              </a:lnSpc>
            </a:pPr>
            <a:r>
              <a:rPr lang="en-US" sz="1400" b="0" i="0" u="none" strike="noStrike" baseline="0" dirty="0" err="1">
                <a:solidFill>
                  <a:srgbClr val="003C53"/>
                </a:solidFill>
                <a:latin typeface="Arial" panose="020B0604020202020204" pitchFamily="34" charset="0"/>
                <a:cs typeface="Arial" panose="020B0604020202020204" pitchFamily="34" charset="0"/>
              </a:rPr>
              <a:t>HushAssistant</a:t>
            </a:r>
            <a:r>
              <a:rPr lang="en-US" sz="1400" b="0" i="0" u="none" strike="noStrike" baseline="0" dirty="0">
                <a:solidFill>
                  <a:srgbClr val="003C53"/>
                </a:solidFill>
                <a:latin typeface="Arial" panose="020B0604020202020204" pitchFamily="34" charset="0"/>
                <a:cs typeface="Arial" panose="020B0604020202020204" pitchFamily="34" charset="0"/>
              </a:rPr>
              <a:t> supports quick ad hoc bookings that can be made in the pod itself. Reservations can also be scheduled remotely using Microsoft 365 Business-enabled devices. </a:t>
            </a:r>
            <a:br>
              <a:rPr lang="en-US" sz="1400" b="0" i="0" u="none" strike="noStrike" baseline="0" dirty="0">
                <a:solidFill>
                  <a:srgbClr val="003C53"/>
                </a:solidFill>
                <a:latin typeface="Arial" panose="020B0604020202020204" pitchFamily="34" charset="0"/>
                <a:cs typeface="Arial" panose="020B0604020202020204" pitchFamily="34" charset="0"/>
              </a:rPr>
            </a:br>
            <a:br>
              <a:rPr lang="en-US" sz="1400" b="0" i="0" u="none" strike="noStrike" baseline="0" dirty="0">
                <a:solidFill>
                  <a:srgbClr val="003C53"/>
                </a:solidFill>
                <a:latin typeface="Arial" panose="020B0604020202020204" pitchFamily="34" charset="0"/>
                <a:cs typeface="Arial" panose="020B0604020202020204" pitchFamily="34" charset="0"/>
              </a:rPr>
            </a:br>
            <a:r>
              <a:rPr lang="en-US" sz="1400" b="0" i="0" u="none" strike="noStrike" baseline="0" dirty="0">
                <a:solidFill>
                  <a:srgbClr val="003C53"/>
                </a:solidFill>
                <a:latin typeface="Arial" panose="020B0604020202020204" pitchFamily="34" charset="0"/>
                <a:cs typeface="Arial" panose="020B0604020202020204" pitchFamily="34" charset="0"/>
              </a:rPr>
              <a:t>This ensures seamless access to a quiet workspace whenever needed, enhancing productivity and minimizing disruptions. The ease of booking also optimizes pod utilization, making collaboration and focused work more efficient.</a:t>
            </a:r>
          </a:p>
        </p:txBody>
      </p:sp>
      <p:sp>
        <p:nvSpPr>
          <p:cNvPr id="7" name="Title 1">
            <a:extLst>
              <a:ext uri="{FF2B5EF4-FFF2-40B4-BE49-F238E27FC236}">
                <a16:creationId xmlns:a16="http://schemas.microsoft.com/office/drawing/2014/main" id="{032C2C14-55EF-3C0B-9682-E5A9A58C4CED}"/>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9" name="Title 1">
            <a:extLst>
              <a:ext uri="{FF2B5EF4-FFF2-40B4-BE49-F238E27FC236}">
                <a16:creationId xmlns:a16="http://schemas.microsoft.com/office/drawing/2014/main" id="{5967BCCC-06FD-9AFA-F93B-4FE516CBFD67}"/>
              </a:ext>
            </a:extLst>
          </p:cNvPr>
          <p:cNvSpPr txBox="1">
            <a:spLocks/>
          </p:cNvSpPr>
          <p:nvPr/>
        </p:nvSpPr>
        <p:spPr>
          <a:xfrm>
            <a:off x="740732" y="1173685"/>
            <a:ext cx="3814644" cy="1187129"/>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Supportive reservation system for more efficient pod utilization*</a:t>
            </a:r>
            <a:endParaRPr lang="en-US" sz="2400" dirty="0">
              <a:solidFill>
                <a:srgbClr val="F9CA91"/>
              </a:solidFill>
              <a:latin typeface="Arial"/>
              <a:cs typeface="Arial"/>
            </a:endParaRPr>
          </a:p>
        </p:txBody>
      </p:sp>
      <p:pic>
        <p:nvPicPr>
          <p:cNvPr id="10" name="Obraz 6">
            <a:extLst>
              <a:ext uri="{FF2B5EF4-FFF2-40B4-BE49-F238E27FC236}">
                <a16:creationId xmlns:a16="http://schemas.microsoft.com/office/drawing/2014/main" id="{296AE52B-4017-C338-D98D-71AE1CEEC03C}"/>
              </a:ext>
            </a:extLst>
          </p:cNvPr>
          <p:cNvPicPr>
            <a:picLocks noChangeAspect="1"/>
          </p:cNvPicPr>
          <p:nvPr/>
        </p:nvPicPr>
        <p:blipFill>
          <a:blip r:embed="rId3">
            <a:extLst>
              <a:ext uri="{28A0092B-C50C-407E-A947-70E740481C1C}">
                <a14:useLocalDpi xmlns:a14="http://schemas.microsoft.com/office/drawing/2010/main" val="0"/>
              </a:ext>
            </a:extLst>
          </a:blip>
          <a:srcRect l="15883" t="12634" r="15104" b="12634"/>
          <a:stretch/>
        </p:blipFill>
        <p:spPr>
          <a:xfrm>
            <a:off x="4555376" y="666742"/>
            <a:ext cx="2640468" cy="2680953"/>
          </a:xfrm>
          <a:prstGeom prst="ellipse">
            <a:avLst/>
          </a:prstGeom>
        </p:spPr>
      </p:pic>
      <p:pic>
        <p:nvPicPr>
          <p:cNvPr id="11" name="Obraz 10">
            <a:extLst>
              <a:ext uri="{FF2B5EF4-FFF2-40B4-BE49-F238E27FC236}">
                <a16:creationId xmlns:a16="http://schemas.microsoft.com/office/drawing/2014/main" id="{3EDB07BF-0095-1A8A-2C38-E719ECA4CC92}"/>
              </a:ext>
            </a:extLst>
          </p:cNvPr>
          <p:cNvPicPr>
            <a:picLocks noChangeAspect="1"/>
          </p:cNvPicPr>
          <p:nvPr/>
        </p:nvPicPr>
        <p:blipFill>
          <a:blip r:embed="rId4">
            <a:extLst>
              <a:ext uri="{28A0092B-C50C-407E-A947-70E740481C1C}">
                <a14:useLocalDpi xmlns:a14="http://schemas.microsoft.com/office/drawing/2010/main" val="0"/>
              </a:ext>
            </a:extLst>
          </a:blip>
          <a:srcRect l="16187" t="12935" r="16025" b="13657"/>
          <a:stretch/>
        </p:blipFill>
        <p:spPr>
          <a:xfrm>
            <a:off x="4555376" y="3497629"/>
            <a:ext cx="2640468" cy="2680953"/>
          </a:xfrm>
          <a:prstGeom prst="ellipse">
            <a:avLst/>
          </a:prstGeom>
        </p:spPr>
      </p:pic>
    </p:spTree>
    <p:extLst>
      <p:ext uri="{BB962C8B-B14F-4D97-AF65-F5344CB8AC3E}">
        <p14:creationId xmlns:p14="http://schemas.microsoft.com/office/powerpoint/2010/main" val="15769176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B0C6BB"/>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0F50235-A6F6-0613-B40F-B363443977EC}"/>
              </a:ext>
            </a:extLst>
          </p:cNvPr>
          <p:cNvSpPr txBox="1">
            <a:spLocks/>
          </p:cNvSpPr>
          <p:nvPr/>
        </p:nvSpPr>
        <p:spPr>
          <a:xfrm>
            <a:off x="740732" y="1173685"/>
            <a:ext cx="3814644" cy="1187129"/>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Timer fostering better work management</a:t>
            </a:r>
            <a:endParaRPr lang="en-US" sz="2400" dirty="0">
              <a:solidFill>
                <a:srgbClr val="F9CA91"/>
              </a:solidFill>
              <a:latin typeface="Arial"/>
              <a:cs typeface="Arial"/>
            </a:endParaRPr>
          </a:p>
        </p:txBody>
      </p:sp>
      <p:pic>
        <p:nvPicPr>
          <p:cNvPr id="18" name="Obraz 4" descr="Obraz zawierający budynek, okno, meble, w pomieszczeniu&#10;&#10;Zawartość wygenerowana przez sztuczną inteligencję może być niepoprawna.">
            <a:extLst>
              <a:ext uri="{FF2B5EF4-FFF2-40B4-BE49-F238E27FC236}">
                <a16:creationId xmlns:a16="http://schemas.microsoft.com/office/drawing/2014/main" id="{9C26D8FB-9D88-2A19-307D-84212869128D}"/>
              </a:ext>
            </a:extLst>
          </p:cNvPr>
          <p:cNvPicPr>
            <a:picLocks noChangeAspect="1"/>
          </p:cNvPicPr>
          <p:nvPr/>
        </p:nvPicPr>
        <p:blipFill>
          <a:blip r:embed="rId2">
            <a:extLst>
              <a:ext uri="{28A0092B-C50C-407E-A947-70E740481C1C}">
                <a14:useLocalDpi xmlns:a14="http://schemas.microsoft.com/office/drawing/2010/main" val="0"/>
              </a:ext>
            </a:extLst>
          </a:blip>
          <a:srcRect l="12528" t="2817" r="13396" b="7453"/>
          <a:stretch/>
        </p:blipFill>
        <p:spPr>
          <a:xfrm>
            <a:off x="5896329" y="786339"/>
            <a:ext cx="5616576" cy="4978328"/>
          </a:xfrm>
          <a:prstGeom prst="rect">
            <a:avLst/>
          </a:prstGeom>
        </p:spPr>
      </p:pic>
      <p:sp>
        <p:nvSpPr>
          <p:cNvPr id="5" name="TextBox 4">
            <a:extLst>
              <a:ext uri="{FF2B5EF4-FFF2-40B4-BE49-F238E27FC236}">
                <a16:creationId xmlns:a16="http://schemas.microsoft.com/office/drawing/2014/main" id="{EC77B84F-3444-A1ED-687B-E66A7F12CB0F}"/>
              </a:ext>
            </a:extLst>
          </p:cNvPr>
          <p:cNvSpPr txBox="1"/>
          <p:nvPr/>
        </p:nvSpPr>
        <p:spPr>
          <a:xfrm>
            <a:off x="740732" y="2029695"/>
            <a:ext cx="3714890" cy="2935868"/>
          </a:xfrm>
          <a:prstGeom prst="rect">
            <a:avLst/>
          </a:prstGeom>
          <a:noFill/>
        </p:spPr>
        <p:txBody>
          <a:bodyPr wrap="square" lIns="0" tIns="0" rIns="0" bIns="0">
            <a:spAutoFit/>
          </a:bodyPr>
          <a:lstStyle/>
          <a:p>
            <a:pPr algn="l">
              <a:lnSpc>
                <a:spcPct val="125000"/>
              </a:lnSpc>
            </a:pPr>
            <a:r>
              <a:rPr lang="en-US" sz="1400" b="0" i="0" u="none" strike="noStrike" baseline="0" dirty="0" err="1">
                <a:solidFill>
                  <a:srgbClr val="003C53"/>
                </a:solidFill>
                <a:latin typeface="Arial" panose="020B0604020202020204" pitchFamily="34" charset="0"/>
                <a:cs typeface="Arial" panose="020B0604020202020204" pitchFamily="34" charset="0"/>
              </a:rPr>
              <a:t>HushAssistant</a:t>
            </a:r>
            <a:r>
              <a:rPr lang="en-US" sz="1400" b="0" i="0" u="none" strike="noStrike" baseline="0" dirty="0">
                <a:solidFill>
                  <a:srgbClr val="003C53"/>
                </a:solidFill>
                <a:latin typeface="Arial" panose="020B0604020202020204" pitchFamily="34" charset="0"/>
                <a:cs typeface="Arial" panose="020B0604020202020204" pitchFamily="34" charset="0"/>
              </a:rPr>
              <a:t> is delivered with the built-in timer which helps users manage their work sessions effectively by setting time limits for focused tasks. This feature promotes a better time management, encourages productivity, and prevents overextended use of the space. By keeping track of time, users can maintain a balanced workflow, take necessary breaks, and ensure fair availability of the pod for others. It’s a simple yet powerful tool for optimizing the concentration and efficiency.</a:t>
            </a:r>
          </a:p>
        </p:txBody>
      </p:sp>
      <p:sp>
        <p:nvSpPr>
          <p:cNvPr id="7" name="Title 1">
            <a:extLst>
              <a:ext uri="{FF2B5EF4-FFF2-40B4-BE49-F238E27FC236}">
                <a16:creationId xmlns:a16="http://schemas.microsoft.com/office/drawing/2014/main" id="{ACCDC3E6-225F-0A96-C710-9C67FA7B49E0}"/>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pic>
        <p:nvPicPr>
          <p:cNvPr id="28" name="Obraz 6">
            <a:extLst>
              <a:ext uri="{FF2B5EF4-FFF2-40B4-BE49-F238E27FC236}">
                <a16:creationId xmlns:a16="http://schemas.microsoft.com/office/drawing/2014/main" id="{584F9F7E-33EB-7A78-19B6-6A5C3B658BDB}"/>
              </a:ext>
            </a:extLst>
          </p:cNvPr>
          <p:cNvPicPr>
            <a:picLocks noChangeAspect="1"/>
          </p:cNvPicPr>
          <p:nvPr/>
        </p:nvPicPr>
        <p:blipFill>
          <a:blip r:embed="rId3">
            <a:extLst>
              <a:ext uri="{28A0092B-C50C-407E-A947-70E740481C1C}">
                <a14:useLocalDpi xmlns:a14="http://schemas.microsoft.com/office/drawing/2010/main" val="0"/>
              </a:ext>
            </a:extLst>
          </a:blip>
          <a:srcRect l="15472" t="11886" r="14616" b="12398"/>
          <a:stretch/>
        </p:blipFill>
        <p:spPr>
          <a:xfrm>
            <a:off x="4576095" y="2118167"/>
            <a:ext cx="2640468" cy="2680953"/>
          </a:xfrm>
          <a:prstGeom prst="ellipse">
            <a:avLst/>
          </a:prstGeom>
        </p:spPr>
      </p:pic>
    </p:spTree>
    <p:extLst>
      <p:ext uri="{BB962C8B-B14F-4D97-AF65-F5344CB8AC3E}">
        <p14:creationId xmlns:p14="http://schemas.microsoft.com/office/powerpoint/2010/main" val="1655234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5" descr="Obraz zawierający osoba, Przekąska, jedzenie, tekst&#10;&#10;Zawartość wygenerowana przez sztuczną inteligencję może być niepoprawna.">
            <a:extLst>
              <a:ext uri="{FF2B5EF4-FFF2-40B4-BE49-F238E27FC236}">
                <a16:creationId xmlns:a16="http://schemas.microsoft.com/office/drawing/2014/main" id="{D3B6BF73-8350-AF62-0ADA-5B4CBD838758}"/>
              </a:ext>
            </a:extLst>
          </p:cNvPr>
          <p:cNvPicPr>
            <a:picLocks noChangeAspect="1"/>
          </p:cNvPicPr>
          <p:nvPr/>
        </p:nvPicPr>
        <p:blipFill>
          <a:blip r:embed="rId2">
            <a:extLst>
              <a:ext uri="{28A0092B-C50C-407E-A947-70E740481C1C}">
                <a14:useLocalDpi xmlns:a14="http://schemas.microsoft.com/office/drawing/2010/main" val="0"/>
              </a:ext>
            </a:extLst>
          </a:blip>
          <a:srcRect l="813" r="24226"/>
          <a:stretch/>
        </p:blipFill>
        <p:spPr>
          <a:xfrm>
            <a:off x="5880100" y="782235"/>
            <a:ext cx="5632805" cy="5009656"/>
          </a:xfrm>
          <a:prstGeom prst="rect">
            <a:avLst/>
          </a:prstGeom>
        </p:spPr>
      </p:pic>
      <p:pic>
        <p:nvPicPr>
          <p:cNvPr id="2" name="Obraz 6">
            <a:extLst>
              <a:ext uri="{FF2B5EF4-FFF2-40B4-BE49-F238E27FC236}">
                <a16:creationId xmlns:a16="http://schemas.microsoft.com/office/drawing/2014/main" id="{11624F5D-F66B-39FE-32A2-4318BADACCCD}"/>
              </a:ext>
            </a:extLst>
          </p:cNvPr>
          <p:cNvPicPr>
            <a:picLocks noChangeAspect="1"/>
          </p:cNvPicPr>
          <p:nvPr/>
        </p:nvPicPr>
        <p:blipFill>
          <a:blip r:embed="rId3">
            <a:extLst>
              <a:ext uri="{28A0092B-C50C-407E-A947-70E740481C1C}">
                <a14:useLocalDpi xmlns:a14="http://schemas.microsoft.com/office/drawing/2010/main" val="0"/>
              </a:ext>
            </a:extLst>
          </a:blip>
          <a:srcRect l="15344" t="12308" r="15178" b="12446"/>
          <a:stretch/>
        </p:blipFill>
        <p:spPr>
          <a:xfrm>
            <a:off x="4585528" y="2118167"/>
            <a:ext cx="2640468" cy="2680953"/>
          </a:xfrm>
          <a:prstGeom prst="ellipse">
            <a:avLst/>
          </a:prstGeom>
        </p:spPr>
      </p:pic>
      <p:sp>
        <p:nvSpPr>
          <p:cNvPr id="9" name="Title 1">
            <a:extLst>
              <a:ext uri="{FF2B5EF4-FFF2-40B4-BE49-F238E27FC236}">
                <a16:creationId xmlns:a16="http://schemas.microsoft.com/office/drawing/2014/main" id="{50F50235-A6F6-0613-B40F-B363443977EC}"/>
              </a:ext>
            </a:extLst>
          </p:cNvPr>
          <p:cNvSpPr txBox="1">
            <a:spLocks/>
          </p:cNvSpPr>
          <p:nvPr/>
        </p:nvSpPr>
        <p:spPr>
          <a:xfrm>
            <a:off x="740732" y="1173685"/>
            <a:ext cx="3844796" cy="1187129"/>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Coffee time reminder for improved productivity and well-being</a:t>
            </a:r>
            <a:endParaRPr lang="en-US" sz="2400" dirty="0">
              <a:solidFill>
                <a:srgbClr val="F9CA91"/>
              </a:solidFill>
              <a:latin typeface="Arial"/>
              <a:cs typeface="Arial"/>
            </a:endParaRPr>
          </a:p>
        </p:txBody>
      </p:sp>
      <p:sp>
        <p:nvSpPr>
          <p:cNvPr id="5" name="TextBox 4">
            <a:extLst>
              <a:ext uri="{FF2B5EF4-FFF2-40B4-BE49-F238E27FC236}">
                <a16:creationId xmlns:a16="http://schemas.microsoft.com/office/drawing/2014/main" id="{EC77B84F-3444-A1ED-687B-E66A7F12CB0F}"/>
              </a:ext>
            </a:extLst>
          </p:cNvPr>
          <p:cNvSpPr txBox="1"/>
          <p:nvPr/>
        </p:nvSpPr>
        <p:spPr>
          <a:xfrm>
            <a:off x="740732" y="2452760"/>
            <a:ext cx="3714890" cy="2935868"/>
          </a:xfrm>
          <a:prstGeom prst="rect">
            <a:avLst/>
          </a:prstGeom>
          <a:noFill/>
        </p:spPr>
        <p:txBody>
          <a:bodyPr wrap="square" lIns="0" tIns="0" rIns="0" bIns="0">
            <a:spAutoFit/>
          </a:bodyPr>
          <a:lstStyle/>
          <a:p>
            <a:pPr algn="l">
              <a:lnSpc>
                <a:spcPct val="125000"/>
              </a:lnSpc>
            </a:pPr>
            <a:r>
              <a:rPr lang="en-US" sz="1400" b="0" i="0" u="none" strike="noStrike" baseline="0" dirty="0" err="1">
                <a:solidFill>
                  <a:srgbClr val="003C53"/>
                </a:solidFill>
                <a:latin typeface="Arial" panose="020B0604020202020204" pitchFamily="34" charset="0"/>
                <a:cs typeface="Arial" panose="020B0604020202020204" pitchFamily="34" charset="0"/>
              </a:rPr>
              <a:t>HushAssistant</a:t>
            </a:r>
            <a:r>
              <a:rPr lang="en-US" sz="1400" b="0" i="0" u="none" strike="noStrike" baseline="0" dirty="0">
                <a:solidFill>
                  <a:srgbClr val="003C53"/>
                </a:solidFill>
                <a:latin typeface="Arial" panose="020B0604020202020204" pitchFamily="34" charset="0"/>
                <a:cs typeface="Arial" panose="020B0604020202020204" pitchFamily="34" charset="0"/>
              </a:rPr>
              <a:t> is delivered with the built-in timer which helps users manage their work sessions effectively by setting time limits for focused tasks. This feature promotes a better time management, encourages productivity, and prevents overextended use of the space. By keeping track of time, users can maintain a balanced workflow, take necessary breaks, and ensure fair availability of the pod for others. It’s a simple yet powerful tool for optimizing the concentration and efficiency.</a:t>
            </a:r>
          </a:p>
        </p:txBody>
      </p:sp>
      <p:sp>
        <p:nvSpPr>
          <p:cNvPr id="7" name="Title 1">
            <a:extLst>
              <a:ext uri="{FF2B5EF4-FFF2-40B4-BE49-F238E27FC236}">
                <a16:creationId xmlns:a16="http://schemas.microsoft.com/office/drawing/2014/main" id="{ACCDC3E6-225F-0A96-C710-9C67FA7B49E0}"/>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Tree>
    <p:extLst>
      <p:ext uri="{BB962C8B-B14F-4D97-AF65-F5344CB8AC3E}">
        <p14:creationId xmlns:p14="http://schemas.microsoft.com/office/powerpoint/2010/main" val="12742546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pic>
        <p:nvPicPr>
          <p:cNvPr id="14" name="Obraz 3" descr="Obraz zawierający elektronika, Urządzenie elektroniczne, w pomieszczeniu, blisko/zamknięte&#10;&#10;Zawartość wygenerowana przez sztuczną inteligencję może być niepoprawna.">
            <a:extLst>
              <a:ext uri="{FF2B5EF4-FFF2-40B4-BE49-F238E27FC236}">
                <a16:creationId xmlns:a16="http://schemas.microsoft.com/office/drawing/2014/main" id="{A936CF0C-E96B-0DBA-E4B9-F36C87137158}"/>
              </a:ext>
            </a:extLst>
          </p:cNvPr>
          <p:cNvPicPr>
            <a:picLocks noChangeAspect="1"/>
          </p:cNvPicPr>
          <p:nvPr/>
        </p:nvPicPr>
        <p:blipFill>
          <a:blip r:embed="rId2">
            <a:extLst>
              <a:ext uri="{28A0092B-C50C-407E-A947-70E740481C1C}">
                <a14:useLocalDpi xmlns:a14="http://schemas.microsoft.com/office/drawing/2010/main" val="0"/>
              </a:ext>
            </a:extLst>
          </a:blip>
          <a:srcRect l="1734" r="13539"/>
          <a:stretch/>
        </p:blipFill>
        <p:spPr>
          <a:xfrm>
            <a:off x="5880100" y="807601"/>
            <a:ext cx="5624889" cy="4979093"/>
          </a:xfrm>
          <a:prstGeom prst="rect">
            <a:avLst/>
          </a:prstGeom>
        </p:spPr>
      </p:pic>
      <p:sp>
        <p:nvSpPr>
          <p:cNvPr id="11" name="Owal 19">
            <a:extLst>
              <a:ext uri="{FF2B5EF4-FFF2-40B4-BE49-F238E27FC236}">
                <a16:creationId xmlns:a16="http://schemas.microsoft.com/office/drawing/2014/main" id="{4A1E0B85-13D7-0159-32A0-36E14DA368F7}"/>
              </a:ext>
            </a:extLst>
          </p:cNvPr>
          <p:cNvSpPr/>
          <p:nvPr/>
        </p:nvSpPr>
        <p:spPr>
          <a:xfrm>
            <a:off x="5148960" y="2626010"/>
            <a:ext cx="1489714" cy="1489714"/>
          </a:xfrm>
          <a:prstGeom prst="ellipse">
            <a:avLst/>
          </a:prstGeom>
          <a:solidFill>
            <a:schemeClr val="tx1">
              <a:lumMod val="85000"/>
              <a:lumOff val="1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7" name="Title 1">
            <a:extLst>
              <a:ext uri="{FF2B5EF4-FFF2-40B4-BE49-F238E27FC236}">
                <a16:creationId xmlns:a16="http://schemas.microsoft.com/office/drawing/2014/main" id="{4F2AABD5-6E8A-F8F5-83BE-30054F2A50FA}"/>
              </a:ext>
            </a:extLst>
          </p:cNvPr>
          <p:cNvSpPr txBox="1">
            <a:spLocks/>
          </p:cNvSpPr>
          <p:nvPr/>
        </p:nvSpPr>
        <p:spPr>
          <a:xfrm>
            <a:off x="740731"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2" name="TextBox 1">
            <a:extLst>
              <a:ext uri="{FF2B5EF4-FFF2-40B4-BE49-F238E27FC236}">
                <a16:creationId xmlns:a16="http://schemas.microsoft.com/office/drawing/2014/main" id="{87BDB377-2EB2-7C20-02A9-6FAB3C081133}"/>
              </a:ext>
            </a:extLst>
          </p:cNvPr>
          <p:cNvSpPr txBox="1"/>
          <p:nvPr/>
        </p:nvSpPr>
        <p:spPr>
          <a:xfrm>
            <a:off x="740732" y="2097088"/>
            <a:ext cx="4236785" cy="2666564"/>
          </a:xfrm>
          <a:prstGeom prst="rect">
            <a:avLst/>
          </a:prstGeom>
          <a:noFill/>
        </p:spPr>
        <p:txBody>
          <a:bodyPr wrap="square" lIns="0" tIns="0" rIns="0" bIns="0">
            <a:spAutoFit/>
          </a:bodyPr>
          <a:lstStyle/>
          <a:p>
            <a:pPr algn="l">
              <a:lnSpc>
                <a:spcPct val="125000"/>
              </a:lnSpc>
            </a:pPr>
            <a:r>
              <a:rPr lang="en-US" sz="1400" b="0" i="0" u="none" strike="noStrike" baseline="0" dirty="0">
                <a:solidFill>
                  <a:srgbClr val="003C53"/>
                </a:solidFill>
                <a:latin typeface="Arial" panose="020B0604020202020204" pitchFamily="34" charset="0"/>
                <a:cs typeface="Arial" panose="020B0604020202020204" pitchFamily="34" charset="0"/>
              </a:rPr>
              <a:t>The </a:t>
            </a:r>
            <a:r>
              <a:rPr lang="en-US" sz="1400" b="0" i="0" u="none" strike="noStrike" baseline="0" dirty="0" err="1">
                <a:solidFill>
                  <a:srgbClr val="003C53"/>
                </a:solidFill>
                <a:latin typeface="Arial" panose="020B0604020202020204" pitchFamily="34" charset="0"/>
                <a:cs typeface="Arial" panose="020B0604020202020204" pitchFamily="34" charset="0"/>
              </a:rPr>
              <a:t>hushAssistant’s</a:t>
            </a:r>
            <a:r>
              <a:rPr lang="en-US" sz="1400" b="0" i="0" u="none" strike="noStrike" baseline="0" dirty="0">
                <a:solidFill>
                  <a:srgbClr val="003C53"/>
                </a:solidFill>
                <a:latin typeface="Arial" panose="020B0604020202020204" pitchFamily="34" charset="0"/>
                <a:cs typeface="Arial" panose="020B0604020202020204" pitchFamily="34" charset="0"/>
              </a:rPr>
              <a:t> Demo mode feature allows users to explore available functionalities without making permanent adjustments. This model provides a guided overview of key features such as lighting, ventilation, and booking options, helping users and, e.g., Facility Managers understand how to optimize their experience and use the pod correctly. It’s an excellent tool for demonstrations, training sessions, or testing different settings before regular use.</a:t>
            </a:r>
          </a:p>
          <a:p>
            <a:pPr algn="l">
              <a:lnSpc>
                <a:spcPct val="125000"/>
              </a:lnSpc>
            </a:pPr>
            <a:endParaRPr lang="en-US" sz="1400" b="0" i="0" u="none" strike="noStrike" baseline="0" dirty="0">
              <a:solidFill>
                <a:srgbClr val="003C53"/>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A42E5ADC-51C2-0EDE-052C-92630D3F2AEA}"/>
              </a:ext>
            </a:extLst>
          </p:cNvPr>
          <p:cNvSpPr txBox="1">
            <a:spLocks/>
          </p:cNvSpPr>
          <p:nvPr/>
        </p:nvSpPr>
        <p:spPr>
          <a:xfrm>
            <a:off x="740732" y="1173686"/>
            <a:ext cx="4125466"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Demo mode for getting the most out of the pod</a:t>
            </a:r>
            <a:endParaRPr lang="en-US" sz="2400" dirty="0">
              <a:solidFill>
                <a:srgbClr val="F9CA91"/>
              </a:solidFill>
              <a:latin typeface="Arial"/>
              <a:cs typeface="Arial"/>
            </a:endParaRPr>
          </a:p>
        </p:txBody>
      </p:sp>
      <p:grpSp>
        <p:nvGrpSpPr>
          <p:cNvPr id="9" name="Group 8">
            <a:extLst>
              <a:ext uri="{FF2B5EF4-FFF2-40B4-BE49-F238E27FC236}">
                <a16:creationId xmlns:a16="http://schemas.microsoft.com/office/drawing/2014/main" id="{6CDC202F-F354-1F30-9AA2-931AAA210A2C}"/>
              </a:ext>
            </a:extLst>
          </p:cNvPr>
          <p:cNvGrpSpPr/>
          <p:nvPr/>
        </p:nvGrpSpPr>
        <p:grpSpPr>
          <a:xfrm>
            <a:off x="5519342" y="2952347"/>
            <a:ext cx="748949" cy="837039"/>
            <a:chOff x="5717002" y="3039886"/>
            <a:chExt cx="748949" cy="837039"/>
          </a:xfrm>
        </p:grpSpPr>
        <p:pic>
          <p:nvPicPr>
            <p:cNvPr id="10" name="Obraz 8">
              <a:extLst>
                <a:ext uri="{FF2B5EF4-FFF2-40B4-BE49-F238E27FC236}">
                  <a16:creationId xmlns:a16="http://schemas.microsoft.com/office/drawing/2014/main" id="{89B6DAE7-8D85-F44B-E5D3-983040C1DA8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17002" y="3138236"/>
              <a:ext cx="748949" cy="738689"/>
            </a:xfrm>
            <a:prstGeom prst="rect">
              <a:avLst/>
            </a:prstGeom>
          </p:spPr>
        </p:pic>
        <p:sp>
          <p:nvSpPr>
            <p:cNvPr id="13" name="Tytuł 1">
              <a:extLst>
                <a:ext uri="{FF2B5EF4-FFF2-40B4-BE49-F238E27FC236}">
                  <a16:creationId xmlns:a16="http://schemas.microsoft.com/office/drawing/2014/main" id="{B7048DA8-DDFE-416F-73B4-31ED6EF746F5}"/>
                </a:ext>
              </a:extLst>
            </p:cNvPr>
            <p:cNvSpPr txBox="1">
              <a:spLocks/>
            </p:cNvSpPr>
            <p:nvPr/>
          </p:nvSpPr>
          <p:spPr>
            <a:xfrm>
              <a:off x="5828101" y="3039886"/>
              <a:ext cx="535923" cy="257660"/>
            </a:xfrm>
            <a:prstGeom prst="rect">
              <a:avLst/>
            </a:prstGeom>
          </p:spPr>
          <p:txBody>
            <a:bodyPr vert="horz" lIns="91440" tIns="45720" rIns="91440" bIns="45720" rtlCol="0" anchor="t">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l-PL" sz="1400" b="1" dirty="0">
                  <a:solidFill>
                    <a:schemeClr val="bg1"/>
                  </a:solidFill>
                  <a:latin typeface="HelveticaNeueLTPro-Hv" panose="020B0804020202020204" pitchFamily="34" charset="-18"/>
                </a:rPr>
                <a:t>DEMO</a:t>
              </a:r>
            </a:p>
          </p:txBody>
        </p:sp>
      </p:grpSp>
    </p:spTree>
    <p:extLst>
      <p:ext uri="{BB962C8B-B14F-4D97-AF65-F5344CB8AC3E}">
        <p14:creationId xmlns:p14="http://schemas.microsoft.com/office/powerpoint/2010/main" val="42359263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Obraz 5" descr="Obraz zawierający ubrania, osoba, człowiek, budynek&#10;&#10;Zawartość wygenerowana przez sztuczną inteligencję może być niepoprawna.">
            <a:extLst>
              <a:ext uri="{FF2B5EF4-FFF2-40B4-BE49-F238E27FC236}">
                <a16:creationId xmlns:a16="http://schemas.microsoft.com/office/drawing/2014/main" id="{E86E0110-22A8-3DD8-8DC9-001404817021}"/>
              </a:ext>
            </a:extLst>
          </p:cNvPr>
          <p:cNvPicPr>
            <a:picLocks noChangeAspect="1"/>
          </p:cNvPicPr>
          <p:nvPr/>
        </p:nvPicPr>
        <p:blipFill>
          <a:blip r:embed="rId2">
            <a:extLst>
              <a:ext uri="{28A0092B-C50C-407E-A947-70E740481C1C}">
                <a14:useLocalDpi xmlns:a14="http://schemas.microsoft.com/office/drawing/2010/main" val="0"/>
              </a:ext>
            </a:extLst>
          </a:blip>
          <a:srcRect l="17069" r="7497"/>
          <a:stretch/>
        </p:blipFill>
        <p:spPr>
          <a:xfrm>
            <a:off x="731838" y="811218"/>
            <a:ext cx="5624889" cy="4971127"/>
          </a:xfrm>
          <a:prstGeom prst="rect">
            <a:avLst/>
          </a:prstGeom>
        </p:spPr>
      </p:pic>
      <p:sp>
        <p:nvSpPr>
          <p:cNvPr id="7" name="Title 1">
            <a:extLst>
              <a:ext uri="{FF2B5EF4-FFF2-40B4-BE49-F238E27FC236}">
                <a16:creationId xmlns:a16="http://schemas.microsoft.com/office/drawing/2014/main" id="{4F2AABD5-6E8A-F8F5-83BE-30054F2A50FA}"/>
              </a:ext>
            </a:extLst>
          </p:cNvPr>
          <p:cNvSpPr txBox="1">
            <a:spLocks/>
          </p:cNvSpPr>
          <p:nvPr/>
        </p:nvSpPr>
        <p:spPr>
          <a:xfrm>
            <a:off x="6780213" y="782235"/>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2" name="TextBox 1">
            <a:extLst>
              <a:ext uri="{FF2B5EF4-FFF2-40B4-BE49-F238E27FC236}">
                <a16:creationId xmlns:a16="http://schemas.microsoft.com/office/drawing/2014/main" id="{87BDB377-2EB2-7C20-02A9-6FAB3C081133}"/>
              </a:ext>
            </a:extLst>
          </p:cNvPr>
          <p:cNvSpPr txBox="1"/>
          <p:nvPr/>
        </p:nvSpPr>
        <p:spPr>
          <a:xfrm>
            <a:off x="6780213" y="2267024"/>
            <a:ext cx="4742493" cy="3878434"/>
          </a:xfrm>
          <a:prstGeom prst="rect">
            <a:avLst/>
          </a:prstGeom>
          <a:noFill/>
        </p:spPr>
        <p:txBody>
          <a:bodyPr wrap="square" lIns="0" tIns="0" rIns="0" bIns="0">
            <a:spAutoFit/>
          </a:bodyPr>
          <a:lstStyle/>
          <a:p>
            <a:pPr algn="l">
              <a:lnSpc>
                <a:spcPct val="125000"/>
              </a:lnSpc>
            </a:pPr>
            <a:r>
              <a:rPr lang="en-US" sz="1400" b="0" i="0" u="none" strike="noStrike" baseline="0" dirty="0">
                <a:solidFill>
                  <a:srgbClr val="003C53"/>
                </a:solidFill>
                <a:latin typeface="Arial" panose="020B0604020202020204" pitchFamily="34" charset="0"/>
                <a:cs typeface="Arial" panose="020B0604020202020204" pitchFamily="34" charset="0"/>
              </a:rPr>
              <a:t>Providing a supportive work environment and solutions in offices is crucial to employee efficiency and well-being. The right lighting reduces fatigue and stress, common challenges in office settings, while lighting aligned with the circadian rhythm enhances concentration, mood, and general health. Beyond lighting, smart workplace solutions further support employees in maintaining Focus and balance. </a:t>
            </a:r>
            <a:br>
              <a:rPr lang="en-US" sz="1400" b="0" i="0" u="none" strike="noStrike" baseline="0" dirty="0">
                <a:solidFill>
                  <a:srgbClr val="003C53"/>
                </a:solidFill>
                <a:latin typeface="Arial" panose="020B0604020202020204" pitchFamily="34" charset="0"/>
                <a:cs typeface="Arial" panose="020B0604020202020204" pitchFamily="34" charset="0"/>
              </a:rPr>
            </a:br>
            <a:endParaRPr lang="en-US" sz="1400" b="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Features such as built-in timers help manage work sessions effectively, while break reminders encourage regular pauses to boost long-term productivity and well-being. Seamless booking systems ensure easy access to quiet workspaces, reducing distractions and optimizing workflow. By integrating these enhancements, modern office environments foster engagement, efficiency, </a:t>
            </a:r>
            <a:br>
              <a:rPr lang="en-US" sz="1050" b="0" i="0" u="none" strike="noStrike" baseline="0" dirty="0">
                <a:solidFill>
                  <a:srgbClr val="003C53"/>
                </a:solidFill>
                <a:latin typeface="Arial" panose="020B0604020202020204" pitchFamily="34" charset="0"/>
                <a:cs typeface="Arial" panose="020B0604020202020204" pitchFamily="34" charset="0"/>
              </a:rPr>
            </a:br>
            <a:r>
              <a:rPr lang="en-US" sz="1050" b="0" i="0" u="none" strike="noStrike" baseline="0" dirty="0">
                <a:solidFill>
                  <a:srgbClr val="003C53"/>
                </a:solidFill>
                <a:latin typeface="Arial" panose="020B0604020202020204" pitchFamily="34" charset="0"/>
                <a:cs typeface="Arial" panose="020B0604020202020204" pitchFamily="34" charset="0"/>
              </a:rPr>
              <a:t>and overall job satisfaction.</a:t>
            </a:r>
          </a:p>
          <a:p>
            <a:pPr algn="l">
              <a:lnSpc>
                <a:spcPct val="125000"/>
              </a:lnSpc>
            </a:pPr>
            <a:endParaRPr lang="en-US" sz="1400" b="0" i="0" u="none" strike="noStrike" baseline="0" dirty="0">
              <a:solidFill>
                <a:srgbClr val="003C53"/>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A42E5ADC-51C2-0EDE-052C-92630D3F2AEA}"/>
              </a:ext>
            </a:extLst>
          </p:cNvPr>
          <p:cNvSpPr txBox="1">
            <a:spLocks/>
          </p:cNvSpPr>
          <p:nvPr/>
        </p:nvSpPr>
        <p:spPr>
          <a:xfrm>
            <a:off x="6780213" y="1173686"/>
            <a:ext cx="4596039" cy="147807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Choose solutions that support </a:t>
            </a:r>
            <a:r>
              <a:rPr lang="en-US" sz="2400" dirty="0">
                <a:solidFill>
                  <a:srgbClr val="F9CA91"/>
                </a:solidFill>
                <a:latin typeface="Arial"/>
                <a:cs typeface="Arial"/>
              </a:rPr>
              <a:t>employee productivity and </a:t>
            </a:r>
            <a:br>
              <a:rPr lang="en-US" sz="2400" dirty="0">
                <a:solidFill>
                  <a:srgbClr val="F9CA91"/>
                </a:solidFill>
                <a:latin typeface="Arial"/>
                <a:cs typeface="Arial"/>
              </a:rPr>
            </a:br>
            <a:r>
              <a:rPr lang="en-US" sz="2400" dirty="0">
                <a:solidFill>
                  <a:srgbClr val="F9CA91"/>
                </a:solidFill>
                <a:latin typeface="Arial"/>
                <a:cs typeface="Arial"/>
              </a:rPr>
              <a:t>well-being</a:t>
            </a:r>
          </a:p>
        </p:txBody>
      </p:sp>
    </p:spTree>
    <p:extLst>
      <p:ext uri="{BB962C8B-B14F-4D97-AF65-F5344CB8AC3E}">
        <p14:creationId xmlns:p14="http://schemas.microsoft.com/office/powerpoint/2010/main" val="27135398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DEB3B4"/>
        </a:solidFill>
        <a:effectLst/>
      </p:bgPr>
    </p:bg>
    <p:spTree>
      <p:nvGrpSpPr>
        <p:cNvPr id="1" name=""/>
        <p:cNvGrpSpPr/>
        <p:nvPr/>
      </p:nvGrpSpPr>
      <p:grpSpPr>
        <a:xfrm>
          <a:off x="0" y="0"/>
          <a:ext cx="0" cy="0"/>
          <a:chOff x="0" y="0"/>
          <a:chExt cx="0" cy="0"/>
        </a:xfrm>
      </p:grpSpPr>
      <p:pic>
        <p:nvPicPr>
          <p:cNvPr id="4" name="Picture 3" descr="A computer with a book coming out of it&#10;&#10;Description automatically generated">
            <a:extLst>
              <a:ext uri="{FF2B5EF4-FFF2-40B4-BE49-F238E27FC236}">
                <a16:creationId xmlns:a16="http://schemas.microsoft.com/office/drawing/2014/main" id="{7AA16B54-2A8B-F49D-F0F2-E5EAFE36ECB4}"/>
              </a:ext>
            </a:extLst>
          </p:cNvPr>
          <p:cNvPicPr>
            <a:picLocks noChangeAspect="1"/>
          </p:cNvPicPr>
          <p:nvPr/>
        </p:nvPicPr>
        <p:blipFill>
          <a:blip r:embed="rId3"/>
          <a:stretch>
            <a:fillRect/>
          </a:stretch>
        </p:blipFill>
        <p:spPr>
          <a:xfrm>
            <a:off x="0" y="0"/>
            <a:ext cx="12192000" cy="5763252"/>
          </a:xfrm>
          <a:prstGeom prst="rect">
            <a:avLst/>
          </a:prstGeom>
        </p:spPr>
      </p:pic>
    </p:spTree>
    <p:extLst>
      <p:ext uri="{BB962C8B-B14F-4D97-AF65-F5344CB8AC3E}">
        <p14:creationId xmlns:p14="http://schemas.microsoft.com/office/powerpoint/2010/main" val="4207092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DEA0E-A1D5-714C-A89D-87FE81D71198}"/>
            </a:ext>
          </a:extLst>
        </p:cNvPr>
        <p:cNvGrpSpPr/>
        <p:nvPr/>
      </p:nvGrpSpPr>
      <p:grpSpPr>
        <a:xfrm>
          <a:off x="0" y="0"/>
          <a:ext cx="0" cy="0"/>
          <a:chOff x="0" y="0"/>
          <a:chExt cx="0" cy="0"/>
        </a:xfrm>
      </p:grpSpPr>
      <p:pic>
        <p:nvPicPr>
          <p:cNvPr id="6" name="Obraz 15" descr="Obraz zawierający ubrania, osoba, obuwie, Ludzka twarz&#10;&#10;Zawartość wygenerowana przez sztuczną inteligencję może być niepoprawna.">
            <a:extLst>
              <a:ext uri="{FF2B5EF4-FFF2-40B4-BE49-F238E27FC236}">
                <a16:creationId xmlns:a16="http://schemas.microsoft.com/office/drawing/2014/main" id="{393E0A49-B932-1585-864D-23F3F8F3853F}"/>
              </a:ext>
            </a:extLst>
          </p:cNvPr>
          <p:cNvPicPr>
            <a:picLocks noChangeAspect="1"/>
          </p:cNvPicPr>
          <p:nvPr/>
        </p:nvPicPr>
        <p:blipFill>
          <a:blip r:embed="rId3">
            <a:extLst>
              <a:ext uri="{28A0092B-C50C-407E-A947-70E740481C1C}">
                <a14:useLocalDpi xmlns:a14="http://schemas.microsoft.com/office/drawing/2010/main" val="0"/>
              </a:ext>
            </a:extLst>
          </a:blip>
          <a:srcRect l="9803" r="6963"/>
          <a:stretch/>
        </p:blipFill>
        <p:spPr>
          <a:xfrm>
            <a:off x="731838" y="815731"/>
            <a:ext cx="5653087" cy="4953243"/>
          </a:xfrm>
          <a:prstGeom prst="rect">
            <a:avLst/>
          </a:prstGeom>
        </p:spPr>
      </p:pic>
      <p:grpSp>
        <p:nvGrpSpPr>
          <p:cNvPr id="23" name="Group 22">
            <a:extLst>
              <a:ext uri="{FF2B5EF4-FFF2-40B4-BE49-F238E27FC236}">
                <a16:creationId xmlns:a16="http://schemas.microsoft.com/office/drawing/2014/main" id="{3243B6E8-8839-AF97-1009-BBBDA4CCC51A}"/>
              </a:ext>
            </a:extLst>
          </p:cNvPr>
          <p:cNvGrpSpPr/>
          <p:nvPr/>
        </p:nvGrpSpPr>
        <p:grpSpPr>
          <a:xfrm>
            <a:off x="6807577" y="926530"/>
            <a:ext cx="5079623" cy="3140494"/>
            <a:chOff x="740732" y="926530"/>
            <a:chExt cx="5079623" cy="3140494"/>
          </a:xfrm>
        </p:grpSpPr>
        <p:sp>
          <p:nvSpPr>
            <p:cNvPr id="3" name="TextBox 2">
              <a:extLst>
                <a:ext uri="{FF2B5EF4-FFF2-40B4-BE49-F238E27FC236}">
                  <a16:creationId xmlns:a16="http://schemas.microsoft.com/office/drawing/2014/main" id="{A7E30716-2970-5489-5923-6CD493828C8C}"/>
                </a:ext>
              </a:extLst>
            </p:cNvPr>
            <p:cNvSpPr txBox="1"/>
            <p:nvPr/>
          </p:nvSpPr>
          <p:spPr>
            <a:xfrm>
              <a:off x="740732" y="1912588"/>
              <a:ext cx="4681121" cy="2154436"/>
            </a:xfrm>
            <a:prstGeom prst="rect">
              <a:avLst/>
            </a:prstGeom>
            <a:noFill/>
          </p:spPr>
          <p:txBody>
            <a:bodyPr wrap="square" lIns="0" tIns="0" rIns="0" bIns="0">
              <a:spAutoFit/>
            </a:bodyPr>
            <a:lstStyle/>
            <a:p>
              <a:r>
                <a:rPr lang="en-US" sz="1400" dirty="0">
                  <a:solidFill>
                    <a:srgbClr val="003C53"/>
                  </a:solidFill>
                  <a:latin typeface="Arial" panose="020B0604020202020204" pitchFamily="34" charset="0"/>
                  <a:cs typeface="Arial" panose="020B0604020202020204" pitchFamily="34" charset="0"/>
                </a:rPr>
                <a:t>Human-centered design (HCD) is a creative approach to problem-solving that puts real people at the heart of the process. </a:t>
              </a:r>
            </a:p>
            <a:p>
              <a:endParaRPr lang="en-US" sz="1400" dirty="0">
                <a:solidFill>
                  <a:srgbClr val="003C53"/>
                </a:solidFill>
                <a:latin typeface="Arial" panose="020B0604020202020204" pitchFamily="34" charset="0"/>
                <a:cs typeface="Arial" panose="020B0604020202020204" pitchFamily="34" charset="0"/>
              </a:endParaRPr>
            </a:p>
            <a:p>
              <a:r>
                <a:rPr lang="en-US" sz="1400" dirty="0">
                  <a:solidFill>
                    <a:srgbClr val="003C53"/>
                  </a:solidFill>
                  <a:latin typeface="Arial" panose="020B0604020202020204" pitchFamily="34" charset="0"/>
                  <a:cs typeface="Arial" panose="020B0604020202020204" pitchFamily="34" charset="0"/>
                </a:rPr>
                <a:t>The goal is to design products, services, or systems that truly meet the needs, behaviors, and experiences of the people they’re intended for.</a:t>
              </a:r>
            </a:p>
            <a:p>
              <a:endParaRPr lang="en-US" sz="1400" dirty="0">
                <a:solidFill>
                  <a:srgbClr val="003C53"/>
                </a:solidFill>
                <a:latin typeface="Arial" panose="020B0604020202020204" pitchFamily="34" charset="0"/>
                <a:cs typeface="Arial" panose="020B0604020202020204" pitchFamily="34" charset="0"/>
              </a:endParaRPr>
            </a:p>
            <a:p>
              <a:r>
                <a:rPr lang="en-US" sz="1400" b="1" dirty="0">
                  <a:solidFill>
                    <a:srgbClr val="003C53"/>
                  </a:solidFill>
                  <a:latin typeface="Arial" panose="020B0604020202020204" pitchFamily="34" charset="0"/>
                  <a:cs typeface="Arial" panose="020B0604020202020204" pitchFamily="34" charset="0"/>
                </a:rPr>
                <a:t>In simpler terms:</a:t>
              </a:r>
            </a:p>
            <a:p>
              <a:r>
                <a:rPr lang="en-US" sz="1400" dirty="0">
                  <a:solidFill>
                    <a:srgbClr val="003C53"/>
                  </a:solidFill>
                  <a:latin typeface="Arial" panose="020B0604020202020204" pitchFamily="34" charset="0"/>
                  <a:cs typeface="Arial" panose="020B0604020202020204" pitchFamily="34" charset="0"/>
                </a:rPr>
                <a:t>It's about designing </a:t>
              </a:r>
              <a:r>
                <a:rPr lang="en-US" sz="1400" i="1" dirty="0">
                  <a:solidFill>
                    <a:srgbClr val="003C53"/>
                  </a:solidFill>
                  <a:latin typeface="Arial" panose="020B0604020202020204" pitchFamily="34" charset="0"/>
                  <a:cs typeface="Arial" panose="020B0604020202020204" pitchFamily="34" charset="0"/>
                </a:rPr>
                <a:t>with</a:t>
              </a:r>
              <a:r>
                <a:rPr lang="en-US" sz="1400" dirty="0">
                  <a:solidFill>
                    <a:srgbClr val="003C53"/>
                  </a:solidFill>
                  <a:latin typeface="Arial" panose="020B0604020202020204" pitchFamily="34" charset="0"/>
                  <a:cs typeface="Arial" panose="020B0604020202020204" pitchFamily="34" charset="0"/>
                </a:rPr>
                <a:t> people, not just </a:t>
              </a:r>
              <a:r>
                <a:rPr lang="en-US" sz="1400" i="1" dirty="0">
                  <a:solidFill>
                    <a:srgbClr val="003C53"/>
                  </a:solidFill>
                  <a:latin typeface="Arial" panose="020B0604020202020204" pitchFamily="34" charset="0"/>
                  <a:cs typeface="Arial" panose="020B0604020202020204" pitchFamily="34" charset="0"/>
                </a:rPr>
                <a:t>for</a:t>
              </a:r>
              <a:r>
                <a:rPr lang="en-US" sz="1400" dirty="0">
                  <a:solidFill>
                    <a:srgbClr val="003C53"/>
                  </a:solidFill>
                  <a:latin typeface="Arial" panose="020B0604020202020204" pitchFamily="34" charset="0"/>
                  <a:cs typeface="Arial" panose="020B0604020202020204" pitchFamily="34" charset="0"/>
                </a:rPr>
                <a:t> them.</a:t>
              </a:r>
            </a:p>
          </p:txBody>
        </p:sp>
        <p:sp>
          <p:nvSpPr>
            <p:cNvPr id="7" name="Title 1">
              <a:extLst>
                <a:ext uri="{FF2B5EF4-FFF2-40B4-BE49-F238E27FC236}">
                  <a16:creationId xmlns:a16="http://schemas.microsoft.com/office/drawing/2014/main" id="{60470660-85D1-F9FE-1619-1DE3BB122873}"/>
                </a:ext>
              </a:extLst>
            </p:cNvPr>
            <p:cNvSpPr txBox="1">
              <a:spLocks/>
            </p:cNvSpPr>
            <p:nvPr/>
          </p:nvSpPr>
          <p:spPr>
            <a:xfrm>
              <a:off x="740732" y="926530"/>
              <a:ext cx="5079623" cy="81683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What is Human-Centered Design?</a:t>
              </a:r>
            </a:p>
            <a:p>
              <a:r>
                <a:rPr lang="en-US" sz="2400" dirty="0">
                  <a:solidFill>
                    <a:srgbClr val="F9CA91"/>
                  </a:solidFill>
                  <a:latin typeface="Arial"/>
                  <a:cs typeface="Arial"/>
                </a:rPr>
                <a:t>Pods are made for people!</a:t>
              </a:r>
              <a:br>
                <a:rPr lang="en-US" sz="2400" dirty="0">
                  <a:latin typeface="Arial"/>
                  <a:cs typeface="Arial"/>
                </a:rPr>
              </a:br>
              <a:endParaRPr lang="en-US" sz="2400" dirty="0">
                <a:solidFill>
                  <a:srgbClr val="F9CA91"/>
                </a:solidFill>
                <a:latin typeface="Arial"/>
                <a:cs typeface="Arial"/>
              </a:endParaRPr>
            </a:p>
          </p:txBody>
        </p:sp>
      </p:grpSp>
    </p:spTree>
    <p:extLst>
      <p:ext uri="{BB962C8B-B14F-4D97-AF65-F5344CB8AC3E}">
        <p14:creationId xmlns:p14="http://schemas.microsoft.com/office/powerpoint/2010/main" val="34139177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DEB3B4"/>
        </a:solidFill>
        <a:effectLst/>
      </p:bgPr>
    </p:bg>
    <p:spTree>
      <p:nvGrpSpPr>
        <p:cNvPr id="1" name="">
          <a:extLst>
            <a:ext uri="{FF2B5EF4-FFF2-40B4-BE49-F238E27FC236}">
              <a16:creationId xmlns:a16="http://schemas.microsoft.com/office/drawing/2014/main" id="{DF9FD7EA-17C6-3A03-C4F7-B14A0310AD07}"/>
            </a:ext>
          </a:extLst>
        </p:cNvPr>
        <p:cNvGrpSpPr/>
        <p:nvPr/>
      </p:nvGrpSpPr>
      <p:grpSpPr>
        <a:xfrm>
          <a:off x="0" y="0"/>
          <a:ext cx="0" cy="0"/>
          <a:chOff x="0" y="0"/>
          <a:chExt cx="0" cy="0"/>
        </a:xfrm>
      </p:grpSpPr>
      <p:pic>
        <p:nvPicPr>
          <p:cNvPr id="14" name="Obraz 6" descr="Obraz zawierający budynek, roślina domowa, donica, okno&#10;&#10;Zawartość wygenerowana przez sztuczną inteligencję może być niepoprawna.">
            <a:extLst>
              <a:ext uri="{FF2B5EF4-FFF2-40B4-BE49-F238E27FC236}">
                <a16:creationId xmlns:a16="http://schemas.microsoft.com/office/drawing/2014/main" id="{B4138CE7-61B3-4D1E-37D1-EA81FB318C39}"/>
              </a:ext>
            </a:extLst>
          </p:cNvPr>
          <p:cNvPicPr>
            <a:picLocks noChangeAspect="1"/>
          </p:cNvPicPr>
          <p:nvPr/>
        </p:nvPicPr>
        <p:blipFill>
          <a:blip r:embed="rId2">
            <a:extLst>
              <a:ext uri="{28A0092B-C50C-407E-A947-70E740481C1C}">
                <a14:useLocalDpi xmlns:a14="http://schemas.microsoft.com/office/drawing/2010/main" val="0"/>
              </a:ext>
            </a:extLst>
          </a:blip>
          <a:srcRect l="7636" r="7636"/>
          <a:stretch/>
        </p:blipFill>
        <p:spPr>
          <a:xfrm>
            <a:off x="5880100" y="807600"/>
            <a:ext cx="5624889" cy="4978263"/>
          </a:xfrm>
          <a:prstGeom prst="rect">
            <a:avLst/>
          </a:prstGeom>
        </p:spPr>
      </p:pic>
      <p:sp>
        <p:nvSpPr>
          <p:cNvPr id="8" name="TextBox 7">
            <a:extLst>
              <a:ext uri="{FF2B5EF4-FFF2-40B4-BE49-F238E27FC236}">
                <a16:creationId xmlns:a16="http://schemas.microsoft.com/office/drawing/2014/main" id="{78A8B9A2-1033-A751-2B6A-146AF2D380F4}"/>
              </a:ext>
            </a:extLst>
          </p:cNvPr>
          <p:cNvSpPr txBox="1"/>
          <p:nvPr/>
        </p:nvSpPr>
        <p:spPr>
          <a:xfrm>
            <a:off x="740732" y="1740637"/>
            <a:ext cx="4236785" cy="1589346"/>
          </a:xfrm>
          <a:prstGeom prst="rect">
            <a:avLst/>
          </a:prstGeom>
          <a:noFill/>
        </p:spPr>
        <p:txBody>
          <a:bodyPr wrap="square" lIns="0" tIns="0" rIns="0" bIns="0">
            <a:spAutoFit/>
          </a:bodyPr>
          <a:lstStyle/>
          <a:p>
            <a:pPr algn="l">
              <a:lnSpc>
                <a:spcPct val="125000"/>
              </a:lnSpc>
            </a:pPr>
            <a:r>
              <a:rPr lang="en-US" sz="1400" b="1" i="0" u="none" strike="noStrike" baseline="0" dirty="0">
                <a:solidFill>
                  <a:srgbClr val="003C53"/>
                </a:solidFill>
                <a:latin typeface="Arial" panose="020B0604020202020204" pitchFamily="34" charset="0"/>
                <a:cs typeface="Arial" panose="020B0604020202020204" pitchFamily="34" charset="0"/>
              </a:rPr>
              <a:t>Or maybe you’re looking for the right acoustic solutions tailored to your needs?</a:t>
            </a:r>
          </a:p>
          <a:p>
            <a:pPr algn="l">
              <a:lnSpc>
                <a:spcPct val="125000"/>
              </a:lnSpc>
            </a:pPr>
            <a:endParaRPr lang="en-US" sz="1400" b="1" dirty="0">
              <a:solidFill>
                <a:srgbClr val="003C53"/>
              </a:solidFill>
              <a:latin typeface="Arial" panose="020B0604020202020204" pitchFamily="34" charset="0"/>
              <a:cs typeface="Arial" panose="020B0604020202020204" pitchFamily="34" charset="0"/>
            </a:endParaRPr>
          </a:p>
          <a:p>
            <a:pPr algn="l">
              <a:lnSpc>
                <a:spcPct val="125000"/>
              </a:lnSpc>
            </a:pPr>
            <a:r>
              <a:rPr lang="en-US" sz="1400" i="0" u="none" strike="noStrike" baseline="0" dirty="0">
                <a:solidFill>
                  <a:srgbClr val="003C53"/>
                </a:solidFill>
                <a:latin typeface="Arial" panose="020B0604020202020204" pitchFamily="34" charset="0"/>
                <a:cs typeface="Arial" panose="020B0604020202020204" pitchFamily="34" charset="0"/>
              </a:rPr>
              <a:t>Visit </a:t>
            </a:r>
            <a:r>
              <a:rPr lang="en-US" sz="1400" b="1" i="0" u="none" strike="noStrike" baseline="0" dirty="0" err="1">
                <a:solidFill>
                  <a:srgbClr val="003C53"/>
                </a:solidFill>
                <a:latin typeface="Arial" panose="020B0604020202020204" pitchFamily="34" charset="0"/>
                <a:cs typeface="Arial" panose="020B0604020202020204" pitchFamily="34" charset="0"/>
              </a:rPr>
              <a:t>thinkspaceoffice.com</a:t>
            </a:r>
            <a:r>
              <a:rPr lang="en-US" sz="1400" b="1" i="0" u="none" strike="noStrike" baseline="0" dirty="0">
                <a:solidFill>
                  <a:srgbClr val="003C53"/>
                </a:solidFill>
                <a:latin typeface="Arial" panose="020B0604020202020204" pitchFamily="34" charset="0"/>
                <a:cs typeface="Arial" panose="020B0604020202020204" pitchFamily="34" charset="0"/>
              </a:rPr>
              <a:t> </a:t>
            </a:r>
            <a:r>
              <a:rPr lang="en-US" sz="1400" i="0" u="none" strike="noStrike" baseline="0" dirty="0">
                <a:solidFill>
                  <a:srgbClr val="003C53"/>
                </a:solidFill>
                <a:latin typeface="Arial" panose="020B0604020202020204" pitchFamily="34" charset="0"/>
                <a:cs typeface="Arial" panose="020B0604020202020204" pitchFamily="34" charset="0"/>
              </a:rPr>
              <a:t>and discover</a:t>
            </a:r>
          </a:p>
          <a:p>
            <a:pPr algn="l">
              <a:lnSpc>
                <a:spcPct val="125000"/>
              </a:lnSpc>
            </a:pPr>
            <a:r>
              <a:rPr lang="en-US" sz="1400" i="0" u="none" strike="noStrike" baseline="0" dirty="0">
                <a:solidFill>
                  <a:srgbClr val="003C53"/>
                </a:solidFill>
                <a:latin typeface="Arial" panose="020B0604020202020204" pitchFamily="34" charset="0"/>
                <a:cs typeface="Arial" panose="020B0604020202020204" pitchFamily="34" charset="0"/>
              </a:rPr>
              <a:t>our innovative </a:t>
            </a:r>
            <a:r>
              <a:rPr lang="en-US" sz="1400" i="0" u="none" strike="noStrike" baseline="0" dirty="0" err="1">
                <a:solidFill>
                  <a:srgbClr val="003C53"/>
                </a:solidFill>
                <a:latin typeface="Arial" panose="020B0604020202020204" pitchFamily="34" charset="0"/>
                <a:cs typeface="Arial" panose="020B0604020202020204" pitchFamily="34" charset="0"/>
              </a:rPr>
              <a:t>HushFree</a:t>
            </a:r>
            <a:r>
              <a:rPr lang="en-US" sz="1400" i="0" u="none" strike="noStrike" baseline="0" dirty="0">
                <a:solidFill>
                  <a:srgbClr val="003C53"/>
                </a:solidFill>
                <a:latin typeface="Arial" panose="020B0604020202020204" pitchFamily="34" charset="0"/>
                <a:cs typeface="Arial" panose="020B0604020202020204" pitchFamily="34" charset="0"/>
              </a:rPr>
              <a:t> acoustic pods.</a:t>
            </a:r>
          </a:p>
          <a:p>
            <a:pPr algn="l">
              <a:lnSpc>
                <a:spcPct val="125000"/>
              </a:lnSpc>
            </a:pPr>
            <a:endParaRPr lang="en-US" sz="1400" b="1" i="0" u="none" strike="noStrike" baseline="0" dirty="0">
              <a:solidFill>
                <a:srgbClr val="003C53"/>
              </a:solidFill>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0F279252-C901-785E-07E2-25ADA600BE90}"/>
              </a:ext>
            </a:extLst>
          </p:cNvPr>
          <p:cNvSpPr txBox="1">
            <a:spLocks/>
          </p:cNvSpPr>
          <p:nvPr/>
        </p:nvSpPr>
        <p:spPr>
          <a:xfrm>
            <a:off x="740732" y="1173686"/>
            <a:ext cx="4125466" cy="7505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Want to learn more?</a:t>
            </a:r>
          </a:p>
          <a:p>
            <a:endParaRPr lang="en-US" sz="2400" dirty="0">
              <a:latin typeface="Arial"/>
              <a:cs typeface="Arial"/>
            </a:endParaRPr>
          </a:p>
        </p:txBody>
      </p:sp>
    </p:spTree>
    <p:extLst>
      <p:ext uri="{BB962C8B-B14F-4D97-AF65-F5344CB8AC3E}">
        <p14:creationId xmlns:p14="http://schemas.microsoft.com/office/powerpoint/2010/main" val="1201093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A666B-E5DA-88AD-873B-51DF6B474C0B}"/>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938AB701-569E-9DF1-5B1D-E111FAD41EB4}"/>
              </a:ext>
            </a:extLst>
          </p:cNvPr>
          <p:cNvGrpSpPr/>
          <p:nvPr/>
        </p:nvGrpSpPr>
        <p:grpSpPr>
          <a:xfrm>
            <a:off x="6807577" y="758382"/>
            <a:ext cx="4738480" cy="3260282"/>
            <a:chOff x="740732" y="758382"/>
            <a:chExt cx="4738480" cy="3260282"/>
          </a:xfrm>
        </p:grpSpPr>
        <p:sp>
          <p:nvSpPr>
            <p:cNvPr id="3" name="TextBox 2">
              <a:extLst>
                <a:ext uri="{FF2B5EF4-FFF2-40B4-BE49-F238E27FC236}">
                  <a16:creationId xmlns:a16="http://schemas.microsoft.com/office/drawing/2014/main" id="{88BDD99A-2E1A-24BF-B3A4-D7881601A0E0}"/>
                </a:ext>
              </a:extLst>
            </p:cNvPr>
            <p:cNvSpPr txBox="1"/>
            <p:nvPr/>
          </p:nvSpPr>
          <p:spPr>
            <a:xfrm>
              <a:off x="769411" y="2726002"/>
              <a:ext cx="4681121" cy="1292662"/>
            </a:xfrm>
            <a:prstGeom prst="rect">
              <a:avLst/>
            </a:prstGeom>
            <a:noFill/>
          </p:spPr>
          <p:txBody>
            <a:bodyPr wrap="square" lIns="0" tIns="0" rIns="0" bIns="0">
              <a:spAutoFit/>
            </a:bodyPr>
            <a:lstStyle/>
            <a:p>
              <a:r>
                <a:rPr lang="en-US" sz="1400" dirty="0">
                  <a:solidFill>
                    <a:srgbClr val="003C53"/>
                  </a:solidFill>
                  <a:latin typeface="Arial" panose="020B0604020202020204" pitchFamily="34" charset="0"/>
                  <a:cs typeface="Arial" panose="020B0604020202020204" pitchFamily="34" charset="0"/>
                </a:rPr>
                <a:t>When do you need quiet?</a:t>
              </a:r>
              <a:br>
                <a:rPr lang="en-US" sz="1400" dirty="0">
                  <a:solidFill>
                    <a:srgbClr val="003C53"/>
                  </a:solidFill>
                  <a:latin typeface="Arial" panose="020B0604020202020204" pitchFamily="34" charset="0"/>
                  <a:cs typeface="Arial" panose="020B0604020202020204" pitchFamily="34" charset="0"/>
                </a:rPr>
              </a:br>
              <a:endParaRPr lang="en-US" sz="1400" dirty="0">
                <a:solidFill>
                  <a:srgbClr val="003C53"/>
                </a:solidFill>
                <a:latin typeface="Arial" panose="020B0604020202020204" pitchFamily="34" charset="0"/>
                <a:cs typeface="Arial" panose="020B0604020202020204" pitchFamily="34" charset="0"/>
              </a:endParaRPr>
            </a:p>
            <a:p>
              <a:r>
                <a:rPr lang="en-US" sz="1400" dirty="0">
                  <a:solidFill>
                    <a:srgbClr val="003C53"/>
                  </a:solidFill>
                  <a:latin typeface="Arial" panose="020B0604020202020204" pitchFamily="34" charset="0"/>
                  <a:cs typeface="Arial" panose="020B0604020202020204" pitchFamily="34" charset="0"/>
                </a:rPr>
                <a:t>What makes you uncomfortable in pods?</a:t>
              </a:r>
              <a:br>
                <a:rPr lang="en-US" sz="1400" dirty="0">
                  <a:solidFill>
                    <a:srgbClr val="003C53"/>
                  </a:solidFill>
                  <a:latin typeface="Arial" panose="020B0604020202020204" pitchFamily="34" charset="0"/>
                  <a:cs typeface="Arial" panose="020B0604020202020204" pitchFamily="34" charset="0"/>
                </a:rPr>
              </a:br>
              <a:endParaRPr lang="en-US" sz="1400" dirty="0">
                <a:solidFill>
                  <a:srgbClr val="003C53"/>
                </a:solidFill>
                <a:latin typeface="Arial" panose="020B0604020202020204" pitchFamily="34" charset="0"/>
                <a:cs typeface="Arial" panose="020B0604020202020204" pitchFamily="34" charset="0"/>
              </a:endParaRPr>
            </a:p>
            <a:p>
              <a:r>
                <a:rPr lang="en-US" sz="1400" dirty="0">
                  <a:solidFill>
                    <a:srgbClr val="003C53"/>
                  </a:solidFill>
                  <a:latin typeface="Arial" panose="020B0604020202020204" pitchFamily="34" charset="0"/>
                  <a:cs typeface="Arial" panose="020B0604020202020204" pitchFamily="34" charset="0"/>
                </a:rPr>
                <a:t>What do you wish you had inside?</a:t>
              </a:r>
            </a:p>
            <a:p>
              <a:endParaRPr lang="en-US" sz="1400" dirty="0">
                <a:solidFill>
                  <a:srgbClr val="003C53"/>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5C24F42B-7D29-DBFC-225D-017D80EB7929}"/>
                </a:ext>
              </a:extLst>
            </p:cNvPr>
            <p:cNvSpPr txBox="1">
              <a:spLocks/>
            </p:cNvSpPr>
            <p:nvPr/>
          </p:nvSpPr>
          <p:spPr>
            <a:xfrm>
              <a:off x="740732" y="758382"/>
              <a:ext cx="4738480" cy="81683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What are the challenges of today’s workers?</a:t>
              </a:r>
            </a:p>
            <a:p>
              <a:endParaRPr lang="en-US" sz="2400" dirty="0">
                <a:latin typeface="Arial"/>
                <a:cs typeface="Arial"/>
              </a:endParaRPr>
            </a:p>
            <a:p>
              <a:r>
                <a:rPr lang="en-US" sz="2400" dirty="0">
                  <a:solidFill>
                    <a:srgbClr val="F9CA91"/>
                  </a:solidFill>
                  <a:latin typeface="Arial"/>
                  <a:cs typeface="Arial"/>
                </a:rPr>
                <a:t>Asking </a:t>
              </a:r>
              <a:r>
                <a:rPr lang="en-US" sz="2400" i="1" dirty="0">
                  <a:solidFill>
                    <a:srgbClr val="F9CA91"/>
                  </a:solidFill>
                  <a:latin typeface="Arial"/>
                  <a:cs typeface="Arial"/>
                </a:rPr>
                <a:t>real </a:t>
              </a:r>
              <a:r>
                <a:rPr lang="en-US" sz="2400" dirty="0">
                  <a:solidFill>
                    <a:srgbClr val="F9CA91"/>
                  </a:solidFill>
                  <a:latin typeface="Arial"/>
                  <a:cs typeface="Arial"/>
                </a:rPr>
                <a:t>people in </a:t>
              </a:r>
              <a:r>
                <a:rPr lang="en-US" sz="2400" i="1" dirty="0">
                  <a:solidFill>
                    <a:srgbClr val="F9CA91"/>
                  </a:solidFill>
                  <a:latin typeface="Arial"/>
                  <a:cs typeface="Arial"/>
                </a:rPr>
                <a:t>real </a:t>
              </a:r>
              <a:r>
                <a:rPr lang="en-US" sz="2400" dirty="0">
                  <a:solidFill>
                    <a:srgbClr val="F9CA91"/>
                  </a:solidFill>
                  <a:latin typeface="Arial"/>
                  <a:cs typeface="Arial"/>
                </a:rPr>
                <a:t>workspaces.</a:t>
              </a:r>
            </a:p>
          </p:txBody>
        </p:sp>
      </p:grpSp>
      <p:pic>
        <p:nvPicPr>
          <p:cNvPr id="11" name="Picture 10" descr="A collage of people smiling&#10;&#10;Description automatically generated">
            <a:extLst>
              <a:ext uri="{FF2B5EF4-FFF2-40B4-BE49-F238E27FC236}">
                <a16:creationId xmlns:a16="http://schemas.microsoft.com/office/drawing/2014/main" id="{62AE283D-E8C4-D77A-6BC7-0496DFDE76C2}"/>
              </a:ext>
            </a:extLst>
          </p:cNvPr>
          <p:cNvPicPr>
            <a:picLocks noChangeAspect="1"/>
          </p:cNvPicPr>
          <p:nvPr/>
        </p:nvPicPr>
        <p:blipFill>
          <a:blip r:embed="rId3"/>
          <a:srcRect l="26706" t="9192" r="5647" b="9449"/>
          <a:stretch/>
        </p:blipFill>
        <p:spPr>
          <a:xfrm>
            <a:off x="0" y="595165"/>
            <a:ext cx="6299390" cy="4261674"/>
          </a:xfrm>
          <a:prstGeom prst="rect">
            <a:avLst/>
          </a:prstGeom>
        </p:spPr>
      </p:pic>
    </p:spTree>
    <p:extLst>
      <p:ext uri="{BB962C8B-B14F-4D97-AF65-F5344CB8AC3E}">
        <p14:creationId xmlns:p14="http://schemas.microsoft.com/office/powerpoint/2010/main" val="39293989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7718D-1357-59B6-16A9-0EC8E6F095F9}"/>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89D176BD-B000-8099-F717-6F64FEFC4E92}"/>
              </a:ext>
            </a:extLst>
          </p:cNvPr>
          <p:cNvGrpSpPr/>
          <p:nvPr/>
        </p:nvGrpSpPr>
        <p:grpSpPr>
          <a:xfrm>
            <a:off x="6807577" y="758382"/>
            <a:ext cx="4738480" cy="4020978"/>
            <a:chOff x="740732" y="758382"/>
            <a:chExt cx="4738480" cy="4020978"/>
          </a:xfrm>
        </p:grpSpPr>
        <p:sp>
          <p:nvSpPr>
            <p:cNvPr id="3" name="TextBox 2">
              <a:extLst>
                <a:ext uri="{FF2B5EF4-FFF2-40B4-BE49-F238E27FC236}">
                  <a16:creationId xmlns:a16="http://schemas.microsoft.com/office/drawing/2014/main" id="{865A2440-FDE5-7963-DE17-7B6DD28EDA83}"/>
                </a:ext>
              </a:extLst>
            </p:cNvPr>
            <p:cNvSpPr txBox="1"/>
            <p:nvPr/>
          </p:nvSpPr>
          <p:spPr>
            <a:xfrm>
              <a:off x="798091" y="2409480"/>
              <a:ext cx="4681121" cy="2369880"/>
            </a:xfrm>
            <a:prstGeom prst="rect">
              <a:avLst/>
            </a:prstGeom>
            <a:noFill/>
          </p:spPr>
          <p:txBody>
            <a:bodyPr wrap="square" lIns="0" tIns="0" rIns="0" bIns="0">
              <a:spAutoFit/>
            </a:bodyPr>
            <a:lstStyle/>
            <a:p>
              <a:r>
                <a:rPr lang="en-US" sz="1400" dirty="0">
                  <a:solidFill>
                    <a:srgbClr val="003C53"/>
                  </a:solidFill>
                  <a:latin typeface="Arial" panose="020B0604020202020204" pitchFamily="34" charset="0"/>
                  <a:cs typeface="Arial" panose="020B0604020202020204" pitchFamily="34" charset="0"/>
                </a:rPr>
                <a:t>I need quiet when I have a deadline. </a:t>
              </a:r>
            </a:p>
            <a:p>
              <a:endParaRPr lang="en-US" sz="1400" dirty="0">
                <a:solidFill>
                  <a:srgbClr val="003C53"/>
                </a:solidFill>
                <a:latin typeface="Arial" panose="020B0604020202020204" pitchFamily="34" charset="0"/>
                <a:cs typeface="Arial" panose="020B0604020202020204" pitchFamily="34" charset="0"/>
              </a:endParaRPr>
            </a:p>
            <a:p>
              <a:r>
                <a:rPr lang="en-US" sz="1400" dirty="0">
                  <a:solidFill>
                    <a:srgbClr val="003C53"/>
                  </a:solidFill>
                  <a:latin typeface="Arial" panose="020B0604020202020204" pitchFamily="34" charset="0"/>
                  <a:cs typeface="Arial" panose="020B0604020202020204" pitchFamily="34" charset="0"/>
                </a:rPr>
                <a:t>I need quiet from 10am to 1pm to do focus work.</a:t>
              </a:r>
            </a:p>
            <a:p>
              <a:endParaRPr lang="en-US" sz="1400" dirty="0">
                <a:solidFill>
                  <a:srgbClr val="003C53"/>
                </a:solidFill>
                <a:latin typeface="Arial" panose="020B0604020202020204" pitchFamily="34" charset="0"/>
                <a:cs typeface="Arial" panose="020B0604020202020204" pitchFamily="34" charset="0"/>
              </a:endParaRPr>
            </a:p>
            <a:p>
              <a:r>
                <a:rPr lang="en-US" sz="1400" dirty="0">
                  <a:solidFill>
                    <a:srgbClr val="003C53"/>
                  </a:solidFill>
                  <a:latin typeface="Arial" panose="020B0604020202020204" pitchFamily="34" charset="0"/>
                  <a:cs typeface="Arial" panose="020B0604020202020204" pitchFamily="34" charset="0"/>
                </a:rPr>
                <a:t>People feel claustrophobic in closed spaces.</a:t>
              </a:r>
              <a:br>
                <a:rPr lang="en-US" sz="1400" dirty="0">
                  <a:solidFill>
                    <a:srgbClr val="003C53"/>
                  </a:solidFill>
                  <a:latin typeface="Arial" panose="020B0604020202020204" pitchFamily="34" charset="0"/>
                  <a:cs typeface="Arial" panose="020B0604020202020204" pitchFamily="34" charset="0"/>
                </a:rPr>
              </a:br>
              <a:endParaRPr lang="en-US" sz="1400" dirty="0">
                <a:solidFill>
                  <a:srgbClr val="003C53"/>
                </a:solidFill>
                <a:latin typeface="Arial" panose="020B0604020202020204" pitchFamily="34" charset="0"/>
                <a:cs typeface="Arial" panose="020B0604020202020204" pitchFamily="34" charset="0"/>
              </a:endParaRPr>
            </a:p>
            <a:p>
              <a:r>
                <a:rPr lang="en-US" sz="1400" dirty="0">
                  <a:solidFill>
                    <a:srgbClr val="003C53"/>
                  </a:solidFill>
                  <a:latin typeface="Arial" panose="020B0604020202020204" pitchFamily="34" charset="0"/>
                  <a:cs typeface="Arial" panose="020B0604020202020204" pitchFamily="34" charset="0"/>
                </a:rPr>
                <a:t>Some want to take calls, others want to meditate or do deep focus work.</a:t>
              </a:r>
              <a:br>
                <a:rPr lang="en-US" sz="1400" dirty="0">
                  <a:solidFill>
                    <a:srgbClr val="003C53"/>
                  </a:solidFill>
                  <a:latin typeface="Arial" panose="020B0604020202020204" pitchFamily="34" charset="0"/>
                  <a:cs typeface="Arial" panose="020B0604020202020204" pitchFamily="34" charset="0"/>
                </a:rPr>
              </a:br>
              <a:endParaRPr lang="en-US" sz="1400" dirty="0">
                <a:solidFill>
                  <a:srgbClr val="003C53"/>
                </a:solidFill>
                <a:latin typeface="Arial" panose="020B0604020202020204" pitchFamily="34" charset="0"/>
                <a:cs typeface="Arial" panose="020B0604020202020204" pitchFamily="34" charset="0"/>
              </a:endParaRPr>
            </a:p>
            <a:p>
              <a:r>
                <a:rPr lang="en-US" sz="1400" dirty="0">
                  <a:solidFill>
                    <a:srgbClr val="003C53"/>
                  </a:solidFill>
                  <a:latin typeface="Arial" panose="020B0604020202020204" pitchFamily="34" charset="0"/>
                  <a:cs typeface="Arial" panose="020B0604020202020204" pitchFamily="34" charset="0"/>
                </a:rPr>
                <a:t>Lighting, temperature, and ergonomics matter and are often overlooked.</a:t>
              </a:r>
            </a:p>
          </p:txBody>
        </p:sp>
        <p:sp>
          <p:nvSpPr>
            <p:cNvPr id="7" name="Title 1">
              <a:extLst>
                <a:ext uri="{FF2B5EF4-FFF2-40B4-BE49-F238E27FC236}">
                  <a16:creationId xmlns:a16="http://schemas.microsoft.com/office/drawing/2014/main" id="{3137EAF8-F503-744B-2C42-D27D97014FD3}"/>
                </a:ext>
              </a:extLst>
            </p:cNvPr>
            <p:cNvSpPr txBox="1">
              <a:spLocks/>
            </p:cNvSpPr>
            <p:nvPr/>
          </p:nvSpPr>
          <p:spPr>
            <a:xfrm>
              <a:off x="740732" y="758382"/>
              <a:ext cx="4738480" cy="81683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What are the challenges of today’s workers.</a:t>
              </a:r>
            </a:p>
            <a:p>
              <a:endParaRPr lang="en-US" sz="2400" dirty="0">
                <a:solidFill>
                  <a:srgbClr val="F9CA91"/>
                </a:solidFill>
                <a:latin typeface="Arial"/>
                <a:cs typeface="Arial"/>
              </a:endParaRPr>
            </a:p>
            <a:p>
              <a:r>
                <a:rPr lang="en-US" sz="2400" dirty="0">
                  <a:solidFill>
                    <a:srgbClr val="F9CA91"/>
                  </a:solidFill>
                  <a:latin typeface="Arial"/>
                  <a:cs typeface="Arial"/>
                </a:rPr>
                <a:t>You’ll hear things like:</a:t>
              </a:r>
            </a:p>
            <a:p>
              <a:endParaRPr lang="en-US" sz="2400" dirty="0">
                <a:solidFill>
                  <a:srgbClr val="F9CA91"/>
                </a:solidFill>
                <a:latin typeface="Arial"/>
                <a:cs typeface="Arial"/>
              </a:endParaRPr>
            </a:p>
          </p:txBody>
        </p:sp>
      </p:grpSp>
      <p:sp>
        <p:nvSpPr>
          <p:cNvPr id="2" name="Title 1">
            <a:extLst>
              <a:ext uri="{FF2B5EF4-FFF2-40B4-BE49-F238E27FC236}">
                <a16:creationId xmlns:a16="http://schemas.microsoft.com/office/drawing/2014/main" id="{0B9CFEA2-08DC-8A84-FA81-FCCA7F769741}"/>
              </a:ext>
            </a:extLst>
          </p:cNvPr>
          <p:cNvSpPr txBox="1">
            <a:spLocks/>
          </p:cNvSpPr>
          <p:nvPr/>
        </p:nvSpPr>
        <p:spPr>
          <a:xfrm>
            <a:off x="6836256" y="5205204"/>
            <a:ext cx="4738480" cy="81683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800" dirty="0">
                <a:latin typeface="Arial"/>
                <a:cs typeface="Arial"/>
              </a:rPr>
              <a:t>Working </a:t>
            </a:r>
            <a:r>
              <a:rPr lang="en-US" sz="1800" i="1" dirty="0">
                <a:latin typeface="Arial"/>
                <a:cs typeface="Arial"/>
              </a:rPr>
              <a:t>with</a:t>
            </a:r>
            <a:r>
              <a:rPr lang="en-US" sz="1800" dirty="0">
                <a:latin typeface="Arial"/>
                <a:cs typeface="Arial"/>
              </a:rPr>
              <a:t> people, </a:t>
            </a:r>
            <a:r>
              <a:rPr lang="en-US" sz="1800" dirty="0" err="1">
                <a:latin typeface="Arial"/>
                <a:cs typeface="Arial"/>
              </a:rPr>
              <a:t>hushFree</a:t>
            </a:r>
            <a:r>
              <a:rPr lang="en-US" sz="1800" dirty="0">
                <a:latin typeface="Arial"/>
                <a:cs typeface="Arial"/>
              </a:rPr>
              <a:t> was born.</a:t>
            </a:r>
          </a:p>
          <a:p>
            <a:endParaRPr lang="en-US" sz="2400" dirty="0">
              <a:solidFill>
                <a:srgbClr val="F9CA91"/>
              </a:solidFill>
              <a:latin typeface="Arial"/>
              <a:cs typeface="Arial"/>
            </a:endParaRPr>
          </a:p>
          <a:p>
            <a:endParaRPr lang="en-US" sz="2400" dirty="0">
              <a:solidFill>
                <a:srgbClr val="F9CA91"/>
              </a:solidFill>
              <a:latin typeface="Arial"/>
              <a:cs typeface="Arial"/>
            </a:endParaRPr>
          </a:p>
        </p:txBody>
      </p:sp>
      <p:pic>
        <p:nvPicPr>
          <p:cNvPr id="4" name="Picture 3" descr="A person holding her head in front of a computer&#10;&#10;Description automatically generated">
            <a:extLst>
              <a:ext uri="{FF2B5EF4-FFF2-40B4-BE49-F238E27FC236}">
                <a16:creationId xmlns:a16="http://schemas.microsoft.com/office/drawing/2014/main" id="{5EF84ECC-CC0B-4EA0-7B86-697A7B957C71}"/>
              </a:ext>
            </a:extLst>
          </p:cNvPr>
          <p:cNvPicPr>
            <a:picLocks noChangeAspect="1"/>
          </p:cNvPicPr>
          <p:nvPr/>
        </p:nvPicPr>
        <p:blipFill>
          <a:blip r:embed="rId3"/>
          <a:srcRect l="15039"/>
          <a:stretch/>
        </p:blipFill>
        <p:spPr>
          <a:xfrm>
            <a:off x="64008" y="986982"/>
            <a:ext cx="6096000" cy="4035986"/>
          </a:xfrm>
          <a:prstGeom prst="rect">
            <a:avLst/>
          </a:prstGeom>
        </p:spPr>
      </p:pic>
    </p:spTree>
    <p:extLst>
      <p:ext uri="{BB962C8B-B14F-4D97-AF65-F5344CB8AC3E}">
        <p14:creationId xmlns:p14="http://schemas.microsoft.com/office/powerpoint/2010/main" val="1484712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BA7D11AC-CB17-8CEA-3DAD-97A197794BBE}"/>
              </a:ext>
            </a:extLst>
          </p:cNvPr>
          <p:cNvGrpSpPr/>
          <p:nvPr/>
        </p:nvGrpSpPr>
        <p:grpSpPr>
          <a:xfrm>
            <a:off x="987070" y="1418402"/>
            <a:ext cx="10523818" cy="4253233"/>
            <a:chOff x="-5079775" y="1418402"/>
            <a:chExt cx="10523818" cy="4253233"/>
          </a:xfrm>
        </p:grpSpPr>
        <p:sp>
          <p:nvSpPr>
            <p:cNvPr id="3" name="TextBox 2">
              <a:extLst>
                <a:ext uri="{FF2B5EF4-FFF2-40B4-BE49-F238E27FC236}">
                  <a16:creationId xmlns:a16="http://schemas.microsoft.com/office/drawing/2014/main" id="{E3E8117E-A193-CB5B-D00C-A8E0E62045E5}"/>
                </a:ext>
              </a:extLst>
            </p:cNvPr>
            <p:cNvSpPr txBox="1"/>
            <p:nvPr/>
          </p:nvSpPr>
          <p:spPr>
            <a:xfrm>
              <a:off x="-5079775" y="2235238"/>
              <a:ext cx="4681121" cy="1320041"/>
            </a:xfrm>
            <a:prstGeom prst="rect">
              <a:avLst/>
            </a:prstGeom>
            <a:noFill/>
          </p:spPr>
          <p:txBody>
            <a:bodyPr wrap="square" lIns="0" tIns="0" rIns="0" bIns="0">
              <a:spAutoFit/>
            </a:bodyPr>
            <a:lstStyle/>
            <a:p>
              <a:pPr algn="l">
                <a:lnSpc>
                  <a:spcPct val="125000"/>
                </a:lnSpc>
              </a:pPr>
              <a:r>
                <a:rPr lang="en-US" sz="1400" b="0" i="0" u="none" strike="noStrike" baseline="0" dirty="0">
                  <a:solidFill>
                    <a:srgbClr val="003C53"/>
                  </a:solidFill>
                  <a:latin typeface="Arial" panose="020B0604020202020204" pitchFamily="34" charset="0"/>
                  <a:cs typeface="Arial" panose="020B0604020202020204" pitchFamily="34" charset="0"/>
                </a:rPr>
                <a:t>Needs are an integral part of every human’s life and stem from biological, psychological, and social factors. In addition to basic needs related to bodily functions, employees may have various needs concerning their work, office conditions, and relationships with colleagues.</a:t>
              </a:r>
            </a:p>
          </p:txBody>
        </p:sp>
        <p:sp>
          <p:nvSpPr>
            <p:cNvPr id="7" name="Title 1">
              <a:extLst>
                <a:ext uri="{FF2B5EF4-FFF2-40B4-BE49-F238E27FC236}">
                  <a16:creationId xmlns:a16="http://schemas.microsoft.com/office/drawing/2014/main" id="{4F2AABD5-6E8A-F8F5-83BE-30054F2A50FA}"/>
                </a:ext>
              </a:extLst>
            </p:cNvPr>
            <p:cNvSpPr txBox="1">
              <a:spLocks/>
            </p:cNvSpPr>
            <p:nvPr/>
          </p:nvSpPr>
          <p:spPr>
            <a:xfrm>
              <a:off x="-5079775" y="1418402"/>
              <a:ext cx="4738480" cy="81683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What the science says we need</a:t>
              </a:r>
              <a:br>
                <a:rPr lang="en-US" sz="2400" dirty="0">
                  <a:latin typeface="Arial"/>
                  <a:cs typeface="Arial"/>
                </a:rPr>
              </a:br>
              <a:r>
                <a:rPr lang="en-US" sz="2400" dirty="0">
                  <a:solidFill>
                    <a:srgbClr val="F9CA91"/>
                  </a:solidFill>
                  <a:latin typeface="Arial"/>
                  <a:cs typeface="Arial"/>
                </a:rPr>
                <a:t>to perform our best.</a:t>
              </a:r>
            </a:p>
          </p:txBody>
        </p:sp>
        <p:sp>
          <p:nvSpPr>
            <p:cNvPr id="21" name="TextBox 20">
              <a:extLst>
                <a:ext uri="{FF2B5EF4-FFF2-40B4-BE49-F238E27FC236}">
                  <a16:creationId xmlns:a16="http://schemas.microsoft.com/office/drawing/2014/main" id="{128E4541-658D-D9A0-4EF1-A1B030230E62}"/>
                </a:ext>
              </a:extLst>
            </p:cNvPr>
            <p:cNvSpPr txBox="1"/>
            <p:nvPr/>
          </p:nvSpPr>
          <p:spPr>
            <a:xfrm>
              <a:off x="2040121" y="2317771"/>
              <a:ext cx="3403922" cy="1192058"/>
            </a:xfrm>
            <a:prstGeom prst="rect">
              <a:avLst/>
            </a:prstGeom>
            <a:noFill/>
          </p:spPr>
          <p:txBody>
            <a:bodyPr wrap="square" lIns="0" tIns="0" rIns="0" bIns="0">
              <a:spAutoFit/>
            </a:bodyPr>
            <a:lstStyle/>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No distractions</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Noise and other distractions break concentration</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and increase stress. The ability to work in quiet, calm spaces increase productivity, support recovery and improves overall well-being and organizational efficiency.</a:t>
              </a:r>
            </a:p>
            <a:p>
              <a:pPr algn="l">
                <a:lnSpc>
                  <a:spcPct val="125000"/>
                </a:lnSpc>
              </a:pPr>
              <a:endParaRPr lang="en-US" sz="1050" b="0" i="0" u="none" strike="noStrike" baseline="0" dirty="0">
                <a:solidFill>
                  <a:srgbClr val="003C53"/>
                </a:solidFill>
                <a:latin typeface="Arial" panose="020B0604020202020204" pitchFamily="34" charset="0"/>
                <a:cs typeface="Arial" panose="020B0604020202020204" pitchFamily="34" charset="0"/>
              </a:endParaRPr>
            </a:p>
          </p:txBody>
        </p:sp>
        <p:pic>
          <p:nvPicPr>
            <p:cNvPr id="8" name="Obraz 3">
              <a:extLst>
                <a:ext uri="{FF2B5EF4-FFF2-40B4-BE49-F238E27FC236}">
                  <a16:creationId xmlns:a16="http://schemas.microsoft.com/office/drawing/2014/main" id="{6E194785-6D3C-ABF9-BA1F-DB82B3B009F8}"/>
                </a:ext>
              </a:extLst>
            </p:cNvPr>
            <p:cNvPicPr>
              <a:picLocks noChangeAspect="1"/>
            </p:cNvPicPr>
            <p:nvPr/>
          </p:nvPicPr>
          <p:blipFill>
            <a:blip r:embed="rId3"/>
            <a:stretch>
              <a:fillRect/>
            </a:stretch>
          </p:blipFill>
          <p:spPr>
            <a:xfrm>
              <a:off x="696669" y="2235238"/>
              <a:ext cx="1239188" cy="1239766"/>
            </a:xfrm>
            <a:prstGeom prst="rect">
              <a:avLst/>
            </a:prstGeom>
          </p:spPr>
        </p:pic>
        <p:pic>
          <p:nvPicPr>
            <p:cNvPr id="9" name="Obraz 6">
              <a:extLst>
                <a:ext uri="{FF2B5EF4-FFF2-40B4-BE49-F238E27FC236}">
                  <a16:creationId xmlns:a16="http://schemas.microsoft.com/office/drawing/2014/main" id="{79A3BF1F-63C1-94F2-65D7-0CC583AC7436}"/>
                </a:ext>
              </a:extLst>
            </p:cNvPr>
            <p:cNvPicPr>
              <a:picLocks noChangeAspect="1"/>
            </p:cNvPicPr>
            <p:nvPr/>
          </p:nvPicPr>
          <p:blipFill>
            <a:blip r:embed="rId4"/>
            <a:srcRect l="1" r="3311"/>
            <a:stretch/>
          </p:blipFill>
          <p:spPr>
            <a:xfrm>
              <a:off x="696669" y="3998004"/>
              <a:ext cx="1239188" cy="1239766"/>
            </a:xfrm>
            <a:prstGeom prst="rect">
              <a:avLst/>
            </a:prstGeom>
          </p:spPr>
        </p:pic>
        <p:sp>
          <p:nvSpPr>
            <p:cNvPr id="22" name="TextBox 21">
              <a:extLst>
                <a:ext uri="{FF2B5EF4-FFF2-40B4-BE49-F238E27FC236}">
                  <a16:creationId xmlns:a16="http://schemas.microsoft.com/office/drawing/2014/main" id="{746B5F69-E9F2-0B9E-F056-F6C7D6A2BA93}"/>
                </a:ext>
              </a:extLst>
            </p:cNvPr>
            <p:cNvSpPr txBox="1"/>
            <p:nvPr/>
          </p:nvSpPr>
          <p:spPr>
            <a:xfrm>
              <a:off x="2040121" y="4075621"/>
              <a:ext cx="3403922" cy="1596014"/>
            </a:xfrm>
            <a:prstGeom prst="rect">
              <a:avLst/>
            </a:prstGeom>
            <a:noFill/>
          </p:spPr>
          <p:txBody>
            <a:bodyPr wrap="square" lIns="0" tIns="0" rIns="0" bIns="0">
              <a:spAutoFit/>
            </a:bodyPr>
            <a:lstStyle/>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PRIVACY</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Everyone needs to be isolated from stimuli or other</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people from time to time - to make a phone call, to</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concentrate or to relax. Soundproof spaces increase</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comfort, safety and efficiency, improving working</a:t>
              </a:r>
            </a:p>
            <a:p>
              <a:pPr algn="l">
                <a:lnSpc>
                  <a:spcPct val="125000"/>
                </a:lnSpc>
              </a:pPr>
              <a:r>
                <a:rPr lang="en-US" sz="1050" b="0" i="0" u="none" strike="noStrike" baseline="0" dirty="0">
                  <a:solidFill>
                    <a:srgbClr val="003C53"/>
                  </a:solidFill>
                  <a:latin typeface="Arial" panose="020B0604020202020204" pitchFamily="34" charset="0"/>
                  <a:cs typeface="Arial" panose="020B0604020202020204" pitchFamily="34" charset="0"/>
                </a:rPr>
                <a:t>conditions in modern offices.</a:t>
              </a:r>
            </a:p>
            <a:p>
              <a:pPr algn="l">
                <a:lnSpc>
                  <a:spcPct val="125000"/>
                </a:lnSpc>
              </a:pPr>
              <a:endParaRPr lang="en-US" sz="1050" b="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endParaRPr lang="en-US" sz="1050" b="0" i="0" u="none" strike="noStrike" baseline="0" dirty="0">
                <a:solidFill>
                  <a:srgbClr val="003C53"/>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769486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074FDB1-1EFB-F386-E770-166EA9F9F509}"/>
              </a:ext>
            </a:extLst>
          </p:cNvPr>
          <p:cNvSpPr/>
          <p:nvPr/>
        </p:nvSpPr>
        <p:spPr>
          <a:xfrm>
            <a:off x="0" y="-17585"/>
            <a:ext cx="12192000"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Obraz 4">
            <a:extLst>
              <a:ext uri="{FF2B5EF4-FFF2-40B4-BE49-F238E27FC236}">
                <a16:creationId xmlns:a16="http://schemas.microsoft.com/office/drawing/2014/main" id="{889E89F6-2049-D9A5-BD34-B792431A338B}"/>
              </a:ext>
            </a:extLst>
          </p:cNvPr>
          <p:cNvPicPr>
            <a:picLocks noChangeAspect="1"/>
          </p:cNvPicPr>
          <p:nvPr/>
        </p:nvPicPr>
        <p:blipFill>
          <a:blip r:embed="rId3"/>
          <a:stretch>
            <a:fillRect/>
          </a:stretch>
        </p:blipFill>
        <p:spPr>
          <a:xfrm>
            <a:off x="740731" y="1736725"/>
            <a:ext cx="1812157" cy="18130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Obraz 7">
            <a:extLst>
              <a:ext uri="{FF2B5EF4-FFF2-40B4-BE49-F238E27FC236}">
                <a16:creationId xmlns:a16="http://schemas.microsoft.com/office/drawing/2014/main" id="{B6C03E77-E7B7-EFEB-3F58-B23CAA973913}"/>
              </a:ext>
            </a:extLst>
          </p:cNvPr>
          <p:cNvPicPr>
            <a:picLocks noChangeAspect="1"/>
          </p:cNvPicPr>
          <p:nvPr/>
        </p:nvPicPr>
        <p:blipFill>
          <a:blip r:embed="rId4"/>
          <a:stretch>
            <a:fillRect/>
          </a:stretch>
        </p:blipFill>
        <p:spPr>
          <a:xfrm>
            <a:off x="740731" y="3955972"/>
            <a:ext cx="1812157" cy="18130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Obraz 17">
            <a:extLst>
              <a:ext uri="{FF2B5EF4-FFF2-40B4-BE49-F238E27FC236}">
                <a16:creationId xmlns:a16="http://schemas.microsoft.com/office/drawing/2014/main" id="{332D1F41-6749-3C1F-A649-6E8F62CAB80E}"/>
              </a:ext>
            </a:extLst>
          </p:cNvPr>
          <p:cNvPicPr>
            <a:picLocks noChangeAspect="1"/>
          </p:cNvPicPr>
          <p:nvPr/>
        </p:nvPicPr>
        <p:blipFill>
          <a:blip r:embed="rId5"/>
          <a:stretch>
            <a:fillRect/>
          </a:stretch>
        </p:blipFill>
        <p:spPr>
          <a:xfrm>
            <a:off x="6240463" y="1736725"/>
            <a:ext cx="1812157" cy="18130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Obraz 19">
            <a:extLst>
              <a:ext uri="{FF2B5EF4-FFF2-40B4-BE49-F238E27FC236}">
                <a16:creationId xmlns:a16="http://schemas.microsoft.com/office/drawing/2014/main" id="{8B2E37CA-BAD8-CE06-BCCD-A411EC0296F4}"/>
              </a:ext>
            </a:extLst>
          </p:cNvPr>
          <p:cNvPicPr>
            <a:picLocks noChangeAspect="1"/>
          </p:cNvPicPr>
          <p:nvPr/>
        </p:nvPicPr>
        <p:blipFill>
          <a:blip r:embed="rId6"/>
          <a:stretch>
            <a:fillRect/>
          </a:stretch>
        </p:blipFill>
        <p:spPr>
          <a:xfrm>
            <a:off x="6240463" y="3955972"/>
            <a:ext cx="1812157" cy="18130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itle 1">
            <a:extLst>
              <a:ext uri="{FF2B5EF4-FFF2-40B4-BE49-F238E27FC236}">
                <a16:creationId xmlns:a16="http://schemas.microsoft.com/office/drawing/2014/main" id="{4F2AABD5-6E8A-F8F5-83BE-30054F2A50FA}"/>
              </a:ext>
            </a:extLst>
          </p:cNvPr>
          <p:cNvSpPr txBox="1">
            <a:spLocks/>
          </p:cNvSpPr>
          <p:nvPr/>
        </p:nvSpPr>
        <p:spPr>
          <a:xfrm>
            <a:off x="740732" y="758382"/>
            <a:ext cx="4738480" cy="81683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What else do we need to </a:t>
            </a:r>
            <a:br>
              <a:rPr lang="en-US" sz="2400" dirty="0">
                <a:latin typeface="Arial"/>
                <a:cs typeface="Arial"/>
              </a:rPr>
            </a:br>
            <a:r>
              <a:rPr lang="en-US" sz="2400" dirty="0">
                <a:latin typeface="Arial"/>
                <a:cs typeface="Arial"/>
              </a:rPr>
              <a:t>to perform at our best?</a:t>
            </a:r>
          </a:p>
        </p:txBody>
      </p:sp>
      <p:sp>
        <p:nvSpPr>
          <p:cNvPr id="21" name="TextBox 20">
            <a:extLst>
              <a:ext uri="{FF2B5EF4-FFF2-40B4-BE49-F238E27FC236}">
                <a16:creationId xmlns:a16="http://schemas.microsoft.com/office/drawing/2014/main" id="{128E4541-658D-D9A0-4EF1-A1B030230E62}"/>
              </a:ext>
            </a:extLst>
          </p:cNvPr>
          <p:cNvSpPr txBox="1"/>
          <p:nvPr/>
        </p:nvSpPr>
        <p:spPr>
          <a:xfrm>
            <a:off x="2783850" y="1689019"/>
            <a:ext cx="2946501" cy="586122"/>
          </a:xfrm>
          <a:prstGeom prst="rect">
            <a:avLst/>
          </a:prstGeom>
          <a:noFill/>
        </p:spPr>
        <p:txBody>
          <a:bodyPr wrap="square" lIns="0" tIns="0" rIns="0" bIns="0">
            <a:spAutoFit/>
          </a:bodyPr>
          <a:lstStyle/>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The right lighting</a:t>
            </a:r>
          </a:p>
          <a:p>
            <a:pPr algn="l">
              <a:lnSpc>
                <a:spcPct val="125000"/>
              </a:lnSpc>
            </a:pPr>
            <a:r>
              <a:rPr lang="en-US" sz="1050" i="0" u="none" strike="noStrike" baseline="0" dirty="0">
                <a:solidFill>
                  <a:srgbClr val="003C53"/>
                </a:solidFill>
                <a:latin typeface="Arial" panose="020B0604020202020204" pitchFamily="34" charset="0"/>
                <a:cs typeface="Arial" panose="020B0604020202020204" pitchFamily="34" charset="0"/>
              </a:rPr>
              <a:t>Light regulates circadian rhythms and affects well-being and concentration. </a:t>
            </a:r>
          </a:p>
        </p:txBody>
      </p:sp>
      <p:sp>
        <p:nvSpPr>
          <p:cNvPr id="22" name="TextBox 21">
            <a:extLst>
              <a:ext uri="{FF2B5EF4-FFF2-40B4-BE49-F238E27FC236}">
                <a16:creationId xmlns:a16="http://schemas.microsoft.com/office/drawing/2014/main" id="{746B5F69-E9F2-0B9E-F056-F6C7D6A2BA93}"/>
              </a:ext>
            </a:extLst>
          </p:cNvPr>
          <p:cNvSpPr txBox="1"/>
          <p:nvPr/>
        </p:nvSpPr>
        <p:spPr>
          <a:xfrm>
            <a:off x="2783850" y="3908266"/>
            <a:ext cx="3033965" cy="788101"/>
          </a:xfrm>
          <a:prstGeom prst="rect">
            <a:avLst/>
          </a:prstGeom>
          <a:noFill/>
        </p:spPr>
        <p:txBody>
          <a:bodyPr wrap="square" lIns="0" tIns="0" rIns="0" bIns="0">
            <a:spAutoFit/>
          </a:bodyPr>
          <a:lstStyle/>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Air quality</a:t>
            </a:r>
          </a:p>
          <a:p>
            <a:pPr algn="l">
              <a:lnSpc>
                <a:spcPct val="125000"/>
              </a:lnSpc>
            </a:pPr>
            <a:r>
              <a:rPr lang="en-US" sz="1050" i="0" u="none" strike="noStrike" baseline="0" dirty="0">
                <a:solidFill>
                  <a:srgbClr val="003C53"/>
                </a:solidFill>
                <a:latin typeface="Arial" panose="020B0604020202020204" pitchFamily="34" charset="0"/>
                <a:cs typeface="Arial" panose="020B0604020202020204" pitchFamily="34" charset="0"/>
              </a:rPr>
              <a:t>Good ventilation provides fresh air, reduces CO2</a:t>
            </a:r>
          </a:p>
          <a:p>
            <a:pPr algn="l">
              <a:lnSpc>
                <a:spcPct val="125000"/>
              </a:lnSpc>
            </a:pPr>
            <a:r>
              <a:rPr lang="en-US" sz="1050" i="0" u="none" strike="noStrike" baseline="0" dirty="0">
                <a:solidFill>
                  <a:srgbClr val="003C53"/>
                </a:solidFill>
                <a:latin typeface="Arial" panose="020B0604020202020204" pitchFamily="34" charset="0"/>
                <a:cs typeface="Arial" panose="020B0604020202020204" pitchFamily="34" charset="0"/>
              </a:rPr>
              <a:t>and pollutants, and supports concentration and</a:t>
            </a:r>
          </a:p>
          <a:p>
            <a:pPr algn="l">
              <a:lnSpc>
                <a:spcPct val="125000"/>
              </a:lnSpc>
            </a:pPr>
            <a:r>
              <a:rPr lang="en-US" sz="1050" i="0" u="none" strike="noStrike" baseline="0" dirty="0">
                <a:solidFill>
                  <a:srgbClr val="003C53"/>
                </a:solidFill>
                <a:latin typeface="Arial" panose="020B0604020202020204" pitchFamily="34" charset="0"/>
                <a:cs typeface="Arial" panose="020B0604020202020204" pitchFamily="34" charset="0"/>
              </a:rPr>
              <a:t>health. </a:t>
            </a:r>
          </a:p>
        </p:txBody>
      </p:sp>
      <p:sp>
        <p:nvSpPr>
          <p:cNvPr id="11" name="TextBox 10">
            <a:extLst>
              <a:ext uri="{FF2B5EF4-FFF2-40B4-BE49-F238E27FC236}">
                <a16:creationId xmlns:a16="http://schemas.microsoft.com/office/drawing/2014/main" id="{24BB9760-8BAC-92B2-7C4D-4108326F368D}"/>
              </a:ext>
            </a:extLst>
          </p:cNvPr>
          <p:cNvSpPr txBox="1"/>
          <p:nvPr/>
        </p:nvSpPr>
        <p:spPr>
          <a:xfrm>
            <a:off x="8283582" y="1689019"/>
            <a:ext cx="3213093" cy="586122"/>
          </a:xfrm>
          <a:prstGeom prst="rect">
            <a:avLst/>
          </a:prstGeom>
          <a:noFill/>
        </p:spPr>
        <p:txBody>
          <a:bodyPr wrap="square" lIns="0" tIns="0" rIns="0" bIns="0">
            <a:spAutoFit/>
          </a:bodyPr>
          <a:lstStyle/>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Ergonomics</a:t>
            </a:r>
          </a:p>
          <a:p>
            <a:pPr algn="l">
              <a:lnSpc>
                <a:spcPct val="125000"/>
              </a:lnSpc>
            </a:pPr>
            <a:r>
              <a:rPr lang="en-US" sz="1050" i="0" u="none" strike="noStrike" baseline="0" dirty="0">
                <a:solidFill>
                  <a:srgbClr val="003C53"/>
                </a:solidFill>
                <a:latin typeface="Arial" panose="020B0604020202020204" pitchFamily="34" charset="0"/>
                <a:cs typeface="Arial" panose="020B0604020202020204" pitchFamily="34" charset="0"/>
              </a:rPr>
              <a:t>Ergonomic workstations minimize muscle aches </a:t>
            </a:r>
            <a:br>
              <a:rPr lang="en-US" sz="1050" i="0" u="none" strike="noStrike" baseline="0" dirty="0">
                <a:solidFill>
                  <a:srgbClr val="003C53"/>
                </a:solidFill>
                <a:latin typeface="Arial" panose="020B0604020202020204" pitchFamily="34" charset="0"/>
                <a:cs typeface="Arial" panose="020B0604020202020204" pitchFamily="34" charset="0"/>
              </a:rPr>
            </a:br>
            <a:r>
              <a:rPr lang="en-US" sz="1050" i="0" u="none" strike="noStrike" baseline="0" dirty="0">
                <a:solidFill>
                  <a:srgbClr val="003C53"/>
                </a:solidFill>
                <a:latin typeface="Arial" panose="020B0604020202020204" pitchFamily="34" charset="0"/>
                <a:cs typeface="Arial" panose="020B0604020202020204" pitchFamily="34" charset="0"/>
              </a:rPr>
              <a:t>and improve comfort. </a:t>
            </a:r>
          </a:p>
        </p:txBody>
      </p:sp>
      <p:sp>
        <p:nvSpPr>
          <p:cNvPr id="12" name="TextBox 11">
            <a:extLst>
              <a:ext uri="{FF2B5EF4-FFF2-40B4-BE49-F238E27FC236}">
                <a16:creationId xmlns:a16="http://schemas.microsoft.com/office/drawing/2014/main" id="{A5D66FAF-2868-9A2E-BEB7-EB8F4CBCA323}"/>
              </a:ext>
            </a:extLst>
          </p:cNvPr>
          <p:cNvSpPr txBox="1"/>
          <p:nvPr/>
        </p:nvSpPr>
        <p:spPr>
          <a:xfrm>
            <a:off x="8283582" y="3908266"/>
            <a:ext cx="3213093" cy="788101"/>
          </a:xfrm>
          <a:prstGeom prst="rect">
            <a:avLst/>
          </a:prstGeom>
          <a:noFill/>
        </p:spPr>
        <p:txBody>
          <a:bodyPr wrap="square" lIns="0" tIns="0" rIns="0" bIns="0">
            <a:spAutoFit/>
          </a:bodyPr>
          <a:lstStyle/>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Collaboration and relationships</a:t>
            </a:r>
          </a:p>
          <a:p>
            <a:pPr algn="l">
              <a:lnSpc>
                <a:spcPct val="125000"/>
              </a:lnSpc>
            </a:pPr>
            <a:r>
              <a:rPr lang="en-US" sz="1050" i="0" u="none" strike="noStrike" baseline="0" dirty="0">
                <a:solidFill>
                  <a:srgbClr val="003C53"/>
                </a:solidFill>
                <a:latin typeface="Arial" panose="020B0604020202020204" pitchFamily="34" charset="0"/>
                <a:cs typeface="Arial" panose="020B0604020202020204" pitchFamily="34" charset="0"/>
              </a:rPr>
              <a:t>Employees need to collaborate and build relationships with colleagues to share ideas, solve problems, and stay motivated. </a:t>
            </a:r>
          </a:p>
        </p:txBody>
      </p:sp>
    </p:spTree>
    <p:extLst>
      <p:ext uri="{BB962C8B-B14F-4D97-AF65-F5344CB8AC3E}">
        <p14:creationId xmlns:p14="http://schemas.microsoft.com/office/powerpoint/2010/main" val="483500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7100EC-BDC4-E64A-A068-32E088548BC7}"/>
              </a:ext>
            </a:extLst>
          </p:cNvPr>
          <p:cNvSpPr/>
          <p:nvPr/>
        </p:nvSpPr>
        <p:spPr>
          <a:xfrm>
            <a:off x="0" y="-17585"/>
            <a:ext cx="12192000" cy="6858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303BA812-7354-56BE-712E-401935F1C2A5}"/>
              </a:ext>
            </a:extLst>
          </p:cNvPr>
          <p:cNvGrpSpPr/>
          <p:nvPr/>
        </p:nvGrpSpPr>
        <p:grpSpPr>
          <a:xfrm>
            <a:off x="740731" y="1736725"/>
            <a:ext cx="7311889" cy="4025194"/>
            <a:chOff x="740731" y="1736725"/>
            <a:chExt cx="7311889" cy="4025194"/>
          </a:xfrm>
        </p:grpSpPr>
        <p:pic>
          <p:nvPicPr>
            <p:cNvPr id="8" name="Obraz 3">
              <a:extLst>
                <a:ext uri="{FF2B5EF4-FFF2-40B4-BE49-F238E27FC236}">
                  <a16:creationId xmlns:a16="http://schemas.microsoft.com/office/drawing/2014/main" id="{FBD05CD2-DD82-F91F-65E7-21A1D4FB7278}"/>
                </a:ext>
              </a:extLst>
            </p:cNvPr>
            <p:cNvPicPr>
              <a:picLocks noChangeAspect="1"/>
            </p:cNvPicPr>
            <p:nvPr/>
          </p:nvPicPr>
          <p:blipFill>
            <a:blip r:embed="rId3"/>
            <a:stretch>
              <a:fillRect/>
            </a:stretch>
          </p:blipFill>
          <p:spPr>
            <a:xfrm>
              <a:off x="740731" y="1736725"/>
              <a:ext cx="1808631" cy="1809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Obraz 6">
              <a:extLst>
                <a:ext uri="{FF2B5EF4-FFF2-40B4-BE49-F238E27FC236}">
                  <a16:creationId xmlns:a16="http://schemas.microsoft.com/office/drawing/2014/main" id="{918134A3-5288-9969-D146-FE1415D3C763}"/>
                </a:ext>
              </a:extLst>
            </p:cNvPr>
            <p:cNvPicPr>
              <a:picLocks noChangeAspect="1"/>
            </p:cNvPicPr>
            <p:nvPr/>
          </p:nvPicPr>
          <p:blipFill>
            <a:blip r:embed="rId4"/>
            <a:stretch>
              <a:fillRect/>
            </a:stretch>
          </p:blipFill>
          <p:spPr>
            <a:xfrm>
              <a:off x="740731" y="3952444"/>
              <a:ext cx="1808631" cy="1809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Obraz 13">
              <a:extLst>
                <a:ext uri="{FF2B5EF4-FFF2-40B4-BE49-F238E27FC236}">
                  <a16:creationId xmlns:a16="http://schemas.microsoft.com/office/drawing/2014/main" id="{F5CF580E-C90F-488F-27EE-C379B5AB72EB}"/>
                </a:ext>
              </a:extLst>
            </p:cNvPr>
            <p:cNvPicPr>
              <a:picLocks noChangeAspect="1"/>
            </p:cNvPicPr>
            <p:nvPr/>
          </p:nvPicPr>
          <p:blipFill>
            <a:blip r:embed="rId5"/>
            <a:stretch>
              <a:fillRect/>
            </a:stretch>
          </p:blipFill>
          <p:spPr>
            <a:xfrm>
              <a:off x="6243989" y="1736725"/>
              <a:ext cx="1808631" cy="1809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Obraz 15">
              <a:extLst>
                <a:ext uri="{FF2B5EF4-FFF2-40B4-BE49-F238E27FC236}">
                  <a16:creationId xmlns:a16="http://schemas.microsoft.com/office/drawing/2014/main" id="{46EDD7B0-2352-5FC1-30DD-881619F563E5}"/>
                </a:ext>
              </a:extLst>
            </p:cNvPr>
            <p:cNvPicPr>
              <a:picLocks noChangeAspect="1"/>
            </p:cNvPicPr>
            <p:nvPr/>
          </p:nvPicPr>
          <p:blipFill>
            <a:blip r:embed="rId6"/>
            <a:stretch>
              <a:fillRect/>
            </a:stretch>
          </p:blipFill>
          <p:spPr>
            <a:xfrm>
              <a:off x="6243989" y="3952444"/>
              <a:ext cx="1808631" cy="1809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21" name="TextBox 20">
            <a:extLst>
              <a:ext uri="{FF2B5EF4-FFF2-40B4-BE49-F238E27FC236}">
                <a16:creationId xmlns:a16="http://schemas.microsoft.com/office/drawing/2014/main" id="{128E4541-658D-D9A0-4EF1-A1B030230E62}"/>
              </a:ext>
            </a:extLst>
          </p:cNvPr>
          <p:cNvSpPr txBox="1"/>
          <p:nvPr/>
        </p:nvSpPr>
        <p:spPr>
          <a:xfrm>
            <a:off x="2783850" y="1689019"/>
            <a:ext cx="2946501" cy="788101"/>
          </a:xfrm>
          <a:prstGeom prst="rect">
            <a:avLst/>
          </a:prstGeom>
          <a:noFill/>
        </p:spPr>
        <p:txBody>
          <a:bodyPr wrap="square" lIns="0" tIns="0" rIns="0" bIns="0">
            <a:spAutoFit/>
          </a:bodyPr>
          <a:lstStyle/>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Flexibility and the right tools</a:t>
            </a:r>
          </a:p>
          <a:p>
            <a:pPr algn="l">
              <a:lnSpc>
                <a:spcPct val="125000"/>
              </a:lnSpc>
            </a:pPr>
            <a:r>
              <a:rPr lang="en-US" sz="1050" i="0" u="none" strike="noStrike" baseline="0" dirty="0">
                <a:solidFill>
                  <a:srgbClr val="003C53"/>
                </a:solidFill>
                <a:latin typeface="Arial" panose="020B0604020202020204" pitchFamily="34" charset="0"/>
                <a:cs typeface="Arial" panose="020B0604020202020204" pitchFamily="34" charset="0"/>
              </a:rPr>
              <a:t>Employees need spaces and comprehensive solutions tailored to the activities they perform, both for individual and teamwork.</a:t>
            </a:r>
          </a:p>
        </p:txBody>
      </p:sp>
      <p:sp>
        <p:nvSpPr>
          <p:cNvPr id="22" name="TextBox 21">
            <a:extLst>
              <a:ext uri="{FF2B5EF4-FFF2-40B4-BE49-F238E27FC236}">
                <a16:creationId xmlns:a16="http://schemas.microsoft.com/office/drawing/2014/main" id="{746B5F69-E9F2-0B9E-F056-F6C7D6A2BA93}"/>
              </a:ext>
            </a:extLst>
          </p:cNvPr>
          <p:cNvSpPr txBox="1"/>
          <p:nvPr/>
        </p:nvSpPr>
        <p:spPr>
          <a:xfrm>
            <a:off x="2783850" y="3908266"/>
            <a:ext cx="3033965" cy="788101"/>
          </a:xfrm>
          <a:prstGeom prst="rect">
            <a:avLst/>
          </a:prstGeom>
          <a:noFill/>
        </p:spPr>
        <p:txBody>
          <a:bodyPr wrap="square" lIns="0" tIns="0" rIns="0" bIns="0">
            <a:spAutoFit/>
          </a:bodyPr>
          <a:lstStyle/>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Control the working environment</a:t>
            </a:r>
          </a:p>
          <a:p>
            <a:pPr algn="l">
              <a:lnSpc>
                <a:spcPct val="125000"/>
              </a:lnSpc>
            </a:pPr>
            <a:r>
              <a:rPr lang="en-US" sz="1050" i="0" u="none" strike="noStrike" baseline="0" dirty="0">
                <a:solidFill>
                  <a:srgbClr val="003C53"/>
                </a:solidFill>
                <a:latin typeface="Arial" panose="020B0604020202020204" pitchFamily="34" charset="0"/>
                <a:cs typeface="Arial" panose="020B0604020202020204" pitchFamily="34" charset="0"/>
              </a:rPr>
              <a:t>Adjustable lighting and ventilation improve comfort and provide a sense of control, which is important for mental safety. </a:t>
            </a:r>
          </a:p>
        </p:txBody>
      </p:sp>
      <p:sp>
        <p:nvSpPr>
          <p:cNvPr id="11" name="TextBox 10">
            <a:extLst>
              <a:ext uri="{FF2B5EF4-FFF2-40B4-BE49-F238E27FC236}">
                <a16:creationId xmlns:a16="http://schemas.microsoft.com/office/drawing/2014/main" id="{24BB9760-8BAC-92B2-7C4D-4108326F368D}"/>
              </a:ext>
            </a:extLst>
          </p:cNvPr>
          <p:cNvSpPr txBox="1"/>
          <p:nvPr/>
        </p:nvSpPr>
        <p:spPr>
          <a:xfrm>
            <a:off x="8283582" y="1689019"/>
            <a:ext cx="3213093" cy="586122"/>
          </a:xfrm>
          <a:prstGeom prst="rect">
            <a:avLst/>
          </a:prstGeom>
          <a:noFill/>
        </p:spPr>
        <p:txBody>
          <a:bodyPr wrap="square" lIns="0" tIns="0" rIns="0" bIns="0">
            <a:spAutoFit/>
          </a:bodyPr>
          <a:lstStyle/>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Safety</a:t>
            </a:r>
          </a:p>
          <a:p>
            <a:pPr algn="l">
              <a:lnSpc>
                <a:spcPct val="125000"/>
              </a:lnSpc>
            </a:pPr>
            <a:r>
              <a:rPr lang="en-US" sz="1050" i="0" u="none" strike="noStrike" baseline="0" dirty="0">
                <a:solidFill>
                  <a:srgbClr val="003C53"/>
                </a:solidFill>
                <a:latin typeface="Arial" panose="020B0604020202020204" pitchFamily="34" charset="0"/>
                <a:cs typeface="Arial" panose="020B0604020202020204" pitchFamily="34" charset="0"/>
              </a:rPr>
              <a:t>Ensuring physical and psychological safety is key </a:t>
            </a:r>
            <a:br>
              <a:rPr lang="en-US" sz="1050" i="0" u="none" strike="noStrike" baseline="0" dirty="0">
                <a:solidFill>
                  <a:srgbClr val="003C53"/>
                </a:solidFill>
                <a:latin typeface="Arial" panose="020B0604020202020204" pitchFamily="34" charset="0"/>
                <a:cs typeface="Arial" panose="020B0604020202020204" pitchFamily="34" charset="0"/>
              </a:rPr>
            </a:br>
            <a:r>
              <a:rPr lang="en-US" sz="1050" i="0" u="none" strike="noStrike" baseline="0" dirty="0">
                <a:solidFill>
                  <a:srgbClr val="003C53"/>
                </a:solidFill>
                <a:latin typeface="Arial" panose="020B0604020202020204" pitchFamily="34" charset="0"/>
                <a:cs typeface="Arial" panose="020B0604020202020204" pitchFamily="34" charset="0"/>
              </a:rPr>
              <a:t>to employee well-being and efficiency. </a:t>
            </a:r>
          </a:p>
        </p:txBody>
      </p:sp>
      <p:sp>
        <p:nvSpPr>
          <p:cNvPr id="12" name="TextBox 11">
            <a:extLst>
              <a:ext uri="{FF2B5EF4-FFF2-40B4-BE49-F238E27FC236}">
                <a16:creationId xmlns:a16="http://schemas.microsoft.com/office/drawing/2014/main" id="{A5D66FAF-2868-9A2E-BEB7-EB8F4CBCA323}"/>
              </a:ext>
            </a:extLst>
          </p:cNvPr>
          <p:cNvSpPr txBox="1"/>
          <p:nvPr/>
        </p:nvSpPr>
        <p:spPr>
          <a:xfrm>
            <a:off x="8283582" y="3908266"/>
            <a:ext cx="3213093" cy="586122"/>
          </a:xfrm>
          <a:prstGeom prst="rect">
            <a:avLst/>
          </a:prstGeom>
          <a:noFill/>
        </p:spPr>
        <p:txBody>
          <a:bodyPr wrap="square" lIns="0" tIns="0" rIns="0" bIns="0">
            <a:spAutoFit/>
          </a:bodyPr>
          <a:lstStyle/>
          <a:p>
            <a:pPr algn="l">
              <a:lnSpc>
                <a:spcPct val="125000"/>
              </a:lnSpc>
            </a:pPr>
            <a:r>
              <a:rPr lang="en-US" sz="1050" b="1" i="0" u="none" strike="noStrike" baseline="0" dirty="0">
                <a:solidFill>
                  <a:srgbClr val="003C53"/>
                </a:solidFill>
                <a:latin typeface="Arial" panose="020B0604020202020204" pitchFamily="34" charset="0"/>
                <a:cs typeface="Arial" panose="020B0604020202020204" pitchFamily="34" charset="0"/>
              </a:rPr>
              <a:t>Breaks and recovery</a:t>
            </a:r>
          </a:p>
          <a:p>
            <a:pPr algn="l">
              <a:lnSpc>
                <a:spcPct val="125000"/>
              </a:lnSpc>
            </a:pPr>
            <a:r>
              <a:rPr lang="en-US" sz="1050" i="0" u="none" strike="noStrike" baseline="0" dirty="0">
                <a:solidFill>
                  <a:srgbClr val="003C53"/>
                </a:solidFill>
                <a:latin typeface="Arial" panose="020B0604020202020204" pitchFamily="34" charset="0"/>
                <a:cs typeface="Arial" panose="020B0604020202020204" pitchFamily="34" charset="0"/>
              </a:rPr>
              <a:t>Regular breaks help maintain productivity, reduce</a:t>
            </a:r>
          </a:p>
          <a:p>
            <a:pPr algn="l">
              <a:lnSpc>
                <a:spcPct val="125000"/>
              </a:lnSpc>
            </a:pPr>
            <a:r>
              <a:rPr lang="en-US" sz="1050" i="0" u="none" strike="noStrike" baseline="0" dirty="0" err="1">
                <a:solidFill>
                  <a:srgbClr val="003C53"/>
                </a:solidFill>
                <a:latin typeface="Arial" panose="020B0604020202020204" pitchFamily="34" charset="0"/>
                <a:cs typeface="Arial" panose="020B0604020202020204" pitchFamily="34" charset="0"/>
              </a:rPr>
              <a:t>stress,and</a:t>
            </a:r>
            <a:r>
              <a:rPr lang="en-US" sz="1050" i="0" u="none" strike="noStrike" baseline="0" dirty="0">
                <a:solidFill>
                  <a:srgbClr val="003C53"/>
                </a:solidFill>
                <a:latin typeface="Arial" panose="020B0604020202020204" pitchFamily="34" charset="0"/>
                <a:cs typeface="Arial" panose="020B0604020202020204" pitchFamily="34" charset="0"/>
              </a:rPr>
              <a:t> prevent burnout. </a:t>
            </a:r>
          </a:p>
        </p:txBody>
      </p:sp>
      <p:sp>
        <p:nvSpPr>
          <p:cNvPr id="2" name="Title 1">
            <a:extLst>
              <a:ext uri="{FF2B5EF4-FFF2-40B4-BE49-F238E27FC236}">
                <a16:creationId xmlns:a16="http://schemas.microsoft.com/office/drawing/2014/main" id="{F705AF07-F4E3-6EEE-5F48-DCFB1077BE3C}"/>
              </a:ext>
            </a:extLst>
          </p:cNvPr>
          <p:cNvSpPr txBox="1">
            <a:spLocks/>
          </p:cNvSpPr>
          <p:nvPr/>
        </p:nvSpPr>
        <p:spPr>
          <a:xfrm>
            <a:off x="740732" y="758382"/>
            <a:ext cx="4738480" cy="81683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What else do we need to </a:t>
            </a:r>
            <a:br>
              <a:rPr lang="en-US" sz="2400" dirty="0">
                <a:latin typeface="Arial"/>
                <a:cs typeface="Arial"/>
              </a:rPr>
            </a:br>
            <a:r>
              <a:rPr lang="en-US" sz="2400" dirty="0">
                <a:latin typeface="Arial"/>
                <a:cs typeface="Arial"/>
              </a:rPr>
              <a:t>to perform at our best?</a:t>
            </a:r>
          </a:p>
        </p:txBody>
      </p:sp>
    </p:spTree>
    <p:extLst>
      <p:ext uri="{BB962C8B-B14F-4D97-AF65-F5344CB8AC3E}">
        <p14:creationId xmlns:p14="http://schemas.microsoft.com/office/powerpoint/2010/main" val="901204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art 4">
            <a:extLst>
              <a:ext uri="{FF2B5EF4-FFF2-40B4-BE49-F238E27FC236}">
                <a16:creationId xmlns:a16="http://schemas.microsoft.com/office/drawing/2014/main" id="{935C2233-C466-AE61-552F-9CFF6C203FDF}"/>
              </a:ext>
            </a:extLst>
          </p:cNvPr>
          <p:cNvSpPr/>
          <p:nvPr/>
        </p:nvSpPr>
        <p:spPr>
          <a:xfrm>
            <a:off x="0" y="0"/>
            <a:ext cx="8141677" cy="6858000"/>
          </a:xfrm>
          <a:prstGeom prst="heart">
            <a:avLst/>
          </a:prstGeom>
          <a:solidFill>
            <a:srgbClr val="F7C7C8">
              <a:alpha val="3286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Obraz 3">
            <a:extLst>
              <a:ext uri="{FF2B5EF4-FFF2-40B4-BE49-F238E27FC236}">
                <a16:creationId xmlns:a16="http://schemas.microsoft.com/office/drawing/2014/main" id="{DF857D4E-5A23-01F2-A44B-AF8958FE5DD6}"/>
              </a:ext>
            </a:extLst>
          </p:cNvPr>
          <p:cNvPicPr>
            <a:picLocks noChangeAspect="1"/>
          </p:cNvPicPr>
          <p:nvPr/>
        </p:nvPicPr>
        <p:blipFill>
          <a:blip r:embed="rId3"/>
          <a:srcRect t="2166" b="2556"/>
          <a:stretch/>
        </p:blipFill>
        <p:spPr>
          <a:xfrm>
            <a:off x="5861347" y="800101"/>
            <a:ext cx="5635328" cy="4990042"/>
          </a:xfrm>
          <a:prstGeom prst="rect">
            <a:avLst/>
          </a:prstGeom>
        </p:spPr>
      </p:pic>
      <p:sp>
        <p:nvSpPr>
          <p:cNvPr id="3" name="TextBox 2">
            <a:extLst>
              <a:ext uri="{FF2B5EF4-FFF2-40B4-BE49-F238E27FC236}">
                <a16:creationId xmlns:a16="http://schemas.microsoft.com/office/drawing/2014/main" id="{E3E8117E-A193-CB5B-D00C-A8E0E62045E5}"/>
              </a:ext>
            </a:extLst>
          </p:cNvPr>
          <p:cNvSpPr txBox="1"/>
          <p:nvPr/>
        </p:nvSpPr>
        <p:spPr>
          <a:xfrm>
            <a:off x="695325" y="3009629"/>
            <a:ext cx="4681121" cy="1858650"/>
          </a:xfrm>
          <a:prstGeom prst="rect">
            <a:avLst/>
          </a:prstGeom>
          <a:noFill/>
        </p:spPr>
        <p:txBody>
          <a:bodyPr wrap="square" lIns="0" tIns="0" rIns="0" bIns="0">
            <a:spAutoFit/>
          </a:bodyPr>
          <a:lstStyle/>
          <a:p>
            <a:pPr algn="l">
              <a:lnSpc>
                <a:spcPct val="125000"/>
              </a:lnSpc>
            </a:pPr>
            <a:r>
              <a:rPr lang="en-US" sz="1400" b="0" i="0" u="none" strike="noStrike" baseline="0" dirty="0">
                <a:solidFill>
                  <a:srgbClr val="003C53"/>
                </a:solidFill>
                <a:latin typeface="Arial" panose="020B0604020202020204" pitchFamily="34" charset="0"/>
                <a:cs typeface="Arial" panose="020B0604020202020204" pitchFamily="34" charset="0"/>
              </a:rPr>
              <a:t>The simple and intuitive touchscreen control panel allows you to control the pod’s operation, from the selection and intensity of lighting to fan efficiency, breaks, and  managing bookings.</a:t>
            </a:r>
          </a:p>
          <a:p>
            <a:pPr algn="l">
              <a:lnSpc>
                <a:spcPct val="125000"/>
              </a:lnSpc>
            </a:pPr>
            <a:endParaRPr lang="en-US" sz="1400" b="0" i="0" u="none" strike="noStrike" baseline="0" dirty="0">
              <a:solidFill>
                <a:srgbClr val="003C53"/>
              </a:solidFill>
              <a:latin typeface="Arial" panose="020B0604020202020204" pitchFamily="34" charset="0"/>
              <a:cs typeface="Arial" panose="020B0604020202020204" pitchFamily="34" charset="0"/>
            </a:endParaRPr>
          </a:p>
          <a:p>
            <a:pPr algn="l">
              <a:lnSpc>
                <a:spcPct val="125000"/>
              </a:lnSpc>
            </a:pPr>
            <a:r>
              <a:rPr lang="en-US" sz="1400" b="0" i="0" u="none" strike="noStrike" baseline="0" dirty="0">
                <a:solidFill>
                  <a:srgbClr val="003C53"/>
                </a:solidFill>
                <a:latin typeface="Arial" panose="020B0604020202020204" pitchFamily="34" charset="0"/>
                <a:cs typeface="Arial" panose="020B0604020202020204" pitchFamily="34" charset="0"/>
              </a:rPr>
              <a:t>The innovative </a:t>
            </a:r>
            <a:r>
              <a:rPr lang="en-US" sz="1400" b="0" i="0" u="none" strike="noStrike" baseline="0" dirty="0" err="1">
                <a:solidFill>
                  <a:srgbClr val="003C53"/>
                </a:solidFill>
                <a:latin typeface="Arial" panose="020B0604020202020204" pitchFamily="34" charset="0"/>
                <a:cs typeface="Arial" panose="020B0604020202020204" pitchFamily="34" charset="0"/>
              </a:rPr>
              <a:t>hushAssistant</a:t>
            </a:r>
            <a:r>
              <a:rPr lang="en-US" sz="1400" b="0" i="0" u="none" strike="noStrike" baseline="0" dirty="0">
                <a:solidFill>
                  <a:srgbClr val="003C53"/>
                </a:solidFill>
                <a:latin typeface="Arial" panose="020B0604020202020204" pitchFamily="34" charset="0"/>
                <a:cs typeface="Arial" panose="020B0604020202020204" pitchFamily="34" charset="0"/>
              </a:rPr>
              <a:t> module is at the heart of the human-centered design philosophy of </a:t>
            </a:r>
            <a:r>
              <a:rPr lang="en-US" sz="1400" b="0" i="0" u="none" strike="noStrike" baseline="0" dirty="0" err="1">
                <a:solidFill>
                  <a:srgbClr val="003C53"/>
                </a:solidFill>
                <a:latin typeface="Arial" panose="020B0604020202020204" pitchFamily="34" charset="0"/>
                <a:cs typeface="Arial" panose="020B0604020202020204" pitchFamily="34" charset="0"/>
              </a:rPr>
              <a:t>Hushoffice</a:t>
            </a:r>
            <a:r>
              <a:rPr lang="en-US" sz="1400" b="0" i="0" u="none" strike="noStrike" baseline="0" dirty="0">
                <a:solidFill>
                  <a:srgbClr val="003C53"/>
                </a:solidFill>
                <a:latin typeface="Arial" panose="020B0604020202020204" pitchFamily="34" charset="0"/>
                <a:cs typeface="Arial" panose="020B0604020202020204" pitchFamily="34" charset="0"/>
              </a:rPr>
              <a:t> pods.</a:t>
            </a:r>
          </a:p>
        </p:txBody>
      </p:sp>
      <p:sp>
        <p:nvSpPr>
          <p:cNvPr id="7" name="Title 1">
            <a:extLst>
              <a:ext uri="{FF2B5EF4-FFF2-40B4-BE49-F238E27FC236}">
                <a16:creationId xmlns:a16="http://schemas.microsoft.com/office/drawing/2014/main" id="{4F2AABD5-6E8A-F8F5-83BE-30054F2A50FA}"/>
              </a:ext>
            </a:extLst>
          </p:cNvPr>
          <p:cNvSpPr txBox="1">
            <a:spLocks/>
          </p:cNvSpPr>
          <p:nvPr/>
        </p:nvSpPr>
        <p:spPr>
          <a:xfrm>
            <a:off x="695325" y="1292189"/>
            <a:ext cx="3115651" cy="29119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600" b="0" spc="300" dirty="0" err="1">
                <a:latin typeface="Arial"/>
                <a:cs typeface="Arial"/>
              </a:rPr>
              <a:t>HushAssistant</a:t>
            </a:r>
            <a:endParaRPr lang="en-US" sz="1600" b="0" spc="300" dirty="0">
              <a:latin typeface="Arial"/>
              <a:cs typeface="Arial"/>
            </a:endParaRPr>
          </a:p>
        </p:txBody>
      </p:sp>
      <p:sp>
        <p:nvSpPr>
          <p:cNvPr id="4" name="Title 1">
            <a:extLst>
              <a:ext uri="{FF2B5EF4-FFF2-40B4-BE49-F238E27FC236}">
                <a16:creationId xmlns:a16="http://schemas.microsoft.com/office/drawing/2014/main" id="{A854FA41-9F65-2871-B3B4-C3AACCCBD282}"/>
              </a:ext>
            </a:extLst>
          </p:cNvPr>
          <p:cNvSpPr txBox="1">
            <a:spLocks/>
          </p:cNvSpPr>
          <p:nvPr/>
        </p:nvSpPr>
        <p:spPr>
          <a:xfrm>
            <a:off x="695326" y="1683640"/>
            <a:ext cx="2908918" cy="1656978"/>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2400" dirty="0">
                <a:latin typeface="Arial"/>
                <a:cs typeface="Arial"/>
              </a:rPr>
              <a:t>The heart of the human-centered </a:t>
            </a:r>
            <a:r>
              <a:rPr lang="en-US" sz="2400" dirty="0">
                <a:solidFill>
                  <a:srgbClr val="F9CA91"/>
                </a:solidFill>
                <a:latin typeface="Arial"/>
                <a:cs typeface="Arial"/>
              </a:rPr>
              <a:t>design philosophy</a:t>
            </a:r>
          </a:p>
        </p:txBody>
      </p:sp>
    </p:spTree>
    <p:extLst>
      <p:ext uri="{BB962C8B-B14F-4D97-AF65-F5344CB8AC3E}">
        <p14:creationId xmlns:p14="http://schemas.microsoft.com/office/powerpoint/2010/main" val="10468087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4ECEF63240784884A20E8A9D426AD0" ma:contentTypeVersion="18" ma:contentTypeDescription="Create a new document." ma:contentTypeScope="" ma:versionID="c8143911b47f2680b3bfebae740cfbf3">
  <xsd:schema xmlns:xsd="http://www.w3.org/2001/XMLSchema" xmlns:xs="http://www.w3.org/2001/XMLSchema" xmlns:p="http://schemas.microsoft.com/office/2006/metadata/properties" xmlns:ns2="a5275f20-b99f-4473-86ae-49e23f15dbba" xmlns:ns3="350f65df-38fa-436e-af5a-f38c94288bc0" targetNamespace="http://schemas.microsoft.com/office/2006/metadata/properties" ma:root="true" ma:fieldsID="2646b2bd9f616736dec42b2225a32949" ns2:_="" ns3:_="">
    <xsd:import namespace="a5275f20-b99f-4473-86ae-49e23f15dbba"/>
    <xsd:import namespace="350f65df-38fa-436e-af5a-f38c94288bc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275f20-b99f-4473-86ae-49e23f15db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481ddb4-a4fc-4ef1-9f42-33970b4cf7a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50f65df-38fa-436e-af5a-f38c94288bc0"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b3d2796-3d1f-4225-b049-e7f4929ccd59}" ma:internalName="TaxCatchAll" ma:showField="CatchAllData" ma:web="350f65df-38fa-436e-af5a-f38c94288bc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50f65df-38fa-436e-af5a-f38c94288bc0" xsi:nil="true"/>
    <lcf76f155ced4ddcb4097134ff3c332f xmlns="a5275f20-b99f-4473-86ae-49e23f15db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85C5831-BF1C-4377-8AB5-CB08F3AAF5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275f20-b99f-4473-86ae-49e23f15dbba"/>
    <ds:schemaRef ds:uri="350f65df-38fa-436e-af5a-f38c94288b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4117C9-201E-45E7-9B31-67C36005FA93}">
  <ds:schemaRefs>
    <ds:schemaRef ds:uri="http://schemas.microsoft.com/sharepoint/v3/contenttype/forms"/>
  </ds:schemaRefs>
</ds:datastoreItem>
</file>

<file path=customXml/itemProps3.xml><?xml version="1.0" encoding="utf-8"?>
<ds:datastoreItem xmlns:ds="http://schemas.openxmlformats.org/officeDocument/2006/customXml" ds:itemID="{F1209EAD-9DB7-4DA6-8CE3-C44B1A61283B}">
  <ds:schemaRefs>
    <ds:schemaRef ds:uri="http://schemas.microsoft.com/office/2006/metadata/properties"/>
    <ds:schemaRef ds:uri="http://schemas.microsoft.com/office/infopath/2007/PartnerControls"/>
    <ds:schemaRef ds:uri="350f65df-38fa-436e-af5a-f38c94288bc0"/>
    <ds:schemaRef ds:uri="a5275f20-b99f-4473-86ae-49e23f15dbba"/>
  </ds:schemaRefs>
</ds:datastoreItem>
</file>

<file path=docProps/app.xml><?xml version="1.0" encoding="utf-8"?>
<Properties xmlns="http://schemas.openxmlformats.org/officeDocument/2006/extended-properties" xmlns:vt="http://schemas.openxmlformats.org/officeDocument/2006/docPropsVTypes">
  <TotalTime>9112</TotalTime>
  <Words>3514</Words>
  <Application>Microsoft Macintosh PowerPoint</Application>
  <PresentationFormat>Widescreen</PresentationFormat>
  <Paragraphs>319</Paragraphs>
  <Slides>30</Slides>
  <Notes>15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30</vt:i4>
      </vt:variant>
    </vt:vector>
  </HeadingPairs>
  <TitlesOfParts>
    <vt:vector size="41" baseType="lpstr">
      <vt:lpstr>Aptos</vt:lpstr>
      <vt:lpstr>Aptos Display</vt:lpstr>
      <vt:lpstr>Arial</vt:lpstr>
      <vt:lpstr>Backlash Script</vt:lpstr>
      <vt:lpstr>Backlash Script Alt</vt:lpstr>
      <vt:lpstr>Calibri</vt:lpstr>
      <vt:lpstr>HelveticaNeueLTPro-Hv</vt:lpstr>
      <vt:lpstr>Libre Baskerville</vt:lpstr>
      <vt:lpstr>Montserrat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Barrett</dc:creator>
  <cp:lastModifiedBy>Erin Torres</cp:lastModifiedBy>
  <cp:revision>121</cp:revision>
  <dcterms:created xsi:type="dcterms:W3CDTF">2024-03-19T12:42:21Z</dcterms:created>
  <dcterms:modified xsi:type="dcterms:W3CDTF">2025-04-17T18:30:54Z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0x010100104ECEF63240784884A20E8A9D426AD0</vt:lpwstr>
  </property>
  <property fmtid="{D5CDD505-2E9C-101B-9397-08002B2CF9AE}" pid="3" name="MediaServiceImageTags">
    <vt:lpwstr/>
  </property>
</Properties>
</file>