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omments/modernComment_13A_C327291D.xml" ContentType="application/vnd.ms-powerpoint.comments+xml"/>
  <Override PartName="/ppt/comments/modernComment_131_18A1DDA9.xml" ContentType="application/vnd.ms-powerpoint.comments+xml"/>
  <Override PartName="/ppt/notesSlides/notesSlide1.xml" ContentType="application/vnd.openxmlformats-officedocument.presentationml.notesSlide+xml"/>
  <Override PartName="/ppt/comments/modernComment_134_89218725.xml" ContentType="application/vnd.ms-powerpoint.comments+xml"/>
  <Override PartName="/ppt/comments/modernComment_137_DC1D0ABC.xml" ContentType="application/vnd.ms-powerpoint.comments+xml"/>
  <Override PartName="/ppt/comments/modernComment_13D_753ED06F.xml" ContentType="application/vnd.ms-powerpoint.comments+xml"/>
  <Override PartName="/ppt/notesSlides/notesSlide2.xml" ContentType="application/vnd.openxmlformats-officedocument.presentationml.notesSlide+xml"/>
  <Override PartName="/ppt/comments/modernComment_133_89EEC2F5.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86" r:id="rId5"/>
  </p:sldMasterIdLst>
  <p:notesMasterIdLst>
    <p:notesMasterId r:id="rId39"/>
  </p:notesMasterIdLst>
  <p:handoutMasterIdLst>
    <p:handoutMasterId r:id="rId40"/>
  </p:handoutMasterIdLst>
  <p:sldIdLst>
    <p:sldId id="304" r:id="rId6"/>
    <p:sldId id="314" r:id="rId7"/>
    <p:sldId id="305" r:id="rId8"/>
    <p:sldId id="306" r:id="rId9"/>
    <p:sldId id="1175" r:id="rId10"/>
    <p:sldId id="1168" r:id="rId11"/>
    <p:sldId id="1177" r:id="rId12"/>
    <p:sldId id="1178" r:id="rId13"/>
    <p:sldId id="1167" r:id="rId14"/>
    <p:sldId id="809" r:id="rId15"/>
    <p:sldId id="1169" r:id="rId16"/>
    <p:sldId id="1170" r:id="rId17"/>
    <p:sldId id="1174" r:id="rId18"/>
    <p:sldId id="308" r:id="rId19"/>
    <p:sldId id="310" r:id="rId20"/>
    <p:sldId id="315" r:id="rId21"/>
    <p:sldId id="316" r:id="rId22"/>
    <p:sldId id="311" r:id="rId23"/>
    <p:sldId id="317" r:id="rId24"/>
    <p:sldId id="318" r:id="rId25"/>
    <p:sldId id="319" r:id="rId26"/>
    <p:sldId id="320" r:id="rId27"/>
    <p:sldId id="321" r:id="rId28"/>
    <p:sldId id="1173" r:id="rId29"/>
    <p:sldId id="1172" r:id="rId30"/>
    <p:sldId id="1176" r:id="rId31"/>
    <p:sldId id="1031" r:id="rId32"/>
    <p:sldId id="1032" r:id="rId33"/>
    <p:sldId id="1033" r:id="rId34"/>
    <p:sldId id="1034" r:id="rId35"/>
    <p:sldId id="1041" r:id="rId36"/>
    <p:sldId id="307" r:id="rId37"/>
    <p:sldId id="1026"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98F481B-2411-18E9-14DA-60F05C3CAE86}" name="Anjul Chandi" initials="AC" userId="S::anjul@thinkspaceoffice.com::42cac7c3-0ac2-4690-911c-cd0647cc219d" providerId="AD"/>
  <p188:author id="{FD88CE9E-CA5E-E2E1-861B-204CE9033D47}" name="Erin Torres" initials="ET" userId="S::erin@thinkspaceoffice.com::874f4178-b858-486e-ae9d-9d7d463bbea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CA91"/>
    <a:srgbClr val="003C53"/>
    <a:srgbClr val="E4E1DC"/>
    <a:srgbClr val="DFB078"/>
    <a:srgbClr val="FFFFFF"/>
    <a:srgbClr val="F7C7C8"/>
    <a:srgbClr val="A0C5D0"/>
    <a:srgbClr val="AACBD5"/>
    <a:srgbClr val="F9D09D"/>
    <a:srgbClr val="B0C6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24" autoAdjust="0"/>
    <p:restoredTop sz="94726"/>
  </p:normalViewPr>
  <p:slideViewPr>
    <p:cSldViewPr snapToGrid="0" showGuides="1">
      <p:cViewPr>
        <p:scale>
          <a:sx n="252" d="100"/>
          <a:sy n="252" d="100"/>
        </p:scale>
        <p:origin x="-920" y="384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presProps" Target="presProps.xml"/></Relationships>
</file>

<file path=ppt/comments/modernComment_131_18A1DDA9.xml><?xml version="1.0" encoding="utf-8"?>
<p188:cmLst xmlns:a="http://schemas.openxmlformats.org/drawingml/2006/main" xmlns:r="http://schemas.openxmlformats.org/officeDocument/2006/relationships" xmlns:p188="http://schemas.microsoft.com/office/powerpoint/2018/8/main">
  <p188:cm id="{7794B7FF-3D40-BB49-83B4-5ECFE651A9AA}" authorId="{FD88CE9E-CA5E-E2E1-861B-204CE9033D47}" created="2025-03-28T19:24:03.699">
    <ac:deMkLst xmlns:ac="http://schemas.microsoft.com/office/drawing/2013/main/command">
      <pc:docMk xmlns:pc="http://schemas.microsoft.com/office/powerpoint/2013/main/command"/>
      <pc:sldMk xmlns:pc="http://schemas.microsoft.com/office/powerpoint/2013/main/command" cId="413261225" sldId="305"/>
      <ac:picMk id="7" creationId="{11CA271F-41C5-ABDE-9D8D-C8F96E18C500}"/>
    </ac:deMkLst>
    <p188:replyLst>
      <p188:reply id="{4C10DF4E-2F4F-EF40-8B17-6750DD275E2A}" authorId="{FD88CE9E-CA5E-E2E1-861B-204CE9033D47}" created="2025-03-28T19:24:15.528">
        <p188:txBody>
          <a:bodyPr/>
          <a:lstStyle/>
          <a:p>
            <a:r>
              <a:rPr lang="en-US"/>
              <a:t>This is from the human centered lighting assets</a:t>
            </a:r>
          </a:p>
        </p188:txBody>
      </p188:reply>
      <p188:reply id="{F3739125-5D9D-497F-A8F4-B98DA94B9370}" authorId="{C98F481B-2411-18E9-14DA-60F05C3CAE86}" created="2025-03-30T10:48:47.779">
        <p188:txBody>
          <a:bodyPr/>
          <a:lstStyle/>
          <a:p>
            <a:r>
              <a:rPr lang="en-GB"/>
              <a:t>I have reworked this copy. It’s not just about the lighting approach, it’s also about flexibility with furniture, power etc.</a:t>
            </a:r>
          </a:p>
        </p188:txBody>
      </p188:reply>
    </p188:replyLst>
    <p188:txBody>
      <a:bodyPr/>
      <a:lstStyle/>
      <a:p>
        <a:r>
          <a:rPr lang="en-US"/>
          <a:t>Let’s use this photo. Would be better if the colors of light went through to the bottom of the image.</a:t>
        </a:r>
      </a:p>
    </p188:txBody>
  </p188:cm>
</p188:cmLst>
</file>

<file path=ppt/comments/modernComment_133_89EEC2F5.xml><?xml version="1.0" encoding="utf-8"?>
<p188:cmLst xmlns:a="http://schemas.openxmlformats.org/drawingml/2006/main" xmlns:r="http://schemas.openxmlformats.org/officeDocument/2006/relationships" xmlns:p188="http://schemas.microsoft.com/office/powerpoint/2018/8/main">
  <p188:cm id="{BB38DE1E-82A1-9B49-B6AD-52C63FFF016D}" authorId="{FD88CE9E-CA5E-E2E1-861B-204CE9033D47}" created="2025-03-28T19:43:11.074">
    <pc:sldMkLst xmlns:pc="http://schemas.microsoft.com/office/powerpoint/2013/main/command">
      <pc:docMk/>
      <pc:sldMk cId="2314126069" sldId="307"/>
    </pc:sldMkLst>
    <p188:replyLst>
      <p188:reply id="{6DA5B944-0BEB-4D4D-A250-1DA7E2430E2B}" authorId="{C98F481B-2411-18E9-14DA-60F05C3CAE86}" created="2025-03-30T10:55:37.701">
        <p188:txBody>
          <a:bodyPr/>
          <a:lstStyle/>
          <a:p>
            <a:r>
              <a:rPr lang="en-GB"/>
              <a:t>as corrected in red.</a:t>
            </a:r>
          </a:p>
        </p188:txBody>
      </p188:reply>
    </p188:replyLst>
    <p188:txBody>
      <a:bodyPr/>
      <a:lstStyle/>
      <a:p>
        <a:r>
          <a:rPr lang="en-US"/>
          <a:t>Add dimensions here. Check pricing. </a:t>
        </a:r>
      </a:p>
    </p188:txBody>
  </p188:cm>
</p188:cmLst>
</file>

<file path=ppt/comments/modernComment_134_89218725.xml><?xml version="1.0" encoding="utf-8"?>
<p188:cmLst xmlns:a="http://schemas.openxmlformats.org/drawingml/2006/main" xmlns:r="http://schemas.openxmlformats.org/officeDocument/2006/relationships" xmlns:p188="http://schemas.microsoft.com/office/powerpoint/2018/8/main">
  <p188:cm id="{C62012F3-1AB2-5745-8311-C30A1DD4D6EF}" authorId="{FD88CE9E-CA5E-E2E1-861B-204CE9033D47}" created="2025-03-28T19:28:25.737">
    <ac:deMkLst xmlns:ac="http://schemas.microsoft.com/office/drawing/2013/main/command">
      <pc:docMk xmlns:pc="http://schemas.microsoft.com/office/powerpoint/2013/main/command"/>
      <pc:sldMk xmlns:pc="http://schemas.microsoft.com/office/powerpoint/2013/main/command" cId="2300675877" sldId="308"/>
      <ac:picMk id="7" creationId="{1045C6AE-B6DE-1D36-5875-87B2E5705203}"/>
    </ac:deMkLst>
    <p188:replyLst>
      <p188:reply id="{11AC9A23-A812-4EC4-BF67-C1238351362E}" authorId="{C98F481B-2411-18E9-14DA-60F05C3CAE86}" created="2025-03-30T10:58:33.548">
        <p188:txBody>
          <a:bodyPr/>
          <a:lstStyle/>
          <a:p>
            <a:r>
              <a:rPr lang="en-GB"/>
              <a:t>The visual can show Facial Lighting yes. I think the copy needs to be about adjustable LED lighting + Facial Lighting to look your best. </a:t>
            </a:r>
          </a:p>
        </p188:txBody>
      </p188:reply>
    </p188:replyLst>
    <p188:txBody>
      <a:bodyPr/>
      <a:lstStyle/>
      <a:p>
        <a:r>
          <a:rPr lang="en-US"/>
          <a:t>Let’s take out LED Lighting and add Facial Lighting - Facial lighting is included in all single occupancy pods so you look your best and brightest!</a:t>
        </a:r>
      </a:p>
    </p188:txBody>
  </p188:cm>
</p188:cmLst>
</file>

<file path=ppt/comments/modernComment_137_DC1D0ABC.xml><?xml version="1.0" encoding="utf-8"?>
<p188:cmLst xmlns:a="http://schemas.openxmlformats.org/drawingml/2006/main" xmlns:r="http://schemas.openxmlformats.org/officeDocument/2006/relationships" xmlns:p188="http://schemas.microsoft.com/office/powerpoint/2018/8/main">
  <p188:cm id="{91A634D0-D981-5342-97C1-A79F1E53FBC9}" authorId="{FD88CE9E-CA5E-E2E1-861B-204CE9033D47}" created="2025-03-28T19:33:27.014">
    <ac:deMkLst xmlns:ac="http://schemas.microsoft.com/office/drawing/2013/main/command">
      <pc:docMk xmlns:pc="http://schemas.microsoft.com/office/powerpoint/2013/main/command"/>
      <pc:sldMk xmlns:pc="http://schemas.microsoft.com/office/powerpoint/2013/main/command" cId="3692890812" sldId="311"/>
      <ac:picMk id="9" creationId="{D825F843-9841-804E-13B2-7EEA51793D8B}"/>
    </ac:deMkLst>
    <p188:txBody>
      <a:bodyPr/>
      <a:lstStyle/>
      <a:p>
        <a:r>
          <a:rPr lang="en-US"/>
          <a:t>This booth needs to be shown at an angle so that you understand it fits 2 ppl.</a:t>
        </a:r>
      </a:p>
    </p188:txBody>
  </p188:cm>
  <p188:cm id="{B889FC47-A447-1A4C-865E-B9ADC92982B6}" authorId="{FD88CE9E-CA5E-E2E1-861B-204CE9033D47}" created="2025-03-28T19:34:17.641">
    <ac:deMkLst xmlns:ac="http://schemas.microsoft.com/office/drawing/2013/main/command">
      <pc:docMk xmlns:pc="http://schemas.microsoft.com/office/powerpoint/2013/main/command"/>
      <pc:sldMk xmlns:pc="http://schemas.microsoft.com/office/powerpoint/2013/main/command" cId="3692890812" sldId="311"/>
      <ac:picMk id="8" creationId="{60CE067E-7F0D-304D-8E15-402E17B39F5C}"/>
    </ac:deMkLst>
    <p188:txBody>
      <a:bodyPr/>
      <a:lstStyle/>
      <a:p>
        <a:r>
          <a:rPr lang="en-US"/>
          <a:t>This image could show 2 ppl sitting in it.</a:t>
        </a:r>
      </a:p>
    </p188:txBody>
  </p188:cm>
</p188:cmLst>
</file>

<file path=ppt/comments/modernComment_13A_C327291D.xml><?xml version="1.0" encoding="utf-8"?>
<p188:cmLst xmlns:a="http://schemas.openxmlformats.org/drawingml/2006/main" xmlns:r="http://schemas.openxmlformats.org/officeDocument/2006/relationships" xmlns:p188="http://schemas.microsoft.com/office/powerpoint/2018/8/main">
  <p188:cm id="{504CB759-0720-C047-B353-0AB7AF3E9FED}" authorId="{FD88CE9E-CA5E-E2E1-861B-204CE9033D47}" created="2025-03-28T19:44:55.814">
    <pc:sldMkLst xmlns:pc="http://schemas.microsoft.com/office/powerpoint/2013/main/command">
      <pc:docMk/>
      <pc:sldMk cId="3274123549" sldId="314"/>
    </pc:sldMkLst>
    <p188:txBody>
      <a:bodyPr/>
      <a:lstStyle/>
      <a:p>
        <a:r>
          <a:rPr lang="en-US"/>
          <a:t>This is hard to read. We need to darken behind text. </a:t>
        </a:r>
      </a:p>
    </p188:txBody>
  </p188:cm>
</p188:cmLst>
</file>

<file path=ppt/comments/modernComment_13D_753ED06F.xml><?xml version="1.0" encoding="utf-8"?>
<p188:cmLst xmlns:a="http://schemas.openxmlformats.org/drawingml/2006/main" xmlns:r="http://schemas.openxmlformats.org/officeDocument/2006/relationships" xmlns:p188="http://schemas.microsoft.com/office/powerpoint/2018/8/main">
  <p188:cm id="{C9CE30B7-23C3-784E-8E82-E98E28372634}" authorId="{FD88CE9E-CA5E-E2E1-861B-204CE9033D47}" created="2025-03-28T19:34:59.086">
    <ac:deMkLst xmlns:ac="http://schemas.microsoft.com/office/drawing/2013/main/command">
      <pc:docMk xmlns:pc="http://schemas.microsoft.com/office/powerpoint/2013/main/command"/>
      <pc:sldMk xmlns:pc="http://schemas.microsoft.com/office/powerpoint/2013/main/command" cId="1967050863" sldId="317"/>
      <ac:picMk id="2" creationId="{257BA372-F371-8285-6251-F96F8E102763}"/>
    </ac:deMkLst>
    <p188:replyLst>
      <p188:reply id="{0180EAA3-F86E-461A-BF64-5C4A51DEBC2E}" authorId="{C98F481B-2411-18E9-14DA-60F05C3CAE86}" created="2025-03-30T12:04:29.546">
        <p188:txBody>
          <a:bodyPr/>
          <a:lstStyle/>
          <a:p>
            <a:r>
              <a:rPr lang="en-GB"/>
              <a:t>Agree! Table and Sofa set up in hero imae, then the table and chair option in smaller image at top!</a:t>
            </a:r>
          </a:p>
        </p188:txBody>
      </p188:reply>
    </p188:replyLst>
    <p188:txBody>
      <a:bodyPr/>
      <a:lstStyle/>
      <a:p>
        <a:r>
          <a:rPr lang="en-US"/>
          <a:t>Show image here of benches.</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7EF3EA-0CE4-598E-C909-001273949F2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459D326-89A7-4A51-8BA1-936C495DBAA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E6D3079-5648-914A-B608-0AB70F83013F}" type="datetimeFigureOut">
              <a:rPr lang="en-US" smtClean="0"/>
              <a:t>4/4/25</a:t>
            </a:fld>
            <a:endParaRPr lang="en-US"/>
          </a:p>
        </p:txBody>
      </p:sp>
      <p:sp>
        <p:nvSpPr>
          <p:cNvPr id="4" name="Footer Placeholder 3">
            <a:extLst>
              <a:ext uri="{FF2B5EF4-FFF2-40B4-BE49-F238E27FC236}">
                <a16:creationId xmlns:a16="http://schemas.microsoft.com/office/drawing/2014/main" id="{D08E70FC-9661-DC14-0B00-517D9E5ED3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810DF94-5546-9F93-B88C-91CA0A7BFC4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B96CC94-9504-1943-AB1D-816DFA9C391E}" type="slidenum">
              <a:rPr lang="en-US" smtClean="0"/>
              <a:t>‹#›</a:t>
            </a:fld>
            <a:endParaRPr lang="en-US"/>
          </a:p>
        </p:txBody>
      </p:sp>
    </p:spTree>
    <p:extLst>
      <p:ext uri="{BB962C8B-B14F-4D97-AF65-F5344CB8AC3E}">
        <p14:creationId xmlns:p14="http://schemas.microsoft.com/office/powerpoint/2010/main" val="2039524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B579E0-EFA2-A043-B890-EC5E4BE61114}" type="datetimeFigureOut">
              <a:rPr lang="en-US" smtClean="0"/>
              <a:t>4/4/25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57F163-553D-0547-BEDD-1A1A68A305D9}" type="slidenum">
              <a:rPr lang="en-US" smtClean="0"/>
              <a:t>‹#›</a:t>
            </a:fld>
            <a:endParaRPr lang="en-US"/>
          </a:p>
        </p:txBody>
      </p:sp>
    </p:spTree>
    <p:extLst>
      <p:ext uri="{BB962C8B-B14F-4D97-AF65-F5344CB8AC3E}">
        <p14:creationId xmlns:p14="http://schemas.microsoft.com/office/powerpoint/2010/main" val="2019857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hushFree.Access.M 	26.5db 	B </a:t>
            </a:r>
          </a:p>
          <a:p>
            <a:r>
              <a:rPr lang="en-GB" dirty="0"/>
              <a:t>HushFree.Access.L 	28.0db 	B</a:t>
            </a:r>
          </a:p>
          <a:p>
            <a:endParaRPr lang="en-GB" dirty="0"/>
          </a:p>
        </p:txBody>
      </p:sp>
      <p:sp>
        <p:nvSpPr>
          <p:cNvPr id="4" name="Slide Number Placeholder 3"/>
          <p:cNvSpPr>
            <a:spLocks noGrp="1"/>
          </p:cNvSpPr>
          <p:nvPr>
            <p:ph type="sldNum" sz="quarter" idx="5"/>
          </p:nvPr>
        </p:nvSpPr>
        <p:spPr/>
        <p:txBody>
          <a:bodyPr/>
          <a:lstStyle/>
          <a:p>
            <a:fld id="{7157F163-553D-0547-BEDD-1A1A68A305D9}" type="slidenum">
              <a:rPr lang="en-US" smtClean="0"/>
              <a:t>6</a:t>
            </a:fld>
            <a:endParaRPr lang="en-US"/>
          </a:p>
        </p:txBody>
      </p:sp>
    </p:spTree>
    <p:extLst>
      <p:ext uri="{BB962C8B-B14F-4D97-AF65-F5344CB8AC3E}">
        <p14:creationId xmlns:p14="http://schemas.microsoft.com/office/powerpoint/2010/main" val="321176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000" marR="3810" indent="-180000">
              <a:lnSpc>
                <a:spcPct val="125000"/>
              </a:lnSpc>
              <a:spcBef>
                <a:spcPts val="75"/>
              </a:spcBef>
              <a:buClr>
                <a:srgbClr val="7CA08E"/>
              </a:buClr>
              <a:buFont typeface="Arial" panose="020B0604020202020204" pitchFamily="34" charset="0"/>
              <a:buChar char="•"/>
            </a:pPr>
            <a:r>
              <a:rPr lang="en-US" sz="1200" spc="-8" dirty="0">
                <a:solidFill>
                  <a:srgbClr val="003C53"/>
                </a:solidFill>
                <a:latin typeface="Arial" panose="020B0604020202020204" pitchFamily="34" charset="0"/>
                <a:cs typeface="Arial" panose="020B0604020202020204" pitchFamily="34" charset="0"/>
              </a:rPr>
              <a:t>UL listed full assembly</a:t>
            </a:r>
          </a:p>
          <a:p>
            <a:pPr marL="180000" marR="3810" indent="-180000">
              <a:lnSpc>
                <a:spcPct val="125000"/>
              </a:lnSpc>
              <a:spcBef>
                <a:spcPts val="75"/>
              </a:spcBef>
              <a:buClr>
                <a:srgbClr val="7CA08E"/>
              </a:buClr>
              <a:buFont typeface="Arial" panose="020B0604020202020204" pitchFamily="34" charset="0"/>
              <a:buChar char="•"/>
            </a:pPr>
            <a:r>
              <a:rPr lang="en-US" sz="1200" spc="-8" dirty="0">
                <a:solidFill>
                  <a:srgbClr val="003C53"/>
                </a:solidFill>
                <a:latin typeface="Arial" panose="020B0604020202020204" pitchFamily="34" charset="0"/>
                <a:cs typeface="Arial" panose="020B0604020202020204" pitchFamily="34" charset="0"/>
              </a:rPr>
              <a:t>IBC, IFC, and IMC </a:t>
            </a:r>
          </a:p>
          <a:p>
            <a:pPr marL="180000" marR="3810" indent="-180000">
              <a:lnSpc>
                <a:spcPct val="125000"/>
              </a:lnSpc>
              <a:spcBef>
                <a:spcPts val="75"/>
              </a:spcBef>
              <a:buClr>
                <a:srgbClr val="7CA08E"/>
              </a:buClr>
              <a:buFont typeface="Arial" panose="020B0604020202020204" pitchFamily="34" charset="0"/>
              <a:buChar char="•"/>
            </a:pPr>
            <a:r>
              <a:rPr lang="en-US" sz="1200" spc="-8" dirty="0">
                <a:solidFill>
                  <a:srgbClr val="003C53"/>
                </a:solidFill>
                <a:latin typeface="Arial" panose="020B0604020202020204" pitchFamily="34" charset="0"/>
                <a:cs typeface="Arial" panose="020B0604020202020204" pitchFamily="34" charset="0"/>
              </a:rPr>
              <a:t>IBC-516 &amp; IBC-519</a:t>
            </a:r>
          </a:p>
          <a:p>
            <a:pPr marL="180000" marR="3810" indent="-180000">
              <a:lnSpc>
                <a:spcPct val="125000"/>
              </a:lnSpc>
              <a:spcBef>
                <a:spcPts val="75"/>
              </a:spcBef>
              <a:buClr>
                <a:srgbClr val="7CA08E"/>
              </a:buClr>
              <a:buFont typeface="Arial" panose="020B0604020202020204" pitchFamily="34" charset="0"/>
              <a:buChar char="•"/>
            </a:pPr>
            <a:r>
              <a:rPr lang="en-US" sz="1200" spc="-8" dirty="0">
                <a:solidFill>
                  <a:srgbClr val="003C53"/>
                </a:solidFill>
                <a:latin typeface="Arial" panose="020B0604020202020204" pitchFamily="34" charset="0"/>
                <a:cs typeface="Arial" panose="020B0604020202020204" pitchFamily="34" charset="0"/>
              </a:rPr>
              <a:t>ISO 23351.1 Acoustic Rating</a:t>
            </a:r>
          </a:p>
          <a:p>
            <a:pPr marL="180000" marR="3810" indent="-180000">
              <a:lnSpc>
                <a:spcPct val="125000"/>
              </a:lnSpc>
              <a:spcBef>
                <a:spcPts val="75"/>
              </a:spcBef>
              <a:buClr>
                <a:srgbClr val="7CA08E"/>
              </a:buClr>
              <a:buFont typeface="Arial" panose="020B0604020202020204" pitchFamily="34" charset="0"/>
              <a:buChar char="•"/>
            </a:pPr>
            <a:r>
              <a:rPr lang="en-US" sz="1200" spc="-8" dirty="0">
                <a:solidFill>
                  <a:srgbClr val="003C53"/>
                </a:solidFill>
                <a:latin typeface="Arial" panose="020B0604020202020204" pitchFamily="34" charset="0"/>
                <a:cs typeface="Arial" panose="020B0604020202020204" pitchFamily="34" charset="0"/>
              </a:rPr>
              <a:t>ADA compliant for Access versions</a:t>
            </a:r>
          </a:p>
          <a:p>
            <a:pPr marL="180000" marR="3810" indent="-180000">
              <a:lnSpc>
                <a:spcPct val="125000"/>
              </a:lnSpc>
              <a:spcBef>
                <a:spcPts val="75"/>
              </a:spcBef>
              <a:buClr>
                <a:srgbClr val="7CA08E"/>
              </a:buClr>
              <a:buFont typeface="Arial" panose="020B0604020202020204" pitchFamily="34" charset="0"/>
              <a:buChar char="•"/>
            </a:pPr>
            <a:r>
              <a:rPr lang="en-US" sz="1200" spc="-8" dirty="0">
                <a:solidFill>
                  <a:srgbClr val="003C53"/>
                </a:solidFill>
                <a:latin typeface="Arial" panose="020B0604020202020204" pitchFamily="34" charset="0"/>
                <a:cs typeface="Arial" panose="020B0604020202020204" pitchFamily="34" charset="0"/>
              </a:rPr>
              <a:t>Ansi/</a:t>
            </a:r>
            <a:r>
              <a:rPr lang="en-US" sz="1200" spc="-8" dirty="0" err="1">
                <a:solidFill>
                  <a:srgbClr val="003C53"/>
                </a:solidFill>
                <a:latin typeface="Arial" panose="020B0604020202020204" pitchFamily="34" charset="0"/>
                <a:cs typeface="Arial" panose="020B0604020202020204" pitchFamily="34" charset="0"/>
              </a:rPr>
              <a:t>Bifma</a:t>
            </a:r>
            <a:r>
              <a:rPr lang="en-US" sz="1200" spc="-8" dirty="0">
                <a:solidFill>
                  <a:srgbClr val="003C53"/>
                </a:solidFill>
                <a:latin typeface="Arial" panose="020B0604020202020204" pitchFamily="34" charset="0"/>
                <a:cs typeface="Arial" panose="020B0604020202020204" pitchFamily="34" charset="0"/>
              </a:rPr>
              <a:t>  </a:t>
            </a:r>
          </a:p>
          <a:p>
            <a:pPr marL="180000" marR="3810" indent="-180000">
              <a:lnSpc>
                <a:spcPct val="125000"/>
              </a:lnSpc>
              <a:spcBef>
                <a:spcPts val="75"/>
              </a:spcBef>
              <a:buClr>
                <a:srgbClr val="7CA08E"/>
              </a:buClr>
              <a:buFont typeface="Arial" panose="020B0604020202020204" pitchFamily="34" charset="0"/>
              <a:buChar char="•"/>
            </a:pPr>
            <a:r>
              <a:rPr lang="en-US" sz="1200" spc="-8" dirty="0">
                <a:solidFill>
                  <a:srgbClr val="003C53"/>
                </a:solidFill>
                <a:latin typeface="Arial" panose="020B0604020202020204" pitchFamily="34" charset="0"/>
                <a:cs typeface="Arial" panose="020B0604020202020204" pitchFamily="34" charset="0"/>
              </a:rPr>
              <a:t>Greenguard</a:t>
            </a:r>
          </a:p>
          <a:p>
            <a:pPr marL="180000" marR="3810" indent="-180000">
              <a:lnSpc>
                <a:spcPct val="125000"/>
              </a:lnSpc>
              <a:spcBef>
                <a:spcPts val="75"/>
              </a:spcBef>
              <a:buClr>
                <a:srgbClr val="7CA08E"/>
              </a:buClr>
              <a:buFont typeface="Arial" panose="020B0604020202020204" pitchFamily="34" charset="0"/>
              <a:buChar char="•"/>
            </a:pPr>
            <a:r>
              <a:rPr lang="en-US" sz="1200" spc="-8" dirty="0">
                <a:solidFill>
                  <a:srgbClr val="003C53"/>
                </a:solidFill>
                <a:latin typeface="Arial" panose="020B0604020202020204" pitchFamily="34" charset="0"/>
                <a:cs typeface="Arial" panose="020B0604020202020204" pitchFamily="34" charset="0"/>
              </a:rPr>
              <a:t>Certified Autism Resource</a:t>
            </a:r>
          </a:p>
          <a:p>
            <a:endParaRPr lang="en-GB" dirty="0"/>
          </a:p>
        </p:txBody>
      </p:sp>
      <p:sp>
        <p:nvSpPr>
          <p:cNvPr id="4" name="Slide Number Placeholder 3"/>
          <p:cNvSpPr>
            <a:spLocks noGrp="1"/>
          </p:cNvSpPr>
          <p:nvPr>
            <p:ph type="sldNum" sz="quarter" idx="5"/>
          </p:nvPr>
        </p:nvSpPr>
        <p:spPr/>
        <p:txBody>
          <a:bodyPr/>
          <a:lstStyle/>
          <a:p>
            <a:fld id="{7157F163-553D-0547-BEDD-1A1A68A305D9}" type="slidenum">
              <a:rPr lang="en-US" smtClean="0"/>
              <a:t>26</a:t>
            </a:fld>
            <a:endParaRPr lang="en-US"/>
          </a:p>
        </p:txBody>
      </p:sp>
    </p:spTree>
    <p:extLst>
      <p:ext uri="{BB962C8B-B14F-4D97-AF65-F5344CB8AC3E}">
        <p14:creationId xmlns:p14="http://schemas.microsoft.com/office/powerpoint/2010/main" val="42157360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3C53"/>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7FB18B-9EB2-9056-4A91-34A542B5482F}"/>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747921" y="5891836"/>
            <a:ext cx="1552159" cy="517110"/>
          </a:xfrm>
          <a:prstGeom prst="rect">
            <a:avLst/>
          </a:prstGeom>
        </p:spPr>
      </p:pic>
      <p:sp>
        <p:nvSpPr>
          <p:cNvPr id="9" name="TextBox 8">
            <a:extLst>
              <a:ext uri="{FF2B5EF4-FFF2-40B4-BE49-F238E27FC236}">
                <a16:creationId xmlns:a16="http://schemas.microsoft.com/office/drawing/2014/main" id="{BE336853-BD89-3D6B-EAE8-5369524571B7}"/>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F309E61-6150-F7E3-F4F8-272232A3D4EF}"/>
              </a:ext>
            </a:extLst>
          </p:cNvPr>
          <p:cNvSpPr>
            <a:spLocks noGrp="1"/>
          </p:cNvSpPr>
          <p:nvPr>
            <p:ph type="ctrTitle" hasCustomPrompt="1"/>
          </p:nvPr>
        </p:nvSpPr>
        <p:spPr>
          <a:xfrm>
            <a:off x="747921" y="2417520"/>
            <a:ext cx="9144000" cy="332399"/>
          </a:xfrm>
        </p:spPr>
        <p:txBody>
          <a:bodyPr anchor="b"/>
          <a:lstStyle>
            <a:lvl1pPr algn="l">
              <a:defRPr sz="2400" b="0" spc="500" baseline="0">
                <a:solidFill>
                  <a:schemeClr val="bg1"/>
                </a:solidFill>
              </a:defRPr>
            </a:lvl1pPr>
          </a:lstStyle>
          <a:p>
            <a:r>
              <a:rPr lang="en-GB"/>
              <a:t>ALL CAPS TITLE</a:t>
            </a:r>
            <a:endParaRPr lang="en-US"/>
          </a:p>
        </p:txBody>
      </p:sp>
      <p:sp>
        <p:nvSpPr>
          <p:cNvPr id="3" name="Subtitle 2">
            <a:extLst>
              <a:ext uri="{FF2B5EF4-FFF2-40B4-BE49-F238E27FC236}">
                <a16:creationId xmlns:a16="http://schemas.microsoft.com/office/drawing/2014/main" id="{2856F4EB-5828-567E-89BA-77C98A677DB0}"/>
              </a:ext>
            </a:extLst>
          </p:cNvPr>
          <p:cNvSpPr>
            <a:spLocks noGrp="1"/>
          </p:cNvSpPr>
          <p:nvPr>
            <p:ph type="subTitle" idx="1"/>
          </p:nvPr>
        </p:nvSpPr>
        <p:spPr>
          <a:xfrm>
            <a:off x="747921" y="2921506"/>
            <a:ext cx="9144000" cy="221599"/>
          </a:xfrm>
        </p:spPr>
        <p:txBody>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77716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0/50 Yellow">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18BA156-F7FE-ACAB-9929-F1363989BC6E}"/>
              </a:ext>
            </a:extLst>
          </p:cNvPr>
          <p:cNvSpPr/>
          <p:nvPr userDrawn="1"/>
        </p:nvSpPr>
        <p:spPr>
          <a:xfrm>
            <a:off x="6096000" y="1"/>
            <a:ext cx="6096000" cy="6857999"/>
          </a:xfrm>
          <a:prstGeom prst="rect">
            <a:avLst/>
          </a:prstGeom>
          <a:solidFill>
            <a:srgbClr val="FAD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6"/>
          </a:p>
        </p:txBody>
      </p:sp>
      <p:pic>
        <p:nvPicPr>
          <p:cNvPr id="8" name="Picture 7">
            <a:extLst>
              <a:ext uri="{FF2B5EF4-FFF2-40B4-BE49-F238E27FC236}">
                <a16:creationId xmlns:a16="http://schemas.microsoft.com/office/drawing/2014/main" id="{E769D1AF-27AE-A674-89C3-C5CAC7FC57E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5DD18040-FF83-3511-18EE-193F4ED052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B10CC197-B152-D771-8761-4D77FA99E3BB}"/>
              </a:ext>
            </a:extLst>
          </p:cNvPr>
          <p:cNvSpPr>
            <a:spLocks noGrp="1"/>
          </p:cNvSpPr>
          <p:nvPr>
            <p:ph sz="half" idx="2"/>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851103FD-F65E-D8E3-133E-78FA3BD3D62F}"/>
              </a:ext>
            </a:extLst>
          </p:cNvPr>
          <p:cNvSpPr>
            <a:spLocks noGrp="1"/>
          </p:cNvSpPr>
          <p:nvPr>
            <p:ph type="title"/>
          </p:nvPr>
        </p:nvSpPr>
        <p:spPr>
          <a:xfrm>
            <a:off x="747921" y="1992034"/>
            <a:ext cx="4124117" cy="650819"/>
          </a:xfrm>
          <a:prstGeom prst="rect">
            <a:avLst/>
          </a:prstGeom>
        </p:spPr>
        <p:txBody>
          <a:bodyPr vert="horz" wrap="square" lIns="0" tIns="0" rIns="0" bIns="0" rtlCol="0" anchor="t"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174235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0/50 Pi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18BA156-F7FE-ACAB-9929-F1363989BC6E}"/>
              </a:ext>
            </a:extLst>
          </p:cNvPr>
          <p:cNvSpPr/>
          <p:nvPr userDrawn="1"/>
        </p:nvSpPr>
        <p:spPr>
          <a:xfrm>
            <a:off x="6096000" y="1"/>
            <a:ext cx="6096000" cy="6857999"/>
          </a:xfrm>
          <a:prstGeom prst="rect">
            <a:avLst/>
          </a:prstGeom>
          <a:solidFill>
            <a:srgbClr val="FADD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6"/>
          </a:p>
        </p:txBody>
      </p:sp>
      <p:pic>
        <p:nvPicPr>
          <p:cNvPr id="8" name="Picture 7">
            <a:extLst>
              <a:ext uri="{FF2B5EF4-FFF2-40B4-BE49-F238E27FC236}">
                <a16:creationId xmlns:a16="http://schemas.microsoft.com/office/drawing/2014/main" id="{E769D1AF-27AE-A674-89C3-C5CAC7FC57E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5DD18040-FF83-3511-18EE-193F4ED052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B10CC197-B152-D771-8761-4D77FA99E3BB}"/>
              </a:ext>
            </a:extLst>
          </p:cNvPr>
          <p:cNvSpPr>
            <a:spLocks noGrp="1"/>
          </p:cNvSpPr>
          <p:nvPr>
            <p:ph sz="half" idx="2"/>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851103FD-F65E-D8E3-133E-78FA3BD3D62F}"/>
              </a:ext>
            </a:extLst>
          </p:cNvPr>
          <p:cNvSpPr>
            <a:spLocks noGrp="1"/>
          </p:cNvSpPr>
          <p:nvPr>
            <p:ph type="title"/>
          </p:nvPr>
        </p:nvSpPr>
        <p:spPr>
          <a:xfrm>
            <a:off x="747921" y="1992034"/>
            <a:ext cx="4124117" cy="650819"/>
          </a:xfrm>
          <a:prstGeom prst="rect">
            <a:avLst/>
          </a:prstGeom>
        </p:spPr>
        <p:txBody>
          <a:bodyPr vert="horz" wrap="square" lIns="0" tIns="0" rIns="0" bIns="0" rtlCol="0" anchor="t"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705949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0/50 Gree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18BA156-F7FE-ACAB-9929-F1363989BC6E}"/>
              </a:ext>
            </a:extLst>
          </p:cNvPr>
          <p:cNvSpPr/>
          <p:nvPr userDrawn="1"/>
        </p:nvSpPr>
        <p:spPr>
          <a:xfrm>
            <a:off x="6096000" y="1"/>
            <a:ext cx="6096000" cy="6857999"/>
          </a:xfrm>
          <a:prstGeom prst="rect">
            <a:avLst/>
          </a:prstGeom>
          <a:solidFill>
            <a:srgbClr val="B0C6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6"/>
          </a:p>
        </p:txBody>
      </p:sp>
      <p:pic>
        <p:nvPicPr>
          <p:cNvPr id="8" name="Picture 7">
            <a:extLst>
              <a:ext uri="{FF2B5EF4-FFF2-40B4-BE49-F238E27FC236}">
                <a16:creationId xmlns:a16="http://schemas.microsoft.com/office/drawing/2014/main" id="{E769D1AF-27AE-A674-89C3-C5CAC7FC57E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5DD18040-FF83-3511-18EE-193F4ED052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B10CC197-B152-D771-8761-4D77FA99E3BB}"/>
              </a:ext>
            </a:extLst>
          </p:cNvPr>
          <p:cNvSpPr>
            <a:spLocks noGrp="1"/>
          </p:cNvSpPr>
          <p:nvPr>
            <p:ph sz="half" idx="2"/>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851103FD-F65E-D8E3-133E-78FA3BD3D62F}"/>
              </a:ext>
            </a:extLst>
          </p:cNvPr>
          <p:cNvSpPr>
            <a:spLocks noGrp="1"/>
          </p:cNvSpPr>
          <p:nvPr>
            <p:ph type="title"/>
          </p:nvPr>
        </p:nvSpPr>
        <p:spPr>
          <a:xfrm>
            <a:off x="747921" y="1992034"/>
            <a:ext cx="4124117" cy="650819"/>
          </a:xfrm>
          <a:prstGeom prst="rect">
            <a:avLst/>
          </a:prstGeom>
        </p:spPr>
        <p:txBody>
          <a:bodyPr vert="horz" wrap="square" lIns="0" tIns="0" rIns="0" bIns="0" rtlCol="0" anchor="t"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5255500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595196A-51A6-0B5F-1E48-BE205B688403}"/>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7" name="TextBox 6">
            <a:extLst>
              <a:ext uri="{FF2B5EF4-FFF2-40B4-BE49-F238E27FC236}">
                <a16:creationId xmlns:a16="http://schemas.microsoft.com/office/drawing/2014/main" id="{80AA384C-8EEC-2912-E59D-EE7A67A76A71}"/>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E8DD2291-12AD-B40E-4080-6A5F4B2106CE}"/>
              </a:ext>
            </a:extLst>
          </p:cNvPr>
          <p:cNvSpPr>
            <a:spLocks noGrp="1"/>
          </p:cNvSpPr>
          <p:nvPr>
            <p:ph type="title" hasCustomPrompt="1"/>
          </p:nvPr>
        </p:nvSpPr>
        <p:spPr>
          <a:xfrm>
            <a:off x="747921" y="861207"/>
            <a:ext cx="10515600" cy="332399"/>
          </a:xfrm>
        </p:spPr>
        <p:txBody>
          <a:bodyPr/>
          <a:lstStyle>
            <a:lvl1pPr>
              <a:defRPr sz="2400" b="0" i="0" spc="500" baseline="0"/>
            </a:lvl1pPr>
          </a:lstStyle>
          <a:p>
            <a:r>
              <a:rPr lang="en-GB"/>
              <a:t>CLICK TO EDIT MASTER TITLE STYLE</a:t>
            </a:r>
            <a:endParaRPr lang="en-US"/>
          </a:p>
        </p:txBody>
      </p:sp>
    </p:spTree>
    <p:extLst>
      <p:ext uri="{BB962C8B-B14F-4D97-AF65-F5344CB8AC3E}">
        <p14:creationId xmlns:p14="http://schemas.microsoft.com/office/powerpoint/2010/main" val="10695362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dirty="0" err="1">
                <a:solidFill>
                  <a:srgbClr val="003C53"/>
                </a:solidFill>
                <a:latin typeface="Arial" panose="020B0604020202020204" pitchFamily="34" charset="0"/>
                <a:cs typeface="Arial" panose="020B0604020202020204" pitchFamily="34" charset="0"/>
              </a:rPr>
              <a:t>thinkspaceoffice.com</a:t>
            </a:r>
            <a:endParaRPr lang="en-US" sz="1198" b="1" i="0" dirty="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88242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6A53413-0701-92DB-F46A-F09DDC580A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dirty="0" err="1">
                <a:solidFill>
                  <a:srgbClr val="003C53"/>
                </a:solidFill>
                <a:latin typeface="Arial" panose="020B0604020202020204" pitchFamily="34" charset="0"/>
                <a:cs typeface="Arial" panose="020B0604020202020204" pitchFamily="34" charset="0"/>
              </a:rPr>
              <a:t>thinkspaceoffice.com</a:t>
            </a:r>
            <a:endParaRPr lang="en-US" sz="1198" b="1" i="0" dirty="0">
              <a:solidFill>
                <a:srgbClr val="003C53"/>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17456747-306A-C133-C5B7-2EC2EB9440CD}"/>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Tree>
    <p:extLst>
      <p:ext uri="{BB962C8B-B14F-4D97-AF65-F5344CB8AC3E}">
        <p14:creationId xmlns:p14="http://schemas.microsoft.com/office/powerpoint/2010/main" val="4056408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5_Blank">
    <p:bg>
      <p:bgPr>
        <a:solidFill>
          <a:srgbClr val="F2F0EE"/>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B77640-34D6-F967-7A44-C89841AAD2B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6096000" cy="6858000"/>
          </a:xfrm>
          <a:prstGeom prst="rect">
            <a:avLst/>
          </a:prstGeom>
        </p:spPr>
      </p:pic>
      <p:pic>
        <p:nvPicPr>
          <p:cNvPr id="5" name="Picture 4">
            <a:extLst>
              <a:ext uri="{FF2B5EF4-FFF2-40B4-BE49-F238E27FC236}">
                <a16:creationId xmlns:a16="http://schemas.microsoft.com/office/drawing/2014/main" id="{6FB2A038-EDB0-1C43-A3A2-7CCE17A00B1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747921" y="5892219"/>
            <a:ext cx="1552158" cy="516343"/>
          </a:xfrm>
          <a:prstGeom prst="rect">
            <a:avLst/>
          </a:prstGeom>
        </p:spPr>
      </p:pic>
      <p:sp>
        <p:nvSpPr>
          <p:cNvPr id="7" name="TextBox 6">
            <a:extLst>
              <a:ext uri="{FF2B5EF4-FFF2-40B4-BE49-F238E27FC236}">
                <a16:creationId xmlns:a16="http://schemas.microsoft.com/office/drawing/2014/main" id="{3C46EE85-E719-8C95-7851-3DFD33B4A3A0}"/>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dirty="0" err="1">
                <a:solidFill>
                  <a:srgbClr val="003C53"/>
                </a:solidFill>
                <a:latin typeface="Arial" panose="020B0604020202020204" pitchFamily="34" charset="0"/>
                <a:cs typeface="Arial" panose="020B0604020202020204" pitchFamily="34" charset="0"/>
              </a:rPr>
              <a:t>thinkspaceoffice.com</a:t>
            </a:r>
            <a:endParaRPr lang="en-US" sz="1198" b="1" i="0" dirty="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9220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B77640-34D6-F967-7A44-C89841AAD2B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6096000" cy="6858000"/>
          </a:xfrm>
          <a:prstGeom prst="rect">
            <a:avLst/>
          </a:prstGeom>
        </p:spPr>
      </p:pic>
      <p:pic>
        <p:nvPicPr>
          <p:cNvPr id="4" name="Picture 3">
            <a:extLst>
              <a:ext uri="{FF2B5EF4-FFF2-40B4-BE49-F238E27FC236}">
                <a16:creationId xmlns:a16="http://schemas.microsoft.com/office/drawing/2014/main" id="{94FB4047-E81E-AD66-B4AA-AF0354CE8B1D}"/>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747921" y="5892219"/>
            <a:ext cx="1552158" cy="516343"/>
          </a:xfrm>
          <a:prstGeom prst="rect">
            <a:avLst/>
          </a:prstGeom>
        </p:spPr>
      </p:pic>
      <p:sp>
        <p:nvSpPr>
          <p:cNvPr id="5" name="TextBox 4">
            <a:extLst>
              <a:ext uri="{FF2B5EF4-FFF2-40B4-BE49-F238E27FC236}">
                <a16:creationId xmlns:a16="http://schemas.microsoft.com/office/drawing/2014/main" id="{5853FED6-6F15-5A4C-8028-E9DBC65EEC54}"/>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dirty="0" err="1">
                <a:solidFill>
                  <a:srgbClr val="003C53"/>
                </a:solidFill>
                <a:latin typeface="Arial" panose="020B0604020202020204" pitchFamily="34" charset="0"/>
                <a:cs typeface="Arial" panose="020B0604020202020204" pitchFamily="34" charset="0"/>
              </a:rPr>
              <a:t>thinkspaceoffice.com</a:t>
            </a:r>
            <a:endParaRPr lang="en-US" sz="1198" b="1" i="0" dirty="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0218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dirty="0" err="1">
                <a:solidFill>
                  <a:schemeClr val="bg1"/>
                </a:solidFill>
                <a:latin typeface="Arial" panose="020B0604020202020204" pitchFamily="34" charset="0"/>
                <a:cs typeface="Arial" panose="020B0604020202020204" pitchFamily="34" charset="0"/>
              </a:rPr>
              <a:t>thinkspaceoffice.com</a:t>
            </a:r>
            <a:endParaRPr lang="en-US" sz="1198" b="1"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3665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2_Blank">
    <p:bg>
      <p:bgPr>
        <a:solidFill>
          <a:srgbClr val="F8C485"/>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55F19C-E845-20A6-28DE-5455A58C34CA}"/>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3" name="TextBox 2">
            <a:extLst>
              <a:ext uri="{FF2B5EF4-FFF2-40B4-BE49-F238E27FC236}">
                <a16:creationId xmlns:a16="http://schemas.microsoft.com/office/drawing/2014/main" id="{EC027D7E-8EE8-DEB8-BB0F-78AB4CBA00E8}"/>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6031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Green">
    <p:bg>
      <p:bgPr>
        <a:solidFill>
          <a:srgbClr val="7CA08E"/>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35C69E5-2D6F-AFF2-1470-6A1AA06EB36A}"/>
              </a:ext>
            </a:extLst>
          </p:cNvPr>
          <p:cNvSpPr txBox="1">
            <a:spLocks/>
          </p:cNvSpPr>
          <p:nvPr userDrawn="1"/>
        </p:nvSpPr>
        <p:spPr>
          <a:xfrm rot="20115856">
            <a:off x="6415626" y="1961581"/>
            <a:ext cx="8705401" cy="4708981"/>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4000" kern="0">
                <a:solidFill>
                  <a:srgbClr val="A3BDB0"/>
                </a:solidFill>
                <a:latin typeface="Backlash Script Alt" panose="02000000000000000000" pitchFamily="2" charset="77"/>
                <a:cs typeface="Arial" panose="020B0604020202020204" pitchFamily="34" charset="0"/>
              </a:rPr>
              <a:t>agenda</a:t>
            </a:r>
          </a:p>
        </p:txBody>
      </p:sp>
      <p:pic>
        <p:nvPicPr>
          <p:cNvPr id="8" name="Picture 7">
            <a:extLst>
              <a:ext uri="{FF2B5EF4-FFF2-40B4-BE49-F238E27FC236}">
                <a16:creationId xmlns:a16="http://schemas.microsoft.com/office/drawing/2014/main" id="{117FB18B-9EB2-9056-4A91-34A542B5482F}"/>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BE336853-BD89-3D6B-EAE8-5369524571B7}"/>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F309E61-6150-F7E3-F4F8-272232A3D4EF}"/>
              </a:ext>
            </a:extLst>
          </p:cNvPr>
          <p:cNvSpPr>
            <a:spLocks noGrp="1"/>
          </p:cNvSpPr>
          <p:nvPr>
            <p:ph type="ctrTitle" hasCustomPrompt="1"/>
          </p:nvPr>
        </p:nvSpPr>
        <p:spPr>
          <a:xfrm>
            <a:off x="747921" y="1206603"/>
            <a:ext cx="6408253" cy="332399"/>
          </a:xfrm>
        </p:spPr>
        <p:txBody>
          <a:bodyPr anchor="b"/>
          <a:lstStyle>
            <a:lvl1pPr algn="l">
              <a:defRPr sz="2400" b="0" spc="500" baseline="0">
                <a:solidFill>
                  <a:schemeClr val="bg1"/>
                </a:solidFill>
              </a:defRPr>
            </a:lvl1pPr>
          </a:lstStyle>
          <a:p>
            <a:r>
              <a:rPr lang="en-GB"/>
              <a:t>ALL CAPS TITLE</a:t>
            </a:r>
            <a:endParaRPr lang="en-US"/>
          </a:p>
        </p:txBody>
      </p:sp>
      <p:sp>
        <p:nvSpPr>
          <p:cNvPr id="5" name="Content Placeholder 2">
            <a:extLst>
              <a:ext uri="{FF2B5EF4-FFF2-40B4-BE49-F238E27FC236}">
                <a16:creationId xmlns:a16="http://schemas.microsoft.com/office/drawing/2014/main" id="{2CBCA63A-6AF0-263E-96D7-969B612EC60E}"/>
              </a:ext>
            </a:extLst>
          </p:cNvPr>
          <p:cNvSpPr>
            <a:spLocks noGrp="1"/>
          </p:cNvSpPr>
          <p:nvPr>
            <p:ph idx="1"/>
          </p:nvPr>
        </p:nvSpPr>
        <p:spPr>
          <a:xfrm>
            <a:off x="747921" y="1839754"/>
            <a:ext cx="6408253" cy="1364476"/>
          </a:xfrm>
        </p:spPr>
        <p:txBody>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30484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ith Image R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2" name="Picture Placeholder 2">
            <a:extLst>
              <a:ext uri="{FF2B5EF4-FFF2-40B4-BE49-F238E27FC236}">
                <a16:creationId xmlns:a16="http://schemas.microsoft.com/office/drawing/2014/main" id="{2597DF5F-E8D7-1A6D-C48E-667FC004504A}"/>
              </a:ext>
            </a:extLst>
          </p:cNvPr>
          <p:cNvSpPr>
            <a:spLocks noGrp="1"/>
          </p:cNvSpPr>
          <p:nvPr>
            <p:ph type="pic" idx="1"/>
          </p:nvPr>
        </p:nvSpPr>
        <p:spPr>
          <a:xfrm>
            <a:off x="5805197" y="685801"/>
            <a:ext cx="5640388" cy="50434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ontent Placeholder 3">
            <a:extLst>
              <a:ext uri="{FF2B5EF4-FFF2-40B4-BE49-F238E27FC236}">
                <a16:creationId xmlns:a16="http://schemas.microsoft.com/office/drawing/2014/main" id="{43218BE5-6D26-295B-795F-6F3E097F513C}"/>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Title Placeholder 1">
            <a:extLst>
              <a:ext uri="{FF2B5EF4-FFF2-40B4-BE49-F238E27FC236}">
                <a16:creationId xmlns:a16="http://schemas.microsoft.com/office/drawing/2014/main" id="{2FDDDA81-E9C1-F340-5EC1-6A10A2442998}"/>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423436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With Image Lef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2" name="Picture Placeholder 2">
            <a:extLst>
              <a:ext uri="{FF2B5EF4-FFF2-40B4-BE49-F238E27FC236}">
                <a16:creationId xmlns:a16="http://schemas.microsoft.com/office/drawing/2014/main" id="{2597DF5F-E8D7-1A6D-C48E-667FC004504A}"/>
              </a:ext>
            </a:extLst>
          </p:cNvPr>
          <p:cNvSpPr>
            <a:spLocks noGrp="1"/>
          </p:cNvSpPr>
          <p:nvPr>
            <p:ph type="pic" idx="1"/>
          </p:nvPr>
        </p:nvSpPr>
        <p:spPr>
          <a:xfrm>
            <a:off x="747921" y="685801"/>
            <a:ext cx="5640388" cy="504348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ontent Placeholder 3">
            <a:extLst>
              <a:ext uri="{FF2B5EF4-FFF2-40B4-BE49-F238E27FC236}">
                <a16:creationId xmlns:a16="http://schemas.microsoft.com/office/drawing/2014/main" id="{43218BE5-6D26-295B-795F-6F3E097F513C}"/>
              </a:ext>
            </a:extLst>
          </p:cNvPr>
          <p:cNvSpPr>
            <a:spLocks noGrp="1"/>
          </p:cNvSpPr>
          <p:nvPr>
            <p:ph sz="half" idx="2"/>
          </p:nvPr>
        </p:nvSpPr>
        <p:spPr>
          <a:xfrm>
            <a:off x="6795879"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Title Placeholder 1">
            <a:extLst>
              <a:ext uri="{FF2B5EF4-FFF2-40B4-BE49-F238E27FC236}">
                <a16:creationId xmlns:a16="http://schemas.microsoft.com/office/drawing/2014/main" id="{2FDDDA81-E9C1-F340-5EC1-6A10A2442998}"/>
              </a:ext>
            </a:extLst>
          </p:cNvPr>
          <p:cNvSpPr>
            <a:spLocks noGrp="1"/>
          </p:cNvSpPr>
          <p:nvPr>
            <p:ph type="title"/>
          </p:nvPr>
        </p:nvSpPr>
        <p:spPr>
          <a:xfrm>
            <a:off x="6795878"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14549382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With Images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2" name="Picture Placeholder 2">
            <a:extLst>
              <a:ext uri="{FF2B5EF4-FFF2-40B4-BE49-F238E27FC236}">
                <a16:creationId xmlns:a16="http://schemas.microsoft.com/office/drawing/2014/main" id="{2597DF5F-E8D7-1A6D-C48E-667FC004504A}"/>
              </a:ext>
            </a:extLst>
          </p:cNvPr>
          <p:cNvSpPr>
            <a:spLocks noGrp="1"/>
          </p:cNvSpPr>
          <p:nvPr>
            <p:ph type="pic" idx="1"/>
          </p:nvPr>
        </p:nvSpPr>
        <p:spPr>
          <a:xfrm>
            <a:off x="5805197" y="1287633"/>
            <a:ext cx="2667291" cy="402731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 name="Picture Placeholder 2">
            <a:extLst>
              <a:ext uri="{FF2B5EF4-FFF2-40B4-BE49-F238E27FC236}">
                <a16:creationId xmlns:a16="http://schemas.microsoft.com/office/drawing/2014/main" id="{D0894D39-8AF2-33FD-CE5C-FFF99DAD81D3}"/>
              </a:ext>
            </a:extLst>
          </p:cNvPr>
          <p:cNvSpPr>
            <a:spLocks noGrp="1"/>
          </p:cNvSpPr>
          <p:nvPr>
            <p:ph type="pic" idx="12"/>
          </p:nvPr>
        </p:nvSpPr>
        <p:spPr>
          <a:xfrm>
            <a:off x="8776787" y="1287633"/>
            <a:ext cx="2667291" cy="402731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2" name="Content Placeholder 3">
            <a:extLst>
              <a:ext uri="{FF2B5EF4-FFF2-40B4-BE49-F238E27FC236}">
                <a16:creationId xmlns:a16="http://schemas.microsoft.com/office/drawing/2014/main" id="{2D45CB91-7CC9-ABAC-BDC0-44553B2ADF28}"/>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Title Placeholder 1">
            <a:extLst>
              <a:ext uri="{FF2B5EF4-FFF2-40B4-BE49-F238E27FC236}">
                <a16:creationId xmlns:a16="http://schemas.microsoft.com/office/drawing/2014/main" id="{26CB2829-691F-3632-5F50-2E6C0C5894A5}"/>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24397198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ith Images (4)">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2" name="Picture Placeholder 2">
            <a:extLst>
              <a:ext uri="{FF2B5EF4-FFF2-40B4-BE49-F238E27FC236}">
                <a16:creationId xmlns:a16="http://schemas.microsoft.com/office/drawing/2014/main" id="{2597DF5F-E8D7-1A6D-C48E-667FC004504A}"/>
              </a:ext>
            </a:extLst>
          </p:cNvPr>
          <p:cNvSpPr>
            <a:spLocks noGrp="1"/>
          </p:cNvSpPr>
          <p:nvPr>
            <p:ph type="pic" idx="1"/>
          </p:nvPr>
        </p:nvSpPr>
        <p:spPr>
          <a:xfrm>
            <a:off x="5805197" y="1287634"/>
            <a:ext cx="2667291" cy="19101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0" name="Picture Placeholder 2">
            <a:extLst>
              <a:ext uri="{FF2B5EF4-FFF2-40B4-BE49-F238E27FC236}">
                <a16:creationId xmlns:a16="http://schemas.microsoft.com/office/drawing/2014/main" id="{D0894D39-8AF2-33FD-CE5C-FFF99DAD81D3}"/>
              </a:ext>
            </a:extLst>
          </p:cNvPr>
          <p:cNvSpPr>
            <a:spLocks noGrp="1"/>
          </p:cNvSpPr>
          <p:nvPr>
            <p:ph type="pic" idx="12"/>
          </p:nvPr>
        </p:nvSpPr>
        <p:spPr>
          <a:xfrm>
            <a:off x="8776787" y="1287634"/>
            <a:ext cx="2667291" cy="19101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3" name="Picture Placeholder 2">
            <a:extLst>
              <a:ext uri="{FF2B5EF4-FFF2-40B4-BE49-F238E27FC236}">
                <a16:creationId xmlns:a16="http://schemas.microsoft.com/office/drawing/2014/main" id="{E351D74B-3AA6-F560-F7EB-A33ACE45DC93}"/>
              </a:ext>
            </a:extLst>
          </p:cNvPr>
          <p:cNvSpPr>
            <a:spLocks noGrp="1"/>
          </p:cNvSpPr>
          <p:nvPr>
            <p:ph type="pic" idx="13"/>
          </p:nvPr>
        </p:nvSpPr>
        <p:spPr>
          <a:xfrm>
            <a:off x="5805197" y="3445861"/>
            <a:ext cx="2667291" cy="19101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Picture Placeholder 2">
            <a:extLst>
              <a:ext uri="{FF2B5EF4-FFF2-40B4-BE49-F238E27FC236}">
                <a16:creationId xmlns:a16="http://schemas.microsoft.com/office/drawing/2014/main" id="{822B71AC-8484-EFBD-D040-C8444FE99940}"/>
              </a:ext>
            </a:extLst>
          </p:cNvPr>
          <p:cNvSpPr>
            <a:spLocks noGrp="1"/>
          </p:cNvSpPr>
          <p:nvPr>
            <p:ph type="pic" idx="14"/>
          </p:nvPr>
        </p:nvSpPr>
        <p:spPr>
          <a:xfrm>
            <a:off x="8776787" y="3445861"/>
            <a:ext cx="2667291" cy="191019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Content Placeholder 3">
            <a:extLst>
              <a:ext uri="{FF2B5EF4-FFF2-40B4-BE49-F238E27FC236}">
                <a16:creationId xmlns:a16="http://schemas.microsoft.com/office/drawing/2014/main" id="{79B486FD-F301-4EE6-62E4-883A1547A42F}"/>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itle Placeholder 1">
            <a:extLst>
              <a:ext uri="{FF2B5EF4-FFF2-40B4-BE49-F238E27FC236}">
                <a16:creationId xmlns:a16="http://schemas.microsoft.com/office/drawing/2014/main" id="{AEA01D8D-4176-A8B2-5DDA-E080226738D4}"/>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9291966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Blue">
    <p:bg>
      <p:bgPr>
        <a:solidFill>
          <a:srgbClr val="B3D1D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8" name="Title Placeholder 1">
            <a:extLst>
              <a:ext uri="{FF2B5EF4-FFF2-40B4-BE49-F238E27FC236}">
                <a16:creationId xmlns:a16="http://schemas.microsoft.com/office/drawing/2014/main" id="{0A62DFC7-D9C3-3E8D-9C2A-62455F693734}"/>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22078416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Blue (Script Title)">
    <p:bg>
      <p:bgPr>
        <a:solidFill>
          <a:srgbClr val="B3D1D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8" name="Title Placeholder 1">
            <a:extLst>
              <a:ext uri="{FF2B5EF4-FFF2-40B4-BE49-F238E27FC236}">
                <a16:creationId xmlns:a16="http://schemas.microsoft.com/office/drawing/2014/main" id="{0A62DFC7-D9C3-3E8D-9C2A-62455F693734}"/>
              </a:ext>
            </a:extLst>
          </p:cNvPr>
          <p:cNvSpPr>
            <a:spLocks noGrp="1"/>
          </p:cNvSpPr>
          <p:nvPr>
            <p:ph type="title" hasCustomPrompt="1"/>
          </p:nvPr>
        </p:nvSpPr>
        <p:spPr>
          <a:xfrm>
            <a:off x="747921" y="2416395"/>
            <a:ext cx="4124117" cy="1623458"/>
          </a:xfrm>
          <a:prstGeom prst="rect">
            <a:avLst/>
          </a:prstGeom>
        </p:spPr>
        <p:txBody>
          <a:bodyPr vert="horz" wrap="square" lIns="0" tIns="0" rIns="0" bIns="0" rtlCol="0" anchor="b" anchorCtr="0">
            <a:spAutoFit/>
          </a:bodyPr>
          <a:lstStyle>
            <a:lvl1pPr>
              <a:lnSpc>
                <a:spcPct val="50000"/>
              </a:lnSpc>
              <a:defRPr sz="9600" b="0" cap="none" spc="0" baseline="0">
                <a:latin typeface="Backlash Script Alt" panose="02000000000000000000" pitchFamily="2" charset="77"/>
              </a:defRPr>
            </a:lvl1pPr>
          </a:lstStyle>
          <a:p>
            <a:r>
              <a:rPr lang="en-GB"/>
              <a:t>click to edit master title style</a:t>
            </a:r>
            <a:endParaRPr lang="en-US"/>
          </a:p>
        </p:txBody>
      </p:sp>
    </p:spTree>
    <p:extLst>
      <p:ext uri="{BB962C8B-B14F-4D97-AF65-F5344CB8AC3E}">
        <p14:creationId xmlns:p14="http://schemas.microsoft.com/office/powerpoint/2010/main" val="1745617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Green">
    <p:bg>
      <p:bgPr>
        <a:solidFill>
          <a:srgbClr val="B0C6BB"/>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7" name="Title Placeholder 1">
            <a:extLst>
              <a:ext uri="{FF2B5EF4-FFF2-40B4-BE49-F238E27FC236}">
                <a16:creationId xmlns:a16="http://schemas.microsoft.com/office/drawing/2014/main" id="{185F4FDB-3DE8-69C2-A6AA-7E623E69352E}"/>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32046499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Green (Script Title)">
    <p:bg>
      <p:bgPr>
        <a:solidFill>
          <a:srgbClr val="B0C6BB"/>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2" name="Title Placeholder 1">
            <a:extLst>
              <a:ext uri="{FF2B5EF4-FFF2-40B4-BE49-F238E27FC236}">
                <a16:creationId xmlns:a16="http://schemas.microsoft.com/office/drawing/2014/main" id="{E88CFCA2-C9A4-2C40-2543-E685D5012282}"/>
              </a:ext>
            </a:extLst>
          </p:cNvPr>
          <p:cNvSpPr>
            <a:spLocks noGrp="1"/>
          </p:cNvSpPr>
          <p:nvPr>
            <p:ph type="title" hasCustomPrompt="1"/>
          </p:nvPr>
        </p:nvSpPr>
        <p:spPr>
          <a:xfrm>
            <a:off x="747921" y="2416395"/>
            <a:ext cx="4124117" cy="1623458"/>
          </a:xfrm>
          <a:prstGeom prst="rect">
            <a:avLst/>
          </a:prstGeom>
        </p:spPr>
        <p:txBody>
          <a:bodyPr vert="horz" wrap="square" lIns="0" tIns="0" rIns="0" bIns="0" rtlCol="0" anchor="b" anchorCtr="0">
            <a:spAutoFit/>
          </a:bodyPr>
          <a:lstStyle>
            <a:lvl1pPr>
              <a:lnSpc>
                <a:spcPct val="50000"/>
              </a:lnSpc>
              <a:defRPr sz="9600" b="0" cap="none" spc="0" baseline="0">
                <a:latin typeface="Backlash Script Alt" panose="02000000000000000000" pitchFamily="2" charset="77"/>
              </a:defRPr>
            </a:lvl1pPr>
          </a:lstStyle>
          <a:p>
            <a:r>
              <a:rPr lang="en-GB"/>
              <a:t>click to edit master title style</a:t>
            </a:r>
            <a:endParaRPr lang="en-US"/>
          </a:p>
        </p:txBody>
      </p:sp>
    </p:spTree>
    <p:extLst>
      <p:ext uri="{BB962C8B-B14F-4D97-AF65-F5344CB8AC3E}">
        <p14:creationId xmlns:p14="http://schemas.microsoft.com/office/powerpoint/2010/main" val="20141170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Yellow">
    <p:bg>
      <p:bgPr>
        <a:solidFill>
          <a:srgbClr val="FAD6A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2" name="Title Placeholder 1">
            <a:extLst>
              <a:ext uri="{FF2B5EF4-FFF2-40B4-BE49-F238E27FC236}">
                <a16:creationId xmlns:a16="http://schemas.microsoft.com/office/drawing/2014/main" id="{0CCBB4AF-C46C-1095-896C-427712CC9A81}"/>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266625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Yellow (Script Title)">
    <p:bg>
      <p:bgPr>
        <a:solidFill>
          <a:srgbClr val="FAD6A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3" name="Title Placeholder 1">
            <a:extLst>
              <a:ext uri="{FF2B5EF4-FFF2-40B4-BE49-F238E27FC236}">
                <a16:creationId xmlns:a16="http://schemas.microsoft.com/office/drawing/2014/main" id="{D34E2E53-A251-4F23-31DD-552317E26E84}"/>
              </a:ext>
            </a:extLst>
          </p:cNvPr>
          <p:cNvSpPr>
            <a:spLocks noGrp="1"/>
          </p:cNvSpPr>
          <p:nvPr>
            <p:ph type="title" hasCustomPrompt="1"/>
          </p:nvPr>
        </p:nvSpPr>
        <p:spPr>
          <a:xfrm>
            <a:off x="747921" y="2416395"/>
            <a:ext cx="4124117" cy="1623458"/>
          </a:xfrm>
          <a:prstGeom prst="rect">
            <a:avLst/>
          </a:prstGeom>
        </p:spPr>
        <p:txBody>
          <a:bodyPr vert="horz" wrap="square" lIns="0" tIns="0" rIns="0" bIns="0" rtlCol="0" anchor="b" anchorCtr="0">
            <a:spAutoFit/>
          </a:bodyPr>
          <a:lstStyle>
            <a:lvl1pPr>
              <a:lnSpc>
                <a:spcPct val="50000"/>
              </a:lnSpc>
              <a:defRPr sz="9600" b="0" cap="none" spc="0" baseline="0">
                <a:latin typeface="Backlash Script Alt" panose="02000000000000000000" pitchFamily="2" charset="77"/>
              </a:defRPr>
            </a:lvl1pPr>
          </a:lstStyle>
          <a:p>
            <a:r>
              <a:rPr lang="en-GB"/>
              <a:t>click to edit master title style</a:t>
            </a:r>
            <a:endParaRPr lang="en-US"/>
          </a:p>
        </p:txBody>
      </p:sp>
    </p:spTree>
    <p:extLst>
      <p:ext uri="{BB962C8B-B14F-4D97-AF65-F5344CB8AC3E}">
        <p14:creationId xmlns:p14="http://schemas.microsoft.com/office/powerpoint/2010/main" val="3080183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rgbClr val="B3D1D9"/>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35C69E5-2D6F-AFF2-1470-6A1AA06EB36A}"/>
              </a:ext>
            </a:extLst>
          </p:cNvPr>
          <p:cNvSpPr txBox="1">
            <a:spLocks/>
          </p:cNvSpPr>
          <p:nvPr userDrawn="1"/>
        </p:nvSpPr>
        <p:spPr>
          <a:xfrm rot="20115856">
            <a:off x="6415626" y="1961581"/>
            <a:ext cx="8705401" cy="4708981"/>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4000" kern="0">
                <a:solidFill>
                  <a:srgbClr val="A0C5D0"/>
                </a:solidFill>
                <a:latin typeface="Backlash Script Alt" panose="02000000000000000000" pitchFamily="2" charset="77"/>
                <a:cs typeface="Arial" panose="020B0604020202020204" pitchFamily="34" charset="0"/>
              </a:rPr>
              <a:t>agenda</a:t>
            </a:r>
          </a:p>
        </p:txBody>
      </p:sp>
      <p:pic>
        <p:nvPicPr>
          <p:cNvPr id="8" name="Picture 7">
            <a:extLst>
              <a:ext uri="{FF2B5EF4-FFF2-40B4-BE49-F238E27FC236}">
                <a16:creationId xmlns:a16="http://schemas.microsoft.com/office/drawing/2014/main" id="{117FB18B-9EB2-9056-4A91-34A542B5482F}"/>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BE336853-BD89-3D6B-EAE8-5369524571B7}"/>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F309E61-6150-F7E3-F4F8-272232A3D4EF}"/>
              </a:ext>
            </a:extLst>
          </p:cNvPr>
          <p:cNvSpPr>
            <a:spLocks noGrp="1"/>
          </p:cNvSpPr>
          <p:nvPr>
            <p:ph type="ctrTitle" hasCustomPrompt="1"/>
          </p:nvPr>
        </p:nvSpPr>
        <p:spPr>
          <a:xfrm>
            <a:off x="747921" y="1206603"/>
            <a:ext cx="6408253" cy="332399"/>
          </a:xfrm>
        </p:spPr>
        <p:txBody>
          <a:bodyPr anchor="b"/>
          <a:lstStyle>
            <a:lvl1pPr algn="l">
              <a:defRPr sz="2400" b="0" spc="500" baseline="0">
                <a:solidFill>
                  <a:srgbClr val="003C53"/>
                </a:solidFill>
              </a:defRPr>
            </a:lvl1pPr>
          </a:lstStyle>
          <a:p>
            <a:r>
              <a:rPr lang="en-GB"/>
              <a:t>ALL CAPS TITLE</a:t>
            </a:r>
            <a:endParaRPr lang="en-US"/>
          </a:p>
        </p:txBody>
      </p:sp>
      <p:sp>
        <p:nvSpPr>
          <p:cNvPr id="5" name="Content Placeholder 2">
            <a:extLst>
              <a:ext uri="{FF2B5EF4-FFF2-40B4-BE49-F238E27FC236}">
                <a16:creationId xmlns:a16="http://schemas.microsoft.com/office/drawing/2014/main" id="{2CBCA63A-6AF0-263E-96D7-969B612EC60E}"/>
              </a:ext>
            </a:extLst>
          </p:cNvPr>
          <p:cNvSpPr>
            <a:spLocks noGrp="1"/>
          </p:cNvSpPr>
          <p:nvPr>
            <p:ph idx="1"/>
          </p:nvPr>
        </p:nvSpPr>
        <p:spPr>
          <a:xfrm>
            <a:off x="747921" y="1839754"/>
            <a:ext cx="6408253" cy="1364476"/>
          </a:xfrm>
        </p:spPr>
        <p:txBody>
          <a:bodyPr/>
          <a:lstStyle>
            <a:lvl1pPr>
              <a:defRPr sz="1600">
                <a:solidFill>
                  <a:srgbClr val="003C53"/>
                </a:solidFill>
              </a:defRPr>
            </a:lvl1pPr>
            <a:lvl2pPr>
              <a:defRPr sz="1600">
                <a:solidFill>
                  <a:srgbClr val="003C53"/>
                </a:solidFill>
              </a:defRPr>
            </a:lvl2pPr>
            <a:lvl3pPr>
              <a:defRPr sz="1600">
                <a:solidFill>
                  <a:srgbClr val="003C53"/>
                </a:solidFill>
              </a:defRPr>
            </a:lvl3pPr>
            <a:lvl4pPr>
              <a:defRPr sz="1600">
                <a:solidFill>
                  <a:srgbClr val="003C53"/>
                </a:solidFill>
              </a:defRPr>
            </a:lvl4pPr>
            <a:lvl5pPr>
              <a:defRPr sz="1600">
                <a:solidFill>
                  <a:srgbClr val="003C53"/>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4886013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Pink">
    <p:bg>
      <p:bgPr>
        <a:solidFill>
          <a:srgbClr val="FADDDE"/>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2" name="Title Placeholder 1">
            <a:extLst>
              <a:ext uri="{FF2B5EF4-FFF2-40B4-BE49-F238E27FC236}">
                <a16:creationId xmlns:a16="http://schemas.microsoft.com/office/drawing/2014/main" id="{05E35454-FD23-E0A8-7F07-74CF4BDF9BFD}"/>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35736747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Pink (Script Title)">
    <p:bg>
      <p:bgPr>
        <a:solidFill>
          <a:srgbClr val="FADDDE"/>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B10735-816C-41D1-FA27-3F02473F390C}"/>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8" cy="516343"/>
          </a:xfrm>
          <a:prstGeom prst="rect">
            <a:avLst/>
          </a:prstGeom>
        </p:spPr>
      </p:pic>
      <p:sp>
        <p:nvSpPr>
          <p:cNvPr id="6" name="TextBox 5">
            <a:extLst>
              <a:ext uri="{FF2B5EF4-FFF2-40B4-BE49-F238E27FC236}">
                <a16:creationId xmlns:a16="http://schemas.microsoft.com/office/drawing/2014/main" id="{971B9758-DD4B-1018-48DB-3217986FC3EE}"/>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734DEEB-4AEE-A6E7-A089-617D13735945}"/>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7781698" y="700088"/>
            <a:ext cx="3607328" cy="6858000"/>
          </a:xfrm>
          <a:prstGeom prst="rect">
            <a:avLst/>
          </a:prstGeom>
        </p:spPr>
      </p:pic>
      <p:sp>
        <p:nvSpPr>
          <p:cNvPr id="3" name="Title Placeholder 1">
            <a:extLst>
              <a:ext uri="{FF2B5EF4-FFF2-40B4-BE49-F238E27FC236}">
                <a16:creationId xmlns:a16="http://schemas.microsoft.com/office/drawing/2014/main" id="{9B42B49D-38D2-E538-EE18-7D13F07DA4B2}"/>
              </a:ext>
            </a:extLst>
          </p:cNvPr>
          <p:cNvSpPr>
            <a:spLocks noGrp="1"/>
          </p:cNvSpPr>
          <p:nvPr>
            <p:ph type="title" hasCustomPrompt="1"/>
          </p:nvPr>
        </p:nvSpPr>
        <p:spPr>
          <a:xfrm>
            <a:off x="747921" y="2416395"/>
            <a:ext cx="4124117" cy="1623458"/>
          </a:xfrm>
          <a:prstGeom prst="rect">
            <a:avLst/>
          </a:prstGeom>
        </p:spPr>
        <p:txBody>
          <a:bodyPr vert="horz" wrap="square" lIns="0" tIns="0" rIns="0" bIns="0" rtlCol="0" anchor="b" anchorCtr="0">
            <a:spAutoFit/>
          </a:bodyPr>
          <a:lstStyle>
            <a:lvl1pPr>
              <a:lnSpc>
                <a:spcPct val="50000"/>
              </a:lnSpc>
              <a:defRPr sz="9600" b="0" cap="none" spc="0" baseline="0">
                <a:latin typeface="Backlash Script Alt" panose="02000000000000000000" pitchFamily="2" charset="77"/>
              </a:defRPr>
            </a:lvl1pPr>
          </a:lstStyle>
          <a:p>
            <a:r>
              <a:rPr lang="en-GB"/>
              <a:t>click to edit master title style</a:t>
            </a:r>
            <a:endParaRPr lang="en-US"/>
          </a:p>
        </p:txBody>
      </p:sp>
    </p:spTree>
    <p:extLst>
      <p:ext uri="{BB962C8B-B14F-4D97-AF65-F5344CB8AC3E}">
        <p14:creationId xmlns:p14="http://schemas.microsoft.com/office/powerpoint/2010/main" val="22073894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nal Slide">
    <p:bg>
      <p:bgPr>
        <a:solidFill>
          <a:srgbClr val="003C53"/>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17FB18B-9EB2-9056-4A91-34A542B5482F}"/>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747921" y="5891836"/>
            <a:ext cx="1552159" cy="517110"/>
          </a:xfrm>
          <a:prstGeom prst="rect">
            <a:avLst/>
          </a:prstGeom>
        </p:spPr>
      </p:pic>
      <p:sp>
        <p:nvSpPr>
          <p:cNvPr id="9" name="TextBox 8">
            <a:extLst>
              <a:ext uri="{FF2B5EF4-FFF2-40B4-BE49-F238E27FC236}">
                <a16:creationId xmlns:a16="http://schemas.microsoft.com/office/drawing/2014/main" id="{BE336853-BD89-3D6B-EAE8-5369524571B7}"/>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1501E261-A9E2-E1B7-EB5A-F43007B0E591}"/>
              </a:ext>
            </a:extLst>
          </p:cNvPr>
          <p:cNvSpPr txBox="1">
            <a:spLocks/>
          </p:cNvSpPr>
          <p:nvPr userDrawn="1"/>
        </p:nvSpPr>
        <p:spPr>
          <a:xfrm rot="20115856">
            <a:off x="4685751" y="1753591"/>
            <a:ext cx="9036096" cy="4708981"/>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4000" kern="0">
                <a:solidFill>
                  <a:srgbClr val="003042"/>
                </a:solidFill>
                <a:latin typeface="Backlash Script Alt" panose="02000000000000000000" pitchFamily="2" charset="77"/>
                <a:cs typeface="Arial" panose="020B0604020202020204" pitchFamily="34" charset="0"/>
              </a:rPr>
              <a:t>questions?</a:t>
            </a:r>
          </a:p>
        </p:txBody>
      </p:sp>
      <p:sp>
        <p:nvSpPr>
          <p:cNvPr id="3" name="Title 1">
            <a:extLst>
              <a:ext uri="{FF2B5EF4-FFF2-40B4-BE49-F238E27FC236}">
                <a16:creationId xmlns:a16="http://schemas.microsoft.com/office/drawing/2014/main" id="{04F872AF-D1BD-88DE-B66F-13E50B229B41}"/>
              </a:ext>
            </a:extLst>
          </p:cNvPr>
          <p:cNvSpPr>
            <a:spLocks noGrp="1"/>
          </p:cNvSpPr>
          <p:nvPr>
            <p:ph type="ctrTitle" hasCustomPrompt="1"/>
          </p:nvPr>
        </p:nvSpPr>
        <p:spPr>
          <a:xfrm>
            <a:off x="747921" y="2417520"/>
            <a:ext cx="9144000" cy="332399"/>
          </a:xfrm>
        </p:spPr>
        <p:txBody>
          <a:bodyPr anchor="b"/>
          <a:lstStyle>
            <a:lvl1pPr algn="l">
              <a:defRPr sz="2400" b="0" spc="500" baseline="0">
                <a:solidFill>
                  <a:schemeClr val="bg1"/>
                </a:solidFill>
              </a:defRPr>
            </a:lvl1pPr>
          </a:lstStyle>
          <a:p>
            <a:r>
              <a:rPr lang="en-GB"/>
              <a:t>SIGN OFF MESSAGE</a:t>
            </a:r>
            <a:endParaRPr lang="en-US"/>
          </a:p>
        </p:txBody>
      </p:sp>
    </p:spTree>
    <p:extLst>
      <p:ext uri="{BB962C8B-B14F-4D97-AF65-F5344CB8AC3E}">
        <p14:creationId xmlns:p14="http://schemas.microsoft.com/office/powerpoint/2010/main" val="1335809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B684888-09E8-0D79-4AB1-F2C0F79966E2}"/>
              </a:ext>
            </a:extLst>
          </p:cNvPr>
          <p:cNvPicPr>
            <a:picLocks noChangeAspect="1"/>
          </p:cNvPicPr>
          <p:nvPr userDrawn="1"/>
        </p:nvPicPr>
        <p:blipFill>
          <a:blip r:embed="rId2"/>
          <a:stretch>
            <a:fillRect/>
          </a:stretch>
        </p:blipFill>
        <p:spPr>
          <a:xfrm>
            <a:off x="747920" y="5891836"/>
            <a:ext cx="1550400" cy="516524"/>
          </a:xfrm>
          <a:prstGeom prst="rect">
            <a:avLst/>
          </a:prstGeom>
        </p:spPr>
      </p:pic>
      <p:sp>
        <p:nvSpPr>
          <p:cNvPr id="3" name="TextBox 2">
            <a:extLst>
              <a:ext uri="{FF2B5EF4-FFF2-40B4-BE49-F238E27FC236}">
                <a16:creationId xmlns:a16="http://schemas.microsoft.com/office/drawing/2014/main" id="{2AFEEABE-0B02-E0FD-7EC0-684CB905F06F}"/>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85964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White Log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95C70B-87C5-C2F5-4EF1-2AA23DDC3934}"/>
              </a:ext>
            </a:extLst>
          </p:cNvPr>
          <p:cNvPicPr>
            <a:picLocks noChangeAspect="1"/>
          </p:cNvPicPr>
          <p:nvPr userDrawn="1"/>
        </p:nvPicPr>
        <p:blipFill>
          <a:blip r:embed="rId2"/>
          <a:srcRect/>
          <a:stretch/>
        </p:blipFill>
        <p:spPr>
          <a:xfrm>
            <a:off x="747920" y="5892219"/>
            <a:ext cx="1550400" cy="515758"/>
          </a:xfrm>
          <a:prstGeom prst="rect">
            <a:avLst/>
          </a:prstGeom>
        </p:spPr>
      </p:pic>
      <p:sp>
        <p:nvSpPr>
          <p:cNvPr id="8" name="TextBox 7">
            <a:extLst>
              <a:ext uri="{FF2B5EF4-FFF2-40B4-BE49-F238E27FC236}">
                <a16:creationId xmlns:a16="http://schemas.microsoft.com/office/drawing/2014/main" id="{ED84584B-0661-7348-A4CF-411AEFC5CDB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82461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hite Log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95C70B-87C5-C2F5-4EF1-2AA23DDC3934}"/>
              </a:ext>
            </a:extLst>
          </p:cNvPr>
          <p:cNvPicPr>
            <a:picLocks noChangeAspect="1"/>
          </p:cNvPicPr>
          <p:nvPr userDrawn="1"/>
        </p:nvPicPr>
        <p:blipFill>
          <a:blip r:embed="rId2"/>
          <a:srcRect/>
          <a:stretch/>
        </p:blipFill>
        <p:spPr>
          <a:xfrm>
            <a:off x="747920" y="5892219"/>
            <a:ext cx="1550400" cy="515758"/>
          </a:xfrm>
          <a:prstGeom prst="rect">
            <a:avLst/>
          </a:prstGeom>
        </p:spPr>
      </p:pic>
      <p:sp>
        <p:nvSpPr>
          <p:cNvPr id="8" name="TextBox 7">
            <a:extLst>
              <a:ext uri="{FF2B5EF4-FFF2-40B4-BE49-F238E27FC236}">
                <a16:creationId xmlns:a16="http://schemas.microsoft.com/office/drawing/2014/main" id="{ED84584B-0661-7348-A4CF-411AEFC5CDB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chemeClr val="bg1"/>
                </a:solidFill>
                <a:latin typeface="Arial" panose="020B0604020202020204" pitchFamily="34" charset="0"/>
                <a:cs typeface="Arial" panose="020B0604020202020204" pitchFamily="34" charset="0"/>
              </a:rPr>
              <a:t>thinkspaceoffice.com</a:t>
            </a:r>
            <a:endParaRPr lang="en-US" sz="1198" b="1" i="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80976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Standard Logo">
    <p:spTree>
      <p:nvGrpSpPr>
        <p:cNvPr id="1" name=""/>
        <p:cNvGrpSpPr/>
        <p:nvPr/>
      </p:nvGrpSpPr>
      <p:grpSpPr>
        <a:xfrm>
          <a:off x="0" y="0"/>
          <a:ext cx="0" cy="0"/>
          <a:chOff x="0" y="0"/>
          <a:chExt cx="0" cy="0"/>
        </a:xfrm>
      </p:grpSpPr>
      <p:pic>
        <p:nvPicPr>
          <p:cNvPr id="7" name="Picture 6" descr="A close up of a logo&#10;&#10;Description automatically generated with low confidence">
            <a:extLst>
              <a:ext uri="{FF2B5EF4-FFF2-40B4-BE49-F238E27FC236}">
                <a16:creationId xmlns:a16="http://schemas.microsoft.com/office/drawing/2014/main" id="{3C95C70B-87C5-C2F5-4EF1-2AA23DDC3934}"/>
              </a:ext>
            </a:extLst>
          </p:cNvPr>
          <p:cNvPicPr>
            <a:picLocks noChangeAspect="1"/>
          </p:cNvPicPr>
          <p:nvPr userDrawn="1"/>
        </p:nvPicPr>
        <p:blipFill>
          <a:blip r:embed="rId2"/>
          <a:stretch>
            <a:fillRect/>
          </a:stretch>
        </p:blipFill>
        <p:spPr>
          <a:xfrm>
            <a:off x="747920" y="5891836"/>
            <a:ext cx="1550400" cy="516524"/>
          </a:xfrm>
          <a:prstGeom prst="rect">
            <a:avLst/>
          </a:prstGeom>
        </p:spPr>
      </p:pic>
      <p:sp>
        <p:nvSpPr>
          <p:cNvPr id="8" name="TextBox 7">
            <a:extLst>
              <a:ext uri="{FF2B5EF4-FFF2-40B4-BE49-F238E27FC236}">
                <a16:creationId xmlns:a16="http://schemas.microsoft.com/office/drawing/2014/main" id="{ED84584B-0661-7348-A4CF-411AEFC5CDB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93752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ark Blue Logo">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95C70B-87C5-C2F5-4EF1-2AA23DDC3934}"/>
              </a:ext>
            </a:extLst>
          </p:cNvPr>
          <p:cNvPicPr>
            <a:picLocks noChangeAspect="1"/>
          </p:cNvPicPr>
          <p:nvPr userDrawn="1"/>
        </p:nvPicPr>
        <p:blipFill>
          <a:blip r:embed="rId2"/>
          <a:srcRect/>
          <a:stretch/>
        </p:blipFill>
        <p:spPr>
          <a:xfrm>
            <a:off x="747920" y="5892219"/>
            <a:ext cx="1550400" cy="515758"/>
          </a:xfrm>
          <a:prstGeom prst="rect">
            <a:avLst/>
          </a:prstGeom>
        </p:spPr>
      </p:pic>
      <p:sp>
        <p:nvSpPr>
          <p:cNvPr id="8" name="TextBox 7">
            <a:extLst>
              <a:ext uri="{FF2B5EF4-FFF2-40B4-BE49-F238E27FC236}">
                <a16:creationId xmlns:a16="http://schemas.microsoft.com/office/drawing/2014/main" id="{ED84584B-0661-7348-A4CF-411AEFC5CDB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7378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27967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9" name="Picture 8" descr="A close up of a logo&#10;&#10;Description automatically generated with low confidence">
            <a:extLst>
              <a:ext uri="{FF2B5EF4-FFF2-40B4-BE49-F238E27FC236}">
                <a16:creationId xmlns:a16="http://schemas.microsoft.com/office/drawing/2014/main" id="{07510BE8-5FD3-1E4A-9799-784022E85EE7}"/>
              </a:ext>
            </a:extLst>
          </p:cNvPr>
          <p:cNvPicPr>
            <a:picLocks noChangeAspect="1"/>
          </p:cNvPicPr>
          <p:nvPr userDrawn="1"/>
        </p:nvPicPr>
        <p:blipFill>
          <a:blip r:embed="rId2"/>
          <a:stretch>
            <a:fillRect/>
          </a:stretch>
        </p:blipFill>
        <p:spPr>
          <a:xfrm>
            <a:off x="747920" y="5891836"/>
            <a:ext cx="1550400" cy="516524"/>
          </a:xfrm>
          <a:prstGeom prst="rect">
            <a:avLst/>
          </a:prstGeom>
        </p:spPr>
      </p:pic>
      <p:sp>
        <p:nvSpPr>
          <p:cNvPr id="10" name="TextBox 9">
            <a:extLst>
              <a:ext uri="{FF2B5EF4-FFF2-40B4-BE49-F238E27FC236}">
                <a16:creationId xmlns:a16="http://schemas.microsoft.com/office/drawing/2014/main" id="{27F57EDF-4165-9845-BAB9-D7BD6F7E771D}"/>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0844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CAE58-7286-5D5A-A39B-3FD5437B5553}"/>
              </a:ext>
            </a:extLst>
          </p:cNvPr>
          <p:cNvSpPr>
            <a:spLocks noGrp="1"/>
          </p:cNvSpPr>
          <p:nvPr>
            <p:ph type="title" hasCustomPrompt="1"/>
          </p:nvPr>
        </p:nvSpPr>
        <p:spPr>
          <a:xfrm>
            <a:off x="747921" y="861207"/>
            <a:ext cx="10515600" cy="332399"/>
          </a:xfrm>
        </p:spPr>
        <p:txBody>
          <a:bodyPr/>
          <a:lstStyle>
            <a:lvl1pPr>
              <a:defRPr sz="2400" b="0" i="0" spc="500" baseline="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FBB47AC1-B8AD-B941-D2BD-BEC2F4585935}"/>
              </a:ext>
            </a:extLst>
          </p:cNvPr>
          <p:cNvSpPr>
            <a:spLocks noGrp="1"/>
          </p:cNvSpPr>
          <p:nvPr>
            <p:ph idx="1"/>
          </p:nvPr>
        </p:nvSpPr>
        <p:spPr>
          <a:xfrm>
            <a:off x="747921" y="1587085"/>
            <a:ext cx="10515600" cy="16414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Picture 6">
            <a:extLst>
              <a:ext uri="{FF2B5EF4-FFF2-40B4-BE49-F238E27FC236}">
                <a16:creationId xmlns:a16="http://schemas.microsoft.com/office/drawing/2014/main" id="{9F6968AE-CA64-2037-F75A-23DB60AE65F7}"/>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8" name="TextBox 7">
            <a:extLst>
              <a:ext uri="{FF2B5EF4-FFF2-40B4-BE49-F238E27FC236}">
                <a16:creationId xmlns:a16="http://schemas.microsoft.com/office/drawing/2014/main" id="{394B86BC-76C4-EB1D-CF53-7485985C0AE4}"/>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8014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8000" b="0" i="0">
                <a:solidFill>
                  <a:srgbClr val="F7C6C7"/>
                </a:solidFill>
                <a:latin typeface="Backlash Script"/>
                <a:cs typeface="Backlash Script"/>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29209">
              <a:lnSpc>
                <a:spcPts val="1430"/>
              </a:lnSpc>
            </a:pPr>
            <a:r>
              <a:rPr spc="-10" dirty="0">
                <a:solidFill>
                  <a:srgbClr val="003B52"/>
                </a:solidFill>
              </a:rPr>
              <a:t>thinkspaceoffice.com</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4/4/25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2341251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AC9ED-97AB-7915-8514-81D9B15A0DE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15F4199D-E641-AE89-DBA2-38B26A55CA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8FDAF393-6028-63E4-8890-3E2561E67DB6}"/>
              </a:ext>
            </a:extLst>
          </p:cNvPr>
          <p:cNvSpPr>
            <a:spLocks noGrp="1"/>
          </p:cNvSpPr>
          <p:nvPr>
            <p:ph type="dt" sz="half" idx="10"/>
          </p:nvPr>
        </p:nvSpPr>
        <p:spPr/>
        <p:txBody>
          <a:bodyPr/>
          <a:lstStyle/>
          <a:p>
            <a:fld id="{19740CC2-54F5-4A12-AE20-C9F3EE44D13C}" type="datetimeFigureOut">
              <a:rPr lang="en-GB" smtClean="0"/>
              <a:t>04/04/2025</a:t>
            </a:fld>
            <a:endParaRPr lang="en-GB"/>
          </a:p>
        </p:txBody>
      </p:sp>
      <p:sp>
        <p:nvSpPr>
          <p:cNvPr id="5" name="Footer Placeholder 4">
            <a:extLst>
              <a:ext uri="{FF2B5EF4-FFF2-40B4-BE49-F238E27FC236}">
                <a16:creationId xmlns:a16="http://schemas.microsoft.com/office/drawing/2014/main" id="{EB6ACEE9-4E72-F65A-7438-3479005AC4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E9002C9-F26E-E468-6B21-C6693E6A41FE}"/>
              </a:ext>
            </a:extLst>
          </p:cNvPr>
          <p:cNvSpPr>
            <a:spLocks noGrp="1"/>
          </p:cNvSpPr>
          <p:nvPr>
            <p:ph type="sldNum" sz="quarter" idx="12"/>
          </p:nvPr>
        </p:nvSpPr>
        <p:spPr/>
        <p:txBody>
          <a:bodyPr/>
          <a:lstStyle/>
          <a:p>
            <a:fld id="{DF4FF7A4-2822-4D28-B4C8-C51EA2E9C308}" type="slidenum">
              <a:rPr lang="en-GB" smtClean="0"/>
              <a:t>‹#›</a:t>
            </a:fld>
            <a:endParaRPr lang="en-GB"/>
          </a:p>
        </p:txBody>
      </p:sp>
    </p:spTree>
    <p:extLst>
      <p:ext uri="{BB962C8B-B14F-4D97-AF65-F5344CB8AC3E}">
        <p14:creationId xmlns:p14="http://schemas.microsoft.com/office/powerpoint/2010/main" val="3215588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6968AE-CA64-2037-F75A-23DB60AE65F7}"/>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8" name="TextBox 7">
            <a:extLst>
              <a:ext uri="{FF2B5EF4-FFF2-40B4-BE49-F238E27FC236}">
                <a16:creationId xmlns:a16="http://schemas.microsoft.com/office/drawing/2014/main" id="{394B86BC-76C4-EB1D-CF53-7485985C0AE4}"/>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7F97E4F2-530E-AFAB-0A97-47BE64F5200C}"/>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itle Placeholder 1">
            <a:extLst>
              <a:ext uri="{FF2B5EF4-FFF2-40B4-BE49-F238E27FC236}">
                <a16:creationId xmlns:a16="http://schemas.microsoft.com/office/drawing/2014/main" id="{3540D838-A175-6670-4DAB-52E5189B2280}"/>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3061734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rgbClr val="F9F8F8"/>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6968AE-CA64-2037-F75A-23DB60AE65F7}"/>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8" name="TextBox 7">
            <a:extLst>
              <a:ext uri="{FF2B5EF4-FFF2-40B4-BE49-F238E27FC236}">
                <a16:creationId xmlns:a16="http://schemas.microsoft.com/office/drawing/2014/main" id="{394B86BC-76C4-EB1D-CF53-7485985C0AE4}"/>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29B1FBE8-E1AD-A1DB-CBE4-A05767E73A32}"/>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itle Placeholder 1">
            <a:extLst>
              <a:ext uri="{FF2B5EF4-FFF2-40B4-BE49-F238E27FC236}">
                <a16:creationId xmlns:a16="http://schemas.microsoft.com/office/drawing/2014/main" id="{43539B13-9EFF-332D-AD7E-159E1039DDC9}"/>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
        <p:nvSpPr>
          <p:cNvPr id="6" name="Content Placeholder 3">
            <a:extLst>
              <a:ext uri="{FF2B5EF4-FFF2-40B4-BE49-F238E27FC236}">
                <a16:creationId xmlns:a16="http://schemas.microsoft.com/office/drawing/2014/main" id="{4925A8CA-1445-011B-FE4C-9D920E12409B}"/>
              </a:ext>
            </a:extLst>
          </p:cNvPr>
          <p:cNvSpPr>
            <a:spLocks noGrp="1"/>
          </p:cNvSpPr>
          <p:nvPr>
            <p:ph sz="half" idx="10"/>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61958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F6968AE-CA64-2037-F75A-23DB60AE65F7}"/>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8" name="TextBox 7">
            <a:extLst>
              <a:ext uri="{FF2B5EF4-FFF2-40B4-BE49-F238E27FC236}">
                <a16:creationId xmlns:a16="http://schemas.microsoft.com/office/drawing/2014/main" id="{394B86BC-76C4-EB1D-CF53-7485985C0AE4}"/>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29B1FBE8-E1AD-A1DB-CBE4-A05767E73A32}"/>
              </a:ext>
            </a:extLst>
          </p:cNvPr>
          <p:cNvSpPr>
            <a:spLocks noGrp="1"/>
          </p:cNvSpPr>
          <p:nvPr>
            <p:ph sz="half" idx="2"/>
          </p:nvPr>
        </p:nvSpPr>
        <p:spPr>
          <a:xfrm>
            <a:off x="747922" y="2885261"/>
            <a:ext cx="4648200" cy="1087477"/>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itle Placeholder 1">
            <a:extLst>
              <a:ext uri="{FF2B5EF4-FFF2-40B4-BE49-F238E27FC236}">
                <a16:creationId xmlns:a16="http://schemas.microsoft.com/office/drawing/2014/main" id="{43539B13-9EFF-332D-AD7E-159E1039DDC9}"/>
              </a:ext>
            </a:extLst>
          </p:cNvPr>
          <p:cNvSpPr>
            <a:spLocks noGrp="1"/>
          </p:cNvSpPr>
          <p:nvPr>
            <p:ph type="title"/>
          </p:nvPr>
        </p:nvSpPr>
        <p:spPr>
          <a:xfrm>
            <a:off x="747921" y="1992034"/>
            <a:ext cx="4124117" cy="650819"/>
          </a:xfrm>
          <a:prstGeom prst="rect">
            <a:avLst/>
          </a:prstGeom>
        </p:spPr>
        <p:txBody>
          <a:bodyPr vert="horz" wrap="square" lIns="0" tIns="0" rIns="0" bIns="0" rtlCol="0" anchor="b" anchorCtr="0">
            <a:spAutoFit/>
          </a:bodyPr>
          <a:lstStyle>
            <a:lvl1pPr>
              <a:lnSpc>
                <a:spcPct val="110000"/>
              </a:lnSpc>
              <a:defRPr sz="2000" b="0" cap="all" spc="500" baseline="0"/>
            </a:lvl1pPr>
          </a:lstStyle>
          <a:p>
            <a:r>
              <a:rPr lang="en-GB"/>
              <a:t>Click to edit Master title style</a:t>
            </a:r>
            <a:endParaRPr lang="en-US"/>
          </a:p>
        </p:txBody>
      </p:sp>
      <p:sp>
        <p:nvSpPr>
          <p:cNvPr id="6" name="Content Placeholder 3">
            <a:extLst>
              <a:ext uri="{FF2B5EF4-FFF2-40B4-BE49-F238E27FC236}">
                <a16:creationId xmlns:a16="http://schemas.microsoft.com/office/drawing/2014/main" id="{4925A8CA-1445-011B-FE4C-9D920E12409B}"/>
              </a:ext>
            </a:extLst>
          </p:cNvPr>
          <p:cNvSpPr>
            <a:spLocks noGrp="1"/>
          </p:cNvSpPr>
          <p:nvPr>
            <p:ph sz="half" idx="10"/>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09379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0/50 Natural">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18BA156-F7FE-ACAB-9929-F1363989BC6E}"/>
              </a:ext>
            </a:extLst>
          </p:cNvPr>
          <p:cNvSpPr/>
          <p:nvPr userDrawn="1"/>
        </p:nvSpPr>
        <p:spPr>
          <a:xfrm>
            <a:off x="6096000" y="1"/>
            <a:ext cx="6096000" cy="6857999"/>
          </a:xfrm>
          <a:prstGeom prst="rect">
            <a:avLst/>
          </a:prstGeom>
          <a:solidFill>
            <a:srgbClr val="F0EE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6"/>
          </a:p>
        </p:txBody>
      </p:sp>
      <p:sp>
        <p:nvSpPr>
          <p:cNvPr id="4" name="Content Placeholder 3">
            <a:extLst>
              <a:ext uri="{FF2B5EF4-FFF2-40B4-BE49-F238E27FC236}">
                <a16:creationId xmlns:a16="http://schemas.microsoft.com/office/drawing/2014/main" id="{A4E3F8A4-AE48-2D65-6F4D-BB32CE02F71C}"/>
              </a:ext>
            </a:extLst>
          </p:cNvPr>
          <p:cNvSpPr>
            <a:spLocks noGrp="1"/>
          </p:cNvSpPr>
          <p:nvPr>
            <p:ph sz="half" idx="2"/>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Picture 7">
            <a:extLst>
              <a:ext uri="{FF2B5EF4-FFF2-40B4-BE49-F238E27FC236}">
                <a16:creationId xmlns:a16="http://schemas.microsoft.com/office/drawing/2014/main" id="{E769D1AF-27AE-A674-89C3-C5CAC7FC57E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5DD18040-FF83-3511-18EE-193F4ED052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5" name="Title Placeholder 1">
            <a:extLst>
              <a:ext uri="{FF2B5EF4-FFF2-40B4-BE49-F238E27FC236}">
                <a16:creationId xmlns:a16="http://schemas.microsoft.com/office/drawing/2014/main" id="{E545E579-F6E6-2141-AFD1-AAE4094F441A}"/>
              </a:ext>
            </a:extLst>
          </p:cNvPr>
          <p:cNvSpPr>
            <a:spLocks noGrp="1"/>
          </p:cNvSpPr>
          <p:nvPr>
            <p:ph type="title"/>
          </p:nvPr>
        </p:nvSpPr>
        <p:spPr>
          <a:xfrm>
            <a:off x="747921" y="1992034"/>
            <a:ext cx="4124117" cy="650819"/>
          </a:xfrm>
          <a:prstGeom prst="rect">
            <a:avLst/>
          </a:prstGeom>
        </p:spPr>
        <p:txBody>
          <a:bodyPr vert="horz" wrap="square" lIns="0" tIns="0" rIns="0" bIns="0" rtlCol="0" anchor="t"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3310957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0/50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18BA156-F7FE-ACAB-9929-F1363989BC6E}"/>
              </a:ext>
            </a:extLst>
          </p:cNvPr>
          <p:cNvSpPr/>
          <p:nvPr userDrawn="1"/>
        </p:nvSpPr>
        <p:spPr>
          <a:xfrm>
            <a:off x="6096000" y="1"/>
            <a:ext cx="6096000" cy="6857999"/>
          </a:xfrm>
          <a:prstGeom prst="rect">
            <a:avLst/>
          </a:prstGeom>
          <a:solidFill>
            <a:srgbClr val="E3E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6"/>
          </a:p>
        </p:txBody>
      </p:sp>
      <p:pic>
        <p:nvPicPr>
          <p:cNvPr id="8" name="Picture 7">
            <a:extLst>
              <a:ext uri="{FF2B5EF4-FFF2-40B4-BE49-F238E27FC236}">
                <a16:creationId xmlns:a16="http://schemas.microsoft.com/office/drawing/2014/main" id="{E769D1AF-27AE-A674-89C3-C5CAC7FC57E1}"/>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747921" y="5892219"/>
            <a:ext cx="1552159" cy="516343"/>
          </a:xfrm>
          <a:prstGeom prst="rect">
            <a:avLst/>
          </a:prstGeom>
        </p:spPr>
      </p:pic>
      <p:sp>
        <p:nvSpPr>
          <p:cNvPr id="9" name="TextBox 8">
            <a:extLst>
              <a:ext uri="{FF2B5EF4-FFF2-40B4-BE49-F238E27FC236}">
                <a16:creationId xmlns:a16="http://schemas.microsoft.com/office/drawing/2014/main" id="{5DD18040-FF83-3511-18EE-193F4ED0522A}"/>
              </a:ext>
            </a:extLst>
          </p:cNvPr>
          <p:cNvSpPr txBox="1"/>
          <p:nvPr userDrawn="1"/>
        </p:nvSpPr>
        <p:spPr>
          <a:xfrm>
            <a:off x="9585362" y="6162647"/>
            <a:ext cx="1860223" cy="184346"/>
          </a:xfrm>
          <a:prstGeom prst="rect">
            <a:avLst/>
          </a:prstGeom>
          <a:noFill/>
        </p:spPr>
        <p:txBody>
          <a:bodyPr wrap="square" lIns="0" tIns="0" rIns="0" bIns="0" rtlCol="0">
            <a:spAutoFit/>
          </a:bodyPr>
          <a:lstStyle/>
          <a:p>
            <a:pPr algn="r"/>
            <a:r>
              <a:rPr lang="en-US" sz="1198" b="1" i="0" err="1">
                <a:solidFill>
                  <a:srgbClr val="003C53"/>
                </a:solidFill>
                <a:latin typeface="Arial" panose="020B0604020202020204" pitchFamily="34" charset="0"/>
                <a:cs typeface="Arial" panose="020B0604020202020204" pitchFamily="34" charset="0"/>
              </a:rPr>
              <a:t>thinkspaceoffice.com</a:t>
            </a:r>
            <a:endParaRPr lang="en-US" sz="1198" b="1" i="0">
              <a:solidFill>
                <a:srgbClr val="003C53"/>
              </a:solidFill>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B10CC197-B152-D771-8761-4D77FA99E3BB}"/>
              </a:ext>
            </a:extLst>
          </p:cNvPr>
          <p:cNvSpPr>
            <a:spLocks noGrp="1"/>
          </p:cNvSpPr>
          <p:nvPr>
            <p:ph sz="half" idx="2"/>
          </p:nvPr>
        </p:nvSpPr>
        <p:spPr>
          <a:xfrm>
            <a:off x="6705599" y="834887"/>
            <a:ext cx="4738479" cy="4922976"/>
          </a:xfrm>
        </p:spPr>
        <p:txBody>
          <a:bodyPr/>
          <a:lstStyle>
            <a:lvl1pPr>
              <a:defRPr sz="1200"/>
            </a:lvl1pPr>
            <a:lvl2pPr>
              <a:defRPr sz="1200"/>
            </a:lvl2pPr>
            <a:lvl3pPr>
              <a:defRPr sz="1200"/>
            </a:lvl3pPr>
            <a:lvl4pPr>
              <a:defRPr sz="1200"/>
            </a:lvl4pPr>
            <a:lvl5pPr>
              <a:defRPr sz="12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851103FD-F65E-D8E3-133E-78FA3BD3D62F}"/>
              </a:ext>
            </a:extLst>
          </p:cNvPr>
          <p:cNvSpPr>
            <a:spLocks noGrp="1"/>
          </p:cNvSpPr>
          <p:nvPr>
            <p:ph type="title"/>
          </p:nvPr>
        </p:nvSpPr>
        <p:spPr>
          <a:xfrm>
            <a:off x="747921" y="1992034"/>
            <a:ext cx="4124117" cy="650819"/>
          </a:xfrm>
          <a:prstGeom prst="rect">
            <a:avLst/>
          </a:prstGeom>
        </p:spPr>
        <p:txBody>
          <a:bodyPr vert="horz" wrap="square" lIns="0" tIns="0" rIns="0" bIns="0" rtlCol="0" anchor="t" anchorCtr="0">
            <a:spAutoFit/>
          </a:bodyPr>
          <a:lstStyle>
            <a:lvl1pPr>
              <a:lnSpc>
                <a:spcPct val="110000"/>
              </a:lnSpc>
              <a:defRPr sz="2000" b="0" cap="all" spc="500" baseline="0"/>
            </a:lvl1pPr>
          </a:lstStyle>
          <a:p>
            <a:r>
              <a:rPr lang="en-GB"/>
              <a:t>Click to edit Master title style</a:t>
            </a:r>
            <a:endParaRPr lang="en-US"/>
          </a:p>
        </p:txBody>
      </p:sp>
    </p:spTree>
    <p:extLst>
      <p:ext uri="{BB962C8B-B14F-4D97-AF65-F5344CB8AC3E}">
        <p14:creationId xmlns:p14="http://schemas.microsoft.com/office/powerpoint/2010/main" val="32982289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B11FAE-28E5-4EC9-A4D0-9CD297782A41}"/>
              </a:ext>
            </a:extLst>
          </p:cNvPr>
          <p:cNvSpPr>
            <a:spLocks noGrp="1"/>
          </p:cNvSpPr>
          <p:nvPr>
            <p:ph type="title"/>
          </p:nvPr>
        </p:nvSpPr>
        <p:spPr>
          <a:xfrm>
            <a:off x="838200" y="778108"/>
            <a:ext cx="10515600" cy="498598"/>
          </a:xfrm>
          <a:prstGeom prst="rect">
            <a:avLst/>
          </a:prstGeom>
        </p:spPr>
        <p:txBody>
          <a:bodyPr vert="horz" lIns="0" tIns="0" rIns="0" bIns="0" rtlCol="0" anchor="ctr">
            <a:sp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DA18A82-1584-20F2-7CBD-15E08F296779}"/>
              </a:ext>
            </a:extLst>
          </p:cNvPr>
          <p:cNvSpPr>
            <a:spLocks noGrp="1"/>
          </p:cNvSpPr>
          <p:nvPr>
            <p:ph type="body" idx="1"/>
          </p:nvPr>
        </p:nvSpPr>
        <p:spPr>
          <a:xfrm>
            <a:off x="838200" y="1825624"/>
            <a:ext cx="10515600" cy="1641475"/>
          </a:xfrm>
          <a:prstGeom prst="rect">
            <a:avLst/>
          </a:prstGeom>
        </p:spPr>
        <p:txBody>
          <a:bodyPr vert="horz" lIns="0" tIns="0" rIns="0" bIns="0" rtlCol="0">
            <a:sp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34BBA45-AEA8-C11E-A512-15115CD76D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625716-E510-0647-9BE0-E51453ADBDE2}" type="datetimeFigureOut">
              <a:rPr lang="en-US" smtClean="0"/>
              <a:t>4/4/25</a:t>
            </a:fld>
            <a:endParaRPr lang="en-US"/>
          </a:p>
        </p:txBody>
      </p:sp>
      <p:sp>
        <p:nvSpPr>
          <p:cNvPr id="5" name="Footer Placeholder 4">
            <a:extLst>
              <a:ext uri="{FF2B5EF4-FFF2-40B4-BE49-F238E27FC236}">
                <a16:creationId xmlns:a16="http://schemas.microsoft.com/office/drawing/2014/main" id="{347B3954-A477-8A5F-BE56-23C346DDC4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2B4C44F-2B78-FD5B-195F-86FEA0A9FE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CB0215-7576-1641-B791-8F41605FB0D7}" type="slidenum">
              <a:rPr lang="en-US" smtClean="0"/>
              <a:t>‹#›</a:t>
            </a:fld>
            <a:endParaRPr lang="en-US"/>
          </a:p>
        </p:txBody>
      </p:sp>
    </p:spTree>
    <p:extLst>
      <p:ext uri="{BB962C8B-B14F-4D97-AF65-F5344CB8AC3E}">
        <p14:creationId xmlns:p14="http://schemas.microsoft.com/office/powerpoint/2010/main" val="1110033741"/>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9" r:id="rId3"/>
    <p:sldLayoutId id="2147483650" r:id="rId4"/>
    <p:sldLayoutId id="2147483676" r:id="rId5"/>
    <p:sldLayoutId id="2147483670" r:id="rId6"/>
    <p:sldLayoutId id="2147483671" r:id="rId7"/>
    <p:sldLayoutId id="2147483652" r:id="rId8"/>
    <p:sldLayoutId id="2147483658" r:id="rId9"/>
    <p:sldLayoutId id="2147483672" r:id="rId10"/>
    <p:sldLayoutId id="2147483673" r:id="rId11"/>
    <p:sldLayoutId id="2147483674" r:id="rId12"/>
    <p:sldLayoutId id="2147483654" r:id="rId13"/>
    <p:sldLayoutId id="2147483655" r:id="rId14"/>
    <p:sldLayoutId id="2147483681" r:id="rId15"/>
    <p:sldLayoutId id="2147483698" r:id="rId16"/>
    <p:sldLayoutId id="2147483697" r:id="rId17"/>
    <p:sldLayoutId id="2147483696" r:id="rId18"/>
    <p:sldLayoutId id="2147483682" r:id="rId19"/>
    <p:sldLayoutId id="2147483662" r:id="rId20"/>
    <p:sldLayoutId id="2147483675" r:id="rId21"/>
    <p:sldLayoutId id="2147483663" r:id="rId22"/>
    <p:sldLayoutId id="2147483664" r:id="rId23"/>
    <p:sldLayoutId id="2147483665" r:id="rId24"/>
    <p:sldLayoutId id="2147483677" r:id="rId25"/>
    <p:sldLayoutId id="2147483666" r:id="rId26"/>
    <p:sldLayoutId id="2147483678" r:id="rId27"/>
    <p:sldLayoutId id="2147483667" r:id="rId28"/>
    <p:sldLayoutId id="2147483679" r:id="rId29"/>
    <p:sldLayoutId id="2147483668" r:id="rId30"/>
    <p:sldLayoutId id="2147483680" r:id="rId31"/>
    <p:sldLayoutId id="2147483660" r:id="rId32"/>
    <p:sldLayoutId id="2147483683" r:id="rId33"/>
    <p:sldLayoutId id="2147483684" r:id="rId34"/>
  </p:sldLayoutIdLst>
  <p:txStyles>
    <p:title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3C53"/>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003C53"/>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3C53"/>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rgbClr val="003C53"/>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rgbClr val="003C53"/>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AB7704-5BC8-5EED-5F26-98C51C2988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1A3E242-5636-5CA2-A4FB-66F6A884F2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BBBEB0A-C66F-5320-1B2E-6B88A8AA70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B797976-469D-124A-BE8A-0E9D47A36535}" type="datetimeFigureOut">
              <a:rPr lang="en-US" smtClean="0"/>
              <a:t>4/4/25</a:t>
            </a:fld>
            <a:endParaRPr lang="en-US"/>
          </a:p>
        </p:txBody>
      </p:sp>
      <p:sp>
        <p:nvSpPr>
          <p:cNvPr id="5" name="Footer Placeholder 4">
            <a:extLst>
              <a:ext uri="{FF2B5EF4-FFF2-40B4-BE49-F238E27FC236}">
                <a16:creationId xmlns:a16="http://schemas.microsoft.com/office/drawing/2014/main" id="{C5EF4322-2D40-DA35-D15C-18D48038D1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79E3988-5283-F230-1962-83805C7CE5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3190679-4283-384C-9D26-6EEEABC1901B}" type="slidenum">
              <a:rPr lang="en-US" smtClean="0"/>
              <a:t>‹#›</a:t>
            </a:fld>
            <a:endParaRPr lang="en-US"/>
          </a:p>
        </p:txBody>
      </p:sp>
    </p:spTree>
    <p:extLst>
      <p:ext uri="{BB962C8B-B14F-4D97-AF65-F5344CB8AC3E}">
        <p14:creationId xmlns:p14="http://schemas.microsoft.com/office/powerpoint/2010/main" val="370910401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8" Type="http://schemas.openxmlformats.org/officeDocument/2006/relationships/image" Target="../media/image39.jpg"/><Relationship Id="rId3" Type="http://schemas.openxmlformats.org/officeDocument/2006/relationships/image" Target="../media/image34.jpg"/><Relationship Id="rId7" Type="http://schemas.openxmlformats.org/officeDocument/2006/relationships/image" Target="../media/image38.jpeg"/><Relationship Id="rId2" Type="http://schemas.microsoft.com/office/2018/10/relationships/comments" Target="../comments/modernComment_134_89218725.xml"/><Relationship Id="rId1" Type="http://schemas.openxmlformats.org/officeDocument/2006/relationships/slideLayout" Target="../slideLayouts/slideLayout14.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41.jpg"/><Relationship Id="rId7" Type="http://schemas.openxmlformats.org/officeDocument/2006/relationships/image" Target="../media/image44.png"/><Relationship Id="rId2" Type="http://schemas.openxmlformats.org/officeDocument/2006/relationships/image" Target="../media/image40.jpg"/><Relationship Id="rId1" Type="http://schemas.openxmlformats.org/officeDocument/2006/relationships/slideLayout" Target="../slideLayouts/slideLayout14.xml"/><Relationship Id="rId6" Type="http://schemas.openxmlformats.org/officeDocument/2006/relationships/image" Target="../media/image11.emf"/><Relationship Id="rId5" Type="http://schemas.openxmlformats.org/officeDocument/2006/relationships/image" Target="../media/image43.png"/><Relationship Id="rId4" Type="http://schemas.openxmlformats.org/officeDocument/2006/relationships/image" Target="../media/image42.jpg"/><Relationship Id="rId9" Type="http://schemas.openxmlformats.org/officeDocument/2006/relationships/image" Target="../media/image46.emf"/></Relationships>
</file>

<file path=ppt/slides/_rels/slide16.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47.png"/><Relationship Id="rId7" Type="http://schemas.openxmlformats.org/officeDocument/2006/relationships/image" Target="../media/image44.png"/><Relationship Id="rId2" Type="http://schemas.openxmlformats.org/officeDocument/2006/relationships/image" Target="../media/image18.emf"/><Relationship Id="rId1" Type="http://schemas.openxmlformats.org/officeDocument/2006/relationships/slideLayout" Target="../slideLayouts/slideLayout14.xml"/><Relationship Id="rId6" Type="http://schemas.openxmlformats.org/officeDocument/2006/relationships/image" Target="../media/image50.jpg"/><Relationship Id="rId5" Type="http://schemas.openxmlformats.org/officeDocument/2006/relationships/image" Target="../media/image49.jpg"/><Relationship Id="rId4" Type="http://schemas.openxmlformats.org/officeDocument/2006/relationships/image" Target="../media/image48.jpg"/><Relationship Id="rId9" Type="http://schemas.openxmlformats.org/officeDocument/2006/relationships/image" Target="../media/image46.emf"/></Relationships>
</file>

<file path=ppt/slides/_rels/slide17.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34.jpg"/><Relationship Id="rId7" Type="http://schemas.openxmlformats.org/officeDocument/2006/relationships/image" Target="../media/image44.png"/><Relationship Id="rId2" Type="http://schemas.openxmlformats.org/officeDocument/2006/relationships/image" Target="../media/image51.jpg"/><Relationship Id="rId1" Type="http://schemas.openxmlformats.org/officeDocument/2006/relationships/slideLayout" Target="../slideLayouts/slideLayout14.xml"/><Relationship Id="rId6" Type="http://schemas.openxmlformats.org/officeDocument/2006/relationships/image" Target="../media/image53.png"/><Relationship Id="rId5" Type="http://schemas.openxmlformats.org/officeDocument/2006/relationships/image" Target="../media/image19.emf"/><Relationship Id="rId4" Type="http://schemas.openxmlformats.org/officeDocument/2006/relationships/image" Target="../media/image52.jpg"/><Relationship Id="rId9" Type="http://schemas.openxmlformats.org/officeDocument/2006/relationships/image" Target="../media/image46.emf"/></Relationships>
</file>

<file path=ppt/slides/_rels/slide1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4.jpg"/><Relationship Id="rId7" Type="http://schemas.openxmlformats.org/officeDocument/2006/relationships/image" Target="../media/image44.png"/><Relationship Id="rId2" Type="http://schemas.microsoft.com/office/2018/10/relationships/comments" Target="../comments/modernComment_137_DC1D0ABC.xml"/><Relationship Id="rId1" Type="http://schemas.openxmlformats.org/officeDocument/2006/relationships/slideLayout" Target="../slideLayouts/slideLayout14.xml"/><Relationship Id="rId6" Type="http://schemas.openxmlformats.org/officeDocument/2006/relationships/image" Target="../media/image20.emf"/><Relationship Id="rId5" Type="http://schemas.openxmlformats.org/officeDocument/2006/relationships/image" Target="../media/image56.jpg"/><Relationship Id="rId10" Type="http://schemas.openxmlformats.org/officeDocument/2006/relationships/image" Target="../media/image46.emf"/><Relationship Id="rId4" Type="http://schemas.openxmlformats.org/officeDocument/2006/relationships/image" Target="../media/image55.jpg"/><Relationship Id="rId9" Type="http://schemas.openxmlformats.org/officeDocument/2006/relationships/image" Target="../media/image45.emf"/></Relationships>
</file>

<file path=ppt/slides/_rels/slide1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58.jpg"/><Relationship Id="rId7" Type="http://schemas.openxmlformats.org/officeDocument/2006/relationships/image" Target="../media/image61.jpg"/><Relationship Id="rId2" Type="http://schemas.microsoft.com/office/2018/10/relationships/comments" Target="../comments/modernComment_13D_753ED06F.xml"/><Relationship Id="rId1" Type="http://schemas.openxmlformats.org/officeDocument/2006/relationships/slideLayout" Target="../slideLayouts/slideLayout14.xml"/><Relationship Id="rId6" Type="http://schemas.openxmlformats.org/officeDocument/2006/relationships/image" Target="../media/image60.png"/><Relationship Id="rId5" Type="http://schemas.openxmlformats.org/officeDocument/2006/relationships/image" Target="../media/image21.emf"/><Relationship Id="rId10" Type="http://schemas.openxmlformats.org/officeDocument/2006/relationships/image" Target="../media/image46.emf"/><Relationship Id="rId4" Type="http://schemas.openxmlformats.org/officeDocument/2006/relationships/image" Target="../media/image59.jpg"/><Relationship Id="rId9" Type="http://schemas.openxmlformats.org/officeDocument/2006/relationships/image" Target="../media/image45.emf"/></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microsoft.com/office/2018/10/relationships/comments" Target="../comments/modernComment_13A_C327291D.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8" Type="http://schemas.openxmlformats.org/officeDocument/2006/relationships/image" Target="../media/image45.emf"/><Relationship Id="rId3" Type="http://schemas.openxmlformats.org/officeDocument/2006/relationships/image" Target="../media/image62.jpg"/><Relationship Id="rId7" Type="http://schemas.openxmlformats.org/officeDocument/2006/relationships/image" Target="../media/image44.png"/><Relationship Id="rId2" Type="http://schemas.openxmlformats.org/officeDocument/2006/relationships/image" Target="../media/image22.emf"/><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64.jpg"/><Relationship Id="rId4" Type="http://schemas.openxmlformats.org/officeDocument/2006/relationships/image" Target="../media/image63.jpg"/><Relationship Id="rId9" Type="http://schemas.openxmlformats.org/officeDocument/2006/relationships/image" Target="../media/image46.emf"/></Relationships>
</file>

<file path=ppt/slides/_rels/slide21.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66.jpg"/><Relationship Id="rId7" Type="http://schemas.openxmlformats.org/officeDocument/2006/relationships/image" Target="../media/image44.png"/><Relationship Id="rId2" Type="http://schemas.openxmlformats.org/officeDocument/2006/relationships/image" Target="../media/image23.emf"/><Relationship Id="rId1" Type="http://schemas.openxmlformats.org/officeDocument/2006/relationships/slideLayout" Target="../slideLayouts/slideLayout14.xml"/><Relationship Id="rId6" Type="http://schemas.openxmlformats.org/officeDocument/2006/relationships/image" Target="../media/image69.png"/><Relationship Id="rId5" Type="http://schemas.openxmlformats.org/officeDocument/2006/relationships/image" Target="../media/image68.jpg"/><Relationship Id="rId10" Type="http://schemas.openxmlformats.org/officeDocument/2006/relationships/image" Target="../media/image46.emf"/><Relationship Id="rId4" Type="http://schemas.openxmlformats.org/officeDocument/2006/relationships/image" Target="../media/image67.jpg"/><Relationship Id="rId9" Type="http://schemas.openxmlformats.org/officeDocument/2006/relationships/image" Target="../media/image45.emf"/></Relationships>
</file>

<file path=ppt/slides/_rels/slide23.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70.jpg"/><Relationship Id="rId7" Type="http://schemas.openxmlformats.org/officeDocument/2006/relationships/image" Target="../media/image44.png"/><Relationship Id="rId2" Type="http://schemas.openxmlformats.org/officeDocument/2006/relationships/image" Target="../media/image24.emf"/><Relationship Id="rId1" Type="http://schemas.openxmlformats.org/officeDocument/2006/relationships/slideLayout" Target="../slideLayouts/slideLayout14.xml"/><Relationship Id="rId6" Type="http://schemas.openxmlformats.org/officeDocument/2006/relationships/image" Target="../media/image73.png"/><Relationship Id="rId5" Type="http://schemas.openxmlformats.org/officeDocument/2006/relationships/image" Target="../media/image72.jpg"/><Relationship Id="rId10" Type="http://schemas.openxmlformats.org/officeDocument/2006/relationships/image" Target="../media/image46.emf"/><Relationship Id="rId4" Type="http://schemas.openxmlformats.org/officeDocument/2006/relationships/image" Target="../media/image71.jpg"/><Relationship Id="rId9" Type="http://schemas.openxmlformats.org/officeDocument/2006/relationships/image" Target="../media/image45.emf"/></Relationships>
</file>

<file path=ppt/slides/_rels/slide2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8" Type="http://schemas.openxmlformats.org/officeDocument/2006/relationships/image" Target="../media/image82.jpg"/><Relationship Id="rId3" Type="http://schemas.openxmlformats.org/officeDocument/2006/relationships/image" Target="../media/image77.jpg"/><Relationship Id="rId7" Type="http://schemas.openxmlformats.org/officeDocument/2006/relationships/image" Target="../media/image81.jpg"/><Relationship Id="rId12" Type="http://schemas.openxmlformats.org/officeDocument/2006/relationships/image" Target="../media/image85.jp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80.jpg"/><Relationship Id="rId11" Type="http://schemas.openxmlformats.org/officeDocument/2006/relationships/image" Target="../media/image44.png"/><Relationship Id="rId5" Type="http://schemas.openxmlformats.org/officeDocument/2006/relationships/image" Target="../media/image79.jpg"/><Relationship Id="rId10" Type="http://schemas.openxmlformats.org/officeDocument/2006/relationships/image" Target="../media/image84.jpg"/><Relationship Id="rId4" Type="http://schemas.openxmlformats.org/officeDocument/2006/relationships/image" Target="../media/image78.jpg"/><Relationship Id="rId9" Type="http://schemas.openxmlformats.org/officeDocument/2006/relationships/image" Target="../media/image83.jpg"/></Relationships>
</file>

<file path=ppt/slides/_rels/slide27.xml.rels><?xml version="1.0" encoding="UTF-8" standalone="yes"?>
<Relationships xmlns="http://schemas.openxmlformats.org/package/2006/relationships"><Relationship Id="rId13" Type="http://schemas.openxmlformats.org/officeDocument/2006/relationships/image" Target="../media/image97.png"/><Relationship Id="rId18" Type="http://schemas.openxmlformats.org/officeDocument/2006/relationships/image" Target="../media/image101.png"/><Relationship Id="rId26" Type="http://schemas.openxmlformats.org/officeDocument/2006/relationships/image" Target="../media/image108.png"/><Relationship Id="rId3" Type="http://schemas.openxmlformats.org/officeDocument/2006/relationships/image" Target="../media/image87.emf"/><Relationship Id="rId21" Type="http://schemas.openxmlformats.org/officeDocument/2006/relationships/image" Target="../media/image104.png"/><Relationship Id="rId7" Type="http://schemas.openxmlformats.org/officeDocument/2006/relationships/image" Target="../media/image91.png"/><Relationship Id="rId12" Type="http://schemas.openxmlformats.org/officeDocument/2006/relationships/image" Target="../media/image96.emf"/><Relationship Id="rId17" Type="http://schemas.microsoft.com/office/2007/relationships/hdphoto" Target="../media/hdphoto1.wdp"/><Relationship Id="rId25" Type="http://schemas.openxmlformats.org/officeDocument/2006/relationships/image" Target="../media/image107.png"/><Relationship Id="rId33" Type="http://schemas.openxmlformats.org/officeDocument/2006/relationships/image" Target="../media/image115.emf"/><Relationship Id="rId2" Type="http://schemas.openxmlformats.org/officeDocument/2006/relationships/image" Target="../media/image86.emf"/><Relationship Id="rId16" Type="http://schemas.openxmlformats.org/officeDocument/2006/relationships/image" Target="../media/image100.png"/><Relationship Id="rId20" Type="http://schemas.openxmlformats.org/officeDocument/2006/relationships/image" Target="../media/image103.png"/><Relationship Id="rId29" Type="http://schemas.openxmlformats.org/officeDocument/2006/relationships/image" Target="../media/image111.png"/><Relationship Id="rId1" Type="http://schemas.openxmlformats.org/officeDocument/2006/relationships/slideLayout" Target="../slideLayouts/slideLayout33.xml"/><Relationship Id="rId6" Type="http://schemas.openxmlformats.org/officeDocument/2006/relationships/image" Target="../media/image90.png"/><Relationship Id="rId11" Type="http://schemas.openxmlformats.org/officeDocument/2006/relationships/image" Target="../media/image95.png"/><Relationship Id="rId24" Type="http://schemas.openxmlformats.org/officeDocument/2006/relationships/image" Target="../media/image106.png"/><Relationship Id="rId32" Type="http://schemas.openxmlformats.org/officeDocument/2006/relationships/image" Target="../media/image114.png"/><Relationship Id="rId5" Type="http://schemas.openxmlformats.org/officeDocument/2006/relationships/image" Target="../media/image89.png"/><Relationship Id="rId15" Type="http://schemas.openxmlformats.org/officeDocument/2006/relationships/image" Target="../media/image99.png"/><Relationship Id="rId23" Type="http://schemas.microsoft.com/office/2007/relationships/hdphoto" Target="../media/hdphoto2.wdp"/><Relationship Id="rId28" Type="http://schemas.openxmlformats.org/officeDocument/2006/relationships/image" Target="../media/image110.png"/><Relationship Id="rId10" Type="http://schemas.openxmlformats.org/officeDocument/2006/relationships/image" Target="../media/image94.png"/><Relationship Id="rId19" Type="http://schemas.openxmlformats.org/officeDocument/2006/relationships/image" Target="../media/image102.emf"/><Relationship Id="rId31" Type="http://schemas.openxmlformats.org/officeDocument/2006/relationships/image" Target="../media/image113.emf"/><Relationship Id="rId4" Type="http://schemas.openxmlformats.org/officeDocument/2006/relationships/image" Target="../media/image88.emf"/><Relationship Id="rId9" Type="http://schemas.openxmlformats.org/officeDocument/2006/relationships/image" Target="../media/image93.emf"/><Relationship Id="rId14" Type="http://schemas.openxmlformats.org/officeDocument/2006/relationships/image" Target="../media/image98.png"/><Relationship Id="rId22" Type="http://schemas.openxmlformats.org/officeDocument/2006/relationships/image" Target="../media/image105.png"/><Relationship Id="rId27" Type="http://schemas.openxmlformats.org/officeDocument/2006/relationships/image" Target="../media/image109.png"/><Relationship Id="rId30" Type="http://schemas.openxmlformats.org/officeDocument/2006/relationships/image" Target="../media/image112.png"/><Relationship Id="rId8" Type="http://schemas.openxmlformats.org/officeDocument/2006/relationships/image" Target="../media/image92.png"/></Relationships>
</file>

<file path=ppt/slides/_rels/slide2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4.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29.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microsoft.com/office/2018/10/relationships/comments" Target="../comments/modernComment_131_18A1DDA9.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9.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8" Type="http://schemas.openxmlformats.org/officeDocument/2006/relationships/image" Target="../media/image22.emf"/><Relationship Id="rId13" Type="http://schemas.openxmlformats.org/officeDocument/2006/relationships/image" Target="../media/image12.png"/><Relationship Id="rId18" Type="http://schemas.openxmlformats.org/officeDocument/2006/relationships/image" Target="../media/image73.png"/><Relationship Id="rId3" Type="http://schemas.openxmlformats.org/officeDocument/2006/relationships/image" Target="../media/image11.emf"/><Relationship Id="rId7" Type="http://schemas.openxmlformats.org/officeDocument/2006/relationships/image" Target="../media/image21.emf"/><Relationship Id="rId12" Type="http://schemas.openxmlformats.org/officeDocument/2006/relationships/image" Target="../media/image17.png"/><Relationship Id="rId17" Type="http://schemas.openxmlformats.org/officeDocument/2006/relationships/image" Target="../media/image69.png"/><Relationship Id="rId2" Type="http://schemas.microsoft.com/office/2018/10/relationships/comments" Target="../comments/modernComment_133_89EEC2F5.xml"/><Relationship Id="rId16" Type="http://schemas.openxmlformats.org/officeDocument/2006/relationships/image" Target="../media/image15.png"/><Relationship Id="rId1" Type="http://schemas.openxmlformats.org/officeDocument/2006/relationships/slideLayout" Target="../slideLayouts/slideLayout14.xml"/><Relationship Id="rId6" Type="http://schemas.openxmlformats.org/officeDocument/2006/relationships/image" Target="../media/image20.emf"/><Relationship Id="rId11" Type="http://schemas.openxmlformats.org/officeDocument/2006/relationships/image" Target="../media/image60.png"/><Relationship Id="rId5" Type="http://schemas.openxmlformats.org/officeDocument/2006/relationships/image" Target="../media/image19.emf"/><Relationship Id="rId15" Type="http://schemas.openxmlformats.org/officeDocument/2006/relationships/image" Target="../media/image14.png"/><Relationship Id="rId10" Type="http://schemas.openxmlformats.org/officeDocument/2006/relationships/image" Target="../media/image24.emf"/><Relationship Id="rId4" Type="http://schemas.openxmlformats.org/officeDocument/2006/relationships/image" Target="../media/image18.emf"/><Relationship Id="rId9" Type="http://schemas.openxmlformats.org/officeDocument/2006/relationships/image" Target="../media/image23.emf"/><Relationship Id="rId14" Type="http://schemas.openxmlformats.org/officeDocument/2006/relationships/image" Target="../media/image13.png"/></Relationships>
</file>

<file path=ppt/slides/_rels/slide33.xml.rels><?xml version="1.0" encoding="UTF-8" standalone="yes"?>
<Relationships xmlns="http://schemas.openxmlformats.org/package/2006/relationships"><Relationship Id="rId3" Type="http://schemas.openxmlformats.org/officeDocument/2006/relationships/hyperlink" Target="mailto:sales@thinkspaceoffice.com" TargetMode="External"/><Relationship Id="rId2" Type="http://schemas.openxmlformats.org/officeDocument/2006/relationships/hyperlink" Target="mailto:sid@thinkspaceoffice.com" TargetMode="Externa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emf"/><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emf"/><Relationship Id="rId17" Type="http://schemas.openxmlformats.org/officeDocument/2006/relationships/image" Target="../media/image26.png"/><Relationship Id="rId2" Type="http://schemas.openxmlformats.org/officeDocument/2006/relationships/image" Target="../media/image11.emf"/><Relationship Id="rId16" Type="http://schemas.openxmlformats.org/officeDocument/2006/relationships/image" Target="../media/image25.emf"/><Relationship Id="rId1" Type="http://schemas.openxmlformats.org/officeDocument/2006/relationships/slideLayout" Target="../slideLayouts/slideLayout14.xml"/><Relationship Id="rId6" Type="http://schemas.openxmlformats.org/officeDocument/2006/relationships/image" Target="../media/image15.png"/><Relationship Id="rId11" Type="http://schemas.openxmlformats.org/officeDocument/2006/relationships/image" Target="../media/image20.emf"/><Relationship Id="rId5" Type="http://schemas.openxmlformats.org/officeDocument/2006/relationships/image" Target="../media/image14.png"/><Relationship Id="rId15" Type="http://schemas.openxmlformats.org/officeDocument/2006/relationships/image" Target="../media/image24.emf"/><Relationship Id="rId10" Type="http://schemas.openxmlformats.org/officeDocument/2006/relationships/image" Target="../media/image19.emf"/><Relationship Id="rId4" Type="http://schemas.openxmlformats.org/officeDocument/2006/relationships/image" Target="../media/image13.png"/><Relationship Id="rId9" Type="http://schemas.openxmlformats.org/officeDocument/2006/relationships/image" Target="../media/image18.emf"/><Relationship Id="rId14" Type="http://schemas.openxmlformats.org/officeDocument/2006/relationships/image" Target="../media/image23.emf"/></Relationships>
</file>

<file path=ppt/slides/_rels/slide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DD6DE"/>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4C54EE-5408-DEF9-C5DC-8EB1D4FCEE4A}"/>
              </a:ext>
            </a:extLst>
          </p:cNvPr>
          <p:cNvSpPr txBox="1">
            <a:spLocks/>
          </p:cNvSpPr>
          <p:nvPr/>
        </p:nvSpPr>
        <p:spPr>
          <a:xfrm>
            <a:off x="747920" y="3073198"/>
            <a:ext cx="5215557" cy="139563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3200" dirty="0">
                <a:latin typeface="Arial"/>
                <a:cs typeface="Arial"/>
              </a:rPr>
              <a:t>Revolutionizing privacy</a:t>
            </a:r>
          </a:p>
          <a:p>
            <a:r>
              <a:rPr lang="en-US" sz="3200" dirty="0">
                <a:solidFill>
                  <a:schemeClr val="bg1"/>
                </a:solidFill>
                <a:latin typeface="Arial"/>
                <a:cs typeface="Arial"/>
              </a:rPr>
              <a:t>Human-centric design</a:t>
            </a:r>
          </a:p>
        </p:txBody>
      </p:sp>
      <p:sp>
        <p:nvSpPr>
          <p:cNvPr id="3" name="Title 1">
            <a:extLst>
              <a:ext uri="{FF2B5EF4-FFF2-40B4-BE49-F238E27FC236}">
                <a16:creationId xmlns:a16="http://schemas.microsoft.com/office/drawing/2014/main" id="{AEF0296F-517C-3BAB-5133-E69424D30513}"/>
              </a:ext>
            </a:extLst>
          </p:cNvPr>
          <p:cNvSpPr txBox="1">
            <a:spLocks/>
          </p:cNvSpPr>
          <p:nvPr/>
        </p:nvSpPr>
        <p:spPr>
          <a:xfrm>
            <a:off x="747921" y="2531234"/>
            <a:ext cx="3260554" cy="16087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spc="600" dirty="0">
                <a:latin typeface="Arial"/>
                <a:cs typeface="Arial"/>
              </a:rPr>
              <a:t>HUSH FREE BOOTHS</a:t>
            </a:r>
            <a:endParaRPr lang="en-US" sz="1000" b="0" spc="600" dirty="0">
              <a:solidFill>
                <a:srgbClr val="F8C485"/>
              </a:solidFill>
              <a:latin typeface="Arial"/>
              <a:cs typeface="Arial"/>
            </a:endParaRPr>
          </a:p>
        </p:txBody>
      </p:sp>
      <p:pic>
        <p:nvPicPr>
          <p:cNvPr id="4" name="Picture 3">
            <a:extLst>
              <a:ext uri="{FF2B5EF4-FFF2-40B4-BE49-F238E27FC236}">
                <a16:creationId xmlns:a16="http://schemas.microsoft.com/office/drawing/2014/main" id="{15E60F1C-D68C-C337-C63C-95F5EB2E7DE9}"/>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6052441" y="928841"/>
            <a:ext cx="4883123" cy="5000318"/>
          </a:xfrm>
          <a:prstGeom prst="rect">
            <a:avLst/>
          </a:prstGeom>
        </p:spPr>
      </p:pic>
      <p:sp>
        <p:nvSpPr>
          <p:cNvPr id="2" name="Title 1">
            <a:extLst>
              <a:ext uri="{FF2B5EF4-FFF2-40B4-BE49-F238E27FC236}">
                <a16:creationId xmlns:a16="http://schemas.microsoft.com/office/drawing/2014/main" id="{4A2719FF-C800-7A3B-FBD7-02A42412728A}"/>
              </a:ext>
            </a:extLst>
          </p:cNvPr>
          <p:cNvSpPr txBox="1">
            <a:spLocks/>
          </p:cNvSpPr>
          <p:nvPr/>
        </p:nvSpPr>
        <p:spPr>
          <a:xfrm rot="20115856">
            <a:off x="6814351" y="2114340"/>
            <a:ext cx="8705401" cy="4708981"/>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4000" kern="0" dirty="0">
                <a:solidFill>
                  <a:schemeClr val="bg1"/>
                </a:solidFill>
                <a:latin typeface="Backlash Script Alt" panose="02000000000000000000" pitchFamily="2" charset="77"/>
                <a:cs typeface="Arial" panose="020B0604020202020204" pitchFamily="34" charset="0"/>
              </a:rPr>
              <a:t>human</a:t>
            </a:r>
          </a:p>
        </p:txBody>
      </p:sp>
    </p:spTree>
    <p:extLst>
      <p:ext uri="{BB962C8B-B14F-4D97-AF65-F5344CB8AC3E}">
        <p14:creationId xmlns:p14="http://schemas.microsoft.com/office/powerpoint/2010/main" val="23809392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DD6DE"/>
        </a:solidFill>
        <a:effectLst/>
      </p:bgPr>
    </p:bg>
    <p:spTree>
      <p:nvGrpSpPr>
        <p:cNvPr id="1" name=""/>
        <p:cNvGrpSpPr/>
        <p:nvPr/>
      </p:nvGrpSpPr>
      <p:grpSpPr>
        <a:xfrm>
          <a:off x="0" y="0"/>
          <a:ext cx="0" cy="0"/>
          <a:chOff x="0" y="0"/>
          <a:chExt cx="0" cy="0"/>
        </a:xfrm>
      </p:grpSpPr>
      <p:sp>
        <p:nvSpPr>
          <p:cNvPr id="16" name="Rectangle 15">
            <a:hlinkClick r:id="" action="ppaction://noaction"/>
            <a:extLst>
              <a:ext uri="{FF2B5EF4-FFF2-40B4-BE49-F238E27FC236}">
                <a16:creationId xmlns:a16="http://schemas.microsoft.com/office/drawing/2014/main" id="{2C18EE6B-3212-A04C-A574-006FA29EB577}"/>
              </a:ext>
            </a:extLst>
          </p:cNvPr>
          <p:cNvSpPr/>
          <p:nvPr/>
        </p:nvSpPr>
        <p:spPr>
          <a:xfrm>
            <a:off x="2333081" y="6186488"/>
            <a:ext cx="531222" cy="485775"/>
          </a:xfrm>
          <a:prstGeom prst="rect">
            <a:avLst/>
          </a:prstGeom>
          <a:noFill/>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 name="object 14">
            <a:extLst>
              <a:ext uri="{FF2B5EF4-FFF2-40B4-BE49-F238E27FC236}">
                <a16:creationId xmlns:a16="http://schemas.microsoft.com/office/drawing/2014/main" id="{03E20F20-1099-4E38-958D-BCC4592FDD97}"/>
              </a:ext>
            </a:extLst>
          </p:cNvPr>
          <p:cNvSpPr txBox="1">
            <a:spLocks/>
          </p:cNvSpPr>
          <p:nvPr/>
        </p:nvSpPr>
        <p:spPr>
          <a:xfrm>
            <a:off x="9396167" y="1917736"/>
            <a:ext cx="1688011"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chemeClr val="bg1"/>
                </a:solidFill>
                <a:effectLst/>
                <a:uLnTx/>
                <a:uFillTx/>
                <a:latin typeface="Backlash Script" panose="02000000000000000000" pitchFamily="2" charset="77"/>
                <a:ea typeface="+mj-ea"/>
                <a:cs typeface="Arial" panose="020B0604020202020204" pitchFamily="34" charset="0"/>
              </a:rPr>
              <a:t>simple</a:t>
            </a:r>
          </a:p>
        </p:txBody>
      </p:sp>
      <p:sp>
        <p:nvSpPr>
          <p:cNvPr id="7" name="object 14">
            <a:extLst>
              <a:ext uri="{FF2B5EF4-FFF2-40B4-BE49-F238E27FC236}">
                <a16:creationId xmlns:a16="http://schemas.microsoft.com/office/drawing/2014/main" id="{529A6DB7-CD4C-96D5-88D7-AE6C0E497DA8}"/>
              </a:ext>
            </a:extLst>
          </p:cNvPr>
          <p:cNvSpPr txBox="1">
            <a:spLocks/>
          </p:cNvSpPr>
          <p:nvPr/>
        </p:nvSpPr>
        <p:spPr>
          <a:xfrm>
            <a:off x="6853752" y="2581718"/>
            <a:ext cx="2542415"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MOBILITY MADE</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pic>
        <p:nvPicPr>
          <p:cNvPr id="9" name="Picture 8">
            <a:extLst>
              <a:ext uri="{FF2B5EF4-FFF2-40B4-BE49-F238E27FC236}">
                <a16:creationId xmlns:a16="http://schemas.microsoft.com/office/drawing/2014/main" id="{3AB32B89-5E9F-7D54-2568-35ACB1E1654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86325" y="2729952"/>
            <a:ext cx="2717800" cy="2692400"/>
          </a:xfrm>
          <a:prstGeom prst="rect">
            <a:avLst/>
          </a:prstGeom>
        </p:spPr>
      </p:pic>
      <p:sp>
        <p:nvSpPr>
          <p:cNvPr id="10" name="Oval 9">
            <a:extLst>
              <a:ext uri="{FF2B5EF4-FFF2-40B4-BE49-F238E27FC236}">
                <a16:creationId xmlns:a16="http://schemas.microsoft.com/office/drawing/2014/main" id="{426AAB2C-088C-A005-E947-234EDC41A328}"/>
              </a:ext>
            </a:extLst>
          </p:cNvPr>
          <p:cNvSpPr/>
          <p:nvPr/>
        </p:nvSpPr>
        <p:spPr>
          <a:xfrm>
            <a:off x="416703" y="2760007"/>
            <a:ext cx="2653068" cy="2653068"/>
          </a:xfrm>
          <a:prstGeom prst="ellipse">
            <a:avLst/>
          </a:prstGeom>
          <a:no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FF07590-16BC-852F-B41A-15711A4082A4}"/>
              </a:ext>
            </a:extLst>
          </p:cNvPr>
          <p:cNvSpPr txBox="1"/>
          <p:nvPr/>
        </p:nvSpPr>
        <p:spPr>
          <a:xfrm>
            <a:off x="6853752" y="3044302"/>
            <a:ext cx="4230426" cy="1328954"/>
          </a:xfrm>
          <a:prstGeom prst="rect">
            <a:avLst/>
          </a:prstGeom>
          <a:noFill/>
        </p:spPr>
        <p:txBody>
          <a:bodyPr wrap="square" lIns="0" tIns="0" rIns="0" bIns="0">
            <a:spAutoFit/>
          </a:bodyPr>
          <a:lstStyle/>
          <a:p>
            <a:pPr>
              <a:lnSpc>
                <a:spcPct val="125000"/>
              </a:lnSpc>
            </a:pPr>
            <a:r>
              <a:rPr lang="en-GB" sz="1400" dirty="0">
                <a:solidFill>
                  <a:srgbClr val="003C53"/>
                </a:solidFill>
                <a:latin typeface="Arial" panose="020B0604020202020204" pitchFamily="34" charset="0"/>
                <a:cs typeface="Arial" panose="020B0604020202020204" pitchFamily="34" charset="0"/>
              </a:rPr>
              <a:t>Not only are hushFree pods flexible in layout and furniture, but they are also easy to reposition—with integrated castors as standard. No disassembly needed—booths can be repositioned in minutes, saving time and relocation costs</a:t>
            </a:r>
          </a:p>
        </p:txBody>
      </p:sp>
    </p:spTree>
    <p:extLst>
      <p:ext uri="{BB962C8B-B14F-4D97-AF65-F5344CB8AC3E}">
        <p14:creationId xmlns:p14="http://schemas.microsoft.com/office/powerpoint/2010/main" val="993995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0C6BB"/>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CC3C9A1-14BC-D40E-3134-8C74D2AF598A}"/>
              </a:ext>
            </a:extLst>
          </p:cNvPr>
          <p:cNvSpPr txBox="1"/>
          <p:nvPr/>
        </p:nvSpPr>
        <p:spPr>
          <a:xfrm>
            <a:off x="4811154" y="2179236"/>
            <a:ext cx="5946855" cy="781432"/>
          </a:xfrm>
          <a:prstGeom prst="rect">
            <a:avLst/>
          </a:prstGeom>
          <a:noFill/>
        </p:spPr>
        <p:txBody>
          <a:bodyPr wrap="square" lIns="0" tIns="0" rIns="0" bIns="0">
            <a:spAutoFit/>
          </a:bodyPr>
          <a:lstStyle/>
          <a:p>
            <a:pPr>
              <a:lnSpc>
                <a:spcPct val="125000"/>
              </a:lnSpc>
              <a:buNone/>
            </a:pPr>
            <a:r>
              <a:rPr lang="en-GB" sz="1400" dirty="0" err="1">
                <a:solidFill>
                  <a:srgbClr val="003C53"/>
                </a:solidFill>
                <a:latin typeface="Arial" panose="020B0604020202020204" pitchFamily="34" charset="0"/>
                <a:cs typeface="Arial" panose="020B0604020202020204" pitchFamily="34" charset="0"/>
              </a:rPr>
              <a:t>HushFree</a:t>
            </a:r>
            <a:r>
              <a:rPr lang="en-GB" sz="1400" dirty="0">
                <a:solidFill>
                  <a:srgbClr val="003C53"/>
                </a:solidFill>
                <a:latin typeface="Arial" panose="020B0604020202020204" pitchFamily="34" charset="0"/>
                <a:cs typeface="Arial" panose="020B0604020202020204" pitchFamily="34" charset="0"/>
              </a:rPr>
              <a:t> booths feature industry-leading air ventilation to ensure comfort and well-being. Fans continue to refresh the air for 8 minutes after use, keeping the space fresh and ready for the next user.</a:t>
            </a:r>
          </a:p>
        </p:txBody>
      </p:sp>
      <p:sp>
        <p:nvSpPr>
          <p:cNvPr id="3" name="object 14">
            <a:extLst>
              <a:ext uri="{FF2B5EF4-FFF2-40B4-BE49-F238E27FC236}">
                <a16:creationId xmlns:a16="http://schemas.microsoft.com/office/drawing/2014/main" id="{680F596B-3E00-FA75-6054-8F176D2F358F}"/>
              </a:ext>
            </a:extLst>
          </p:cNvPr>
          <p:cNvSpPr txBox="1">
            <a:spLocks/>
          </p:cNvSpPr>
          <p:nvPr/>
        </p:nvSpPr>
        <p:spPr>
          <a:xfrm>
            <a:off x="7778688" y="976204"/>
            <a:ext cx="1688011"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lang="en-US" sz="9600" dirty="0">
                <a:solidFill>
                  <a:schemeClr val="bg1"/>
                </a:solidFill>
                <a:latin typeface="Backlash Script" panose="02000000000000000000" pitchFamily="2" charset="77"/>
              </a:rPr>
              <a:t>fresh</a:t>
            </a:r>
            <a:endParaRPr kumimoji="0" lang="en-US" sz="9600" b="0" i="0" u="none" strike="noStrike" kern="1200" cap="none" spc="0" normalizeH="0" baseline="0" noProof="0" dirty="0">
              <a:ln>
                <a:noFill/>
              </a:ln>
              <a:solidFill>
                <a:schemeClr val="bg1"/>
              </a:solidFill>
              <a:effectLst/>
              <a:uLnTx/>
              <a:uFillTx/>
              <a:latin typeface="Backlash Script" panose="02000000000000000000" pitchFamily="2" charset="77"/>
              <a:ea typeface="+mj-ea"/>
              <a:cs typeface="Arial" panose="020B0604020202020204" pitchFamily="34" charset="0"/>
            </a:endParaRPr>
          </a:p>
        </p:txBody>
      </p:sp>
      <p:sp>
        <p:nvSpPr>
          <p:cNvPr id="4" name="object 14">
            <a:extLst>
              <a:ext uri="{FF2B5EF4-FFF2-40B4-BE49-F238E27FC236}">
                <a16:creationId xmlns:a16="http://schemas.microsoft.com/office/drawing/2014/main" id="{498AC7FF-A9A4-F196-D8C3-E0DEBE1C14BE}"/>
              </a:ext>
            </a:extLst>
          </p:cNvPr>
          <p:cNvSpPr txBox="1">
            <a:spLocks/>
          </p:cNvSpPr>
          <p:nvPr/>
        </p:nvSpPr>
        <p:spPr>
          <a:xfrm>
            <a:off x="4838737" y="1684111"/>
            <a:ext cx="4230426"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ENGINEERED FOR</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pic>
        <p:nvPicPr>
          <p:cNvPr id="8" name="Picture 7">
            <a:extLst>
              <a:ext uri="{FF2B5EF4-FFF2-40B4-BE49-F238E27FC236}">
                <a16:creationId xmlns:a16="http://schemas.microsoft.com/office/drawing/2014/main" id="{F37522EA-77F5-9F7C-3FE8-6E4A863A8B9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569698" y="971364"/>
            <a:ext cx="2784542" cy="4863667"/>
          </a:xfrm>
          <a:prstGeom prst="rect">
            <a:avLst/>
          </a:prstGeom>
        </p:spPr>
      </p:pic>
      <p:cxnSp>
        <p:nvCxnSpPr>
          <p:cNvPr id="13" name="Straight Connector 12">
            <a:extLst>
              <a:ext uri="{FF2B5EF4-FFF2-40B4-BE49-F238E27FC236}">
                <a16:creationId xmlns:a16="http://schemas.microsoft.com/office/drawing/2014/main" id="{9792BA18-C487-629E-7FA6-887D092B4DFA}"/>
              </a:ext>
            </a:extLst>
          </p:cNvPr>
          <p:cNvCxnSpPr>
            <a:cxnSpLocks/>
          </p:cNvCxnSpPr>
          <p:nvPr/>
        </p:nvCxnSpPr>
        <p:spPr>
          <a:xfrm>
            <a:off x="4811154" y="3463415"/>
            <a:ext cx="6099699" cy="0"/>
          </a:xfrm>
          <a:prstGeom prst="line">
            <a:avLst/>
          </a:prstGeom>
          <a:ln w="12700">
            <a:solidFill>
              <a:srgbClr val="003C53"/>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CB4ADAB-6633-404B-DD28-8F911D7715EE}"/>
              </a:ext>
            </a:extLst>
          </p:cNvPr>
          <p:cNvCxnSpPr>
            <a:cxnSpLocks/>
          </p:cNvCxnSpPr>
          <p:nvPr/>
        </p:nvCxnSpPr>
        <p:spPr>
          <a:xfrm>
            <a:off x="4811154" y="3836660"/>
            <a:ext cx="6099699" cy="0"/>
          </a:xfrm>
          <a:prstGeom prst="line">
            <a:avLst/>
          </a:prstGeom>
          <a:ln w="12700">
            <a:solidFill>
              <a:srgbClr val="709080"/>
            </a:solidFill>
          </a:ln>
        </p:spPr>
        <p:style>
          <a:lnRef idx="1">
            <a:schemeClr val="accent1"/>
          </a:lnRef>
          <a:fillRef idx="0">
            <a:schemeClr val="accent1"/>
          </a:fillRef>
          <a:effectRef idx="0">
            <a:schemeClr val="accent1"/>
          </a:effectRef>
          <a:fontRef idx="minor">
            <a:schemeClr val="tx1"/>
          </a:fontRef>
        </p:style>
      </p:cxnSp>
      <p:sp>
        <p:nvSpPr>
          <p:cNvPr id="15" name="Title 1">
            <a:extLst>
              <a:ext uri="{FF2B5EF4-FFF2-40B4-BE49-F238E27FC236}">
                <a16:creationId xmlns:a16="http://schemas.microsoft.com/office/drawing/2014/main" id="{0EB2AF01-1489-504D-4C95-7BCB6E0C3B8A}"/>
              </a:ext>
            </a:extLst>
          </p:cNvPr>
          <p:cNvSpPr txBox="1">
            <a:spLocks/>
          </p:cNvSpPr>
          <p:nvPr/>
        </p:nvSpPr>
        <p:spPr>
          <a:xfrm>
            <a:off x="4811154" y="3303924"/>
            <a:ext cx="1191343" cy="15944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800" b="0" spc="200" dirty="0">
                <a:latin typeface="Arial"/>
                <a:cs typeface="Arial"/>
              </a:rPr>
              <a:t>PRODUCT</a:t>
            </a:r>
          </a:p>
        </p:txBody>
      </p:sp>
      <p:sp>
        <p:nvSpPr>
          <p:cNvPr id="16" name="Title 1">
            <a:extLst>
              <a:ext uri="{FF2B5EF4-FFF2-40B4-BE49-F238E27FC236}">
                <a16:creationId xmlns:a16="http://schemas.microsoft.com/office/drawing/2014/main" id="{7603397F-798B-7F3C-441B-D6CAEDB0BF60}"/>
              </a:ext>
            </a:extLst>
          </p:cNvPr>
          <p:cNvSpPr txBox="1">
            <a:spLocks/>
          </p:cNvSpPr>
          <p:nvPr/>
        </p:nvSpPr>
        <p:spPr>
          <a:xfrm>
            <a:off x="7748526" y="3303924"/>
            <a:ext cx="1191343" cy="15944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800" b="0" spc="200" dirty="0">
                <a:latin typeface="Arial"/>
                <a:cs typeface="Arial"/>
              </a:rPr>
              <a:t>AIR EXCHANGE</a:t>
            </a:r>
          </a:p>
        </p:txBody>
      </p:sp>
      <p:sp>
        <p:nvSpPr>
          <p:cNvPr id="19" name="Title 1">
            <a:extLst>
              <a:ext uri="{FF2B5EF4-FFF2-40B4-BE49-F238E27FC236}">
                <a16:creationId xmlns:a16="http://schemas.microsoft.com/office/drawing/2014/main" id="{AF7BF981-DC93-92CE-DBA3-953ECA9350E7}"/>
              </a:ext>
            </a:extLst>
          </p:cNvPr>
          <p:cNvSpPr txBox="1">
            <a:spLocks/>
          </p:cNvSpPr>
          <p:nvPr/>
        </p:nvSpPr>
        <p:spPr>
          <a:xfrm>
            <a:off x="9064724" y="3303923"/>
            <a:ext cx="2088346" cy="260231"/>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800" b="0" spc="200" dirty="0">
                <a:latin typeface="Arial"/>
                <a:cs typeface="Arial"/>
              </a:rPr>
              <a:t>MAX. FAN PERFORMANCE</a:t>
            </a:r>
          </a:p>
        </p:txBody>
      </p:sp>
      <p:sp>
        <p:nvSpPr>
          <p:cNvPr id="20" name="Title 1">
            <a:extLst>
              <a:ext uri="{FF2B5EF4-FFF2-40B4-BE49-F238E27FC236}">
                <a16:creationId xmlns:a16="http://schemas.microsoft.com/office/drawing/2014/main" id="{8D875577-A02E-1262-DAEB-E70077CF36AB}"/>
              </a:ext>
            </a:extLst>
          </p:cNvPr>
          <p:cNvSpPr txBox="1">
            <a:spLocks/>
          </p:cNvSpPr>
          <p:nvPr/>
        </p:nvSpPr>
        <p:spPr>
          <a:xfrm>
            <a:off x="6593238" y="3303924"/>
            <a:ext cx="1191343" cy="15944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800" b="0" spc="200" dirty="0">
                <a:latin typeface="Arial"/>
                <a:cs typeface="Arial"/>
              </a:rPr>
              <a:t>No. OF FANS</a:t>
            </a:r>
          </a:p>
        </p:txBody>
      </p:sp>
      <p:grpSp>
        <p:nvGrpSpPr>
          <p:cNvPr id="54" name="Group 53">
            <a:extLst>
              <a:ext uri="{FF2B5EF4-FFF2-40B4-BE49-F238E27FC236}">
                <a16:creationId xmlns:a16="http://schemas.microsoft.com/office/drawing/2014/main" id="{B502CBC2-9695-3435-99CD-4E17B46EF72D}"/>
              </a:ext>
            </a:extLst>
          </p:cNvPr>
          <p:cNvGrpSpPr/>
          <p:nvPr/>
        </p:nvGrpSpPr>
        <p:grpSpPr>
          <a:xfrm>
            <a:off x="4811154" y="3598247"/>
            <a:ext cx="5444913" cy="260244"/>
            <a:chOff x="5125957" y="3431443"/>
            <a:chExt cx="5444913" cy="260244"/>
          </a:xfrm>
        </p:grpSpPr>
        <p:sp>
          <p:nvSpPr>
            <p:cNvPr id="12" name="Title 1">
              <a:extLst>
                <a:ext uri="{FF2B5EF4-FFF2-40B4-BE49-F238E27FC236}">
                  <a16:creationId xmlns:a16="http://schemas.microsoft.com/office/drawing/2014/main" id="{5CCF9D84-80C9-4501-5F8E-8B27DA1BDFCE}"/>
                </a:ext>
              </a:extLst>
            </p:cNvPr>
            <p:cNvSpPr txBox="1">
              <a:spLocks/>
            </p:cNvSpPr>
            <p:nvPr/>
          </p:nvSpPr>
          <p:spPr>
            <a:xfrm>
              <a:off x="5125957" y="3431443"/>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dirty="0" err="1"/>
                <a:t>hushFree.XS</a:t>
              </a:r>
              <a:endParaRPr lang="en-US" sz="1200" dirty="0"/>
            </a:p>
          </p:txBody>
        </p:sp>
        <p:sp>
          <p:nvSpPr>
            <p:cNvPr id="17" name="Title 1">
              <a:extLst>
                <a:ext uri="{FF2B5EF4-FFF2-40B4-BE49-F238E27FC236}">
                  <a16:creationId xmlns:a16="http://schemas.microsoft.com/office/drawing/2014/main" id="{43C82037-7E92-019A-5A87-1439CEE1CA69}"/>
                </a:ext>
              </a:extLst>
            </p:cNvPr>
            <p:cNvSpPr txBox="1">
              <a:spLocks/>
            </p:cNvSpPr>
            <p:nvPr/>
          </p:nvSpPr>
          <p:spPr>
            <a:xfrm>
              <a:off x="8063329" y="3431443"/>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33</a:t>
              </a:r>
            </a:p>
          </p:txBody>
        </p:sp>
        <p:sp>
          <p:nvSpPr>
            <p:cNvPr id="21" name="Title 1">
              <a:extLst>
                <a:ext uri="{FF2B5EF4-FFF2-40B4-BE49-F238E27FC236}">
                  <a16:creationId xmlns:a16="http://schemas.microsoft.com/office/drawing/2014/main" id="{E5007F79-ED67-48AC-475E-CD08DB1DDAB6}"/>
                </a:ext>
              </a:extLst>
            </p:cNvPr>
            <p:cNvSpPr txBox="1">
              <a:spLocks/>
            </p:cNvSpPr>
            <p:nvPr/>
          </p:nvSpPr>
          <p:spPr>
            <a:xfrm>
              <a:off x="6908041" y="3431443"/>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2</a:t>
              </a:r>
            </a:p>
          </p:txBody>
        </p:sp>
        <p:sp>
          <p:nvSpPr>
            <p:cNvPr id="22" name="Title 1">
              <a:extLst>
                <a:ext uri="{FF2B5EF4-FFF2-40B4-BE49-F238E27FC236}">
                  <a16:creationId xmlns:a16="http://schemas.microsoft.com/office/drawing/2014/main" id="{0196FD4F-CC06-25C4-AAD6-D62FC2816BBE}"/>
                </a:ext>
              </a:extLst>
            </p:cNvPr>
            <p:cNvSpPr txBox="1">
              <a:spLocks/>
            </p:cNvSpPr>
            <p:nvPr/>
          </p:nvSpPr>
          <p:spPr>
            <a:xfrm>
              <a:off x="9379527" y="3431443"/>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80m3/h</a:t>
              </a:r>
            </a:p>
          </p:txBody>
        </p:sp>
      </p:grpSp>
      <p:cxnSp>
        <p:nvCxnSpPr>
          <p:cNvPr id="24" name="Straight Connector 23">
            <a:extLst>
              <a:ext uri="{FF2B5EF4-FFF2-40B4-BE49-F238E27FC236}">
                <a16:creationId xmlns:a16="http://schemas.microsoft.com/office/drawing/2014/main" id="{70EA1950-BBE4-9214-6C0C-D255D3443CBE}"/>
              </a:ext>
            </a:extLst>
          </p:cNvPr>
          <p:cNvCxnSpPr>
            <a:cxnSpLocks/>
          </p:cNvCxnSpPr>
          <p:nvPr/>
        </p:nvCxnSpPr>
        <p:spPr>
          <a:xfrm>
            <a:off x="4811154" y="4209905"/>
            <a:ext cx="6099699" cy="0"/>
          </a:xfrm>
          <a:prstGeom prst="line">
            <a:avLst/>
          </a:prstGeom>
          <a:ln w="12700">
            <a:solidFill>
              <a:srgbClr val="709080"/>
            </a:solidFill>
          </a:ln>
        </p:spPr>
        <p:style>
          <a:lnRef idx="1">
            <a:schemeClr val="accent1"/>
          </a:lnRef>
          <a:fillRef idx="0">
            <a:schemeClr val="accent1"/>
          </a:fillRef>
          <a:effectRef idx="0">
            <a:schemeClr val="accent1"/>
          </a:effectRef>
          <a:fontRef idx="minor">
            <a:schemeClr val="tx1"/>
          </a:fontRef>
        </p:style>
      </p:cxnSp>
      <p:grpSp>
        <p:nvGrpSpPr>
          <p:cNvPr id="53" name="Group 52">
            <a:extLst>
              <a:ext uri="{FF2B5EF4-FFF2-40B4-BE49-F238E27FC236}">
                <a16:creationId xmlns:a16="http://schemas.microsoft.com/office/drawing/2014/main" id="{8912B141-6D24-CC2B-4098-B84931707D23}"/>
              </a:ext>
            </a:extLst>
          </p:cNvPr>
          <p:cNvGrpSpPr/>
          <p:nvPr/>
        </p:nvGrpSpPr>
        <p:grpSpPr>
          <a:xfrm>
            <a:off x="4811154" y="3964213"/>
            <a:ext cx="5444913" cy="260244"/>
            <a:chOff x="5125957" y="3846047"/>
            <a:chExt cx="5444913" cy="260244"/>
          </a:xfrm>
        </p:grpSpPr>
        <p:sp>
          <p:nvSpPr>
            <p:cNvPr id="23" name="Title 1">
              <a:extLst>
                <a:ext uri="{FF2B5EF4-FFF2-40B4-BE49-F238E27FC236}">
                  <a16:creationId xmlns:a16="http://schemas.microsoft.com/office/drawing/2014/main" id="{18AF4551-145F-2781-4733-73417C02B76F}"/>
                </a:ext>
              </a:extLst>
            </p:cNvPr>
            <p:cNvSpPr txBox="1">
              <a:spLocks/>
            </p:cNvSpPr>
            <p:nvPr/>
          </p:nvSpPr>
          <p:spPr>
            <a:xfrm>
              <a:off x="5125957" y="3846047"/>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dirty="0"/>
                <a:t>hushFree.S, </a:t>
              </a:r>
              <a:r>
                <a:rPr lang="en-US" sz="1200" dirty="0" err="1"/>
                <a:t>S.Hybrid</a:t>
              </a:r>
              <a:endParaRPr lang="en-US" sz="1200" dirty="0"/>
            </a:p>
          </p:txBody>
        </p:sp>
        <p:sp>
          <p:nvSpPr>
            <p:cNvPr id="25" name="Title 1">
              <a:extLst>
                <a:ext uri="{FF2B5EF4-FFF2-40B4-BE49-F238E27FC236}">
                  <a16:creationId xmlns:a16="http://schemas.microsoft.com/office/drawing/2014/main" id="{ACF9713B-39CA-7CC8-C2BE-D2C2B68F098A}"/>
                </a:ext>
              </a:extLst>
            </p:cNvPr>
            <p:cNvSpPr txBox="1">
              <a:spLocks/>
            </p:cNvSpPr>
            <p:nvPr/>
          </p:nvSpPr>
          <p:spPr>
            <a:xfrm>
              <a:off x="8063329" y="3846047"/>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39</a:t>
              </a:r>
            </a:p>
          </p:txBody>
        </p:sp>
        <p:sp>
          <p:nvSpPr>
            <p:cNvPr id="26" name="Title 1">
              <a:extLst>
                <a:ext uri="{FF2B5EF4-FFF2-40B4-BE49-F238E27FC236}">
                  <a16:creationId xmlns:a16="http://schemas.microsoft.com/office/drawing/2014/main" id="{4EB8B2A1-38F4-9E9A-052D-E4F5EDD92AB4}"/>
                </a:ext>
              </a:extLst>
            </p:cNvPr>
            <p:cNvSpPr txBox="1">
              <a:spLocks/>
            </p:cNvSpPr>
            <p:nvPr/>
          </p:nvSpPr>
          <p:spPr>
            <a:xfrm>
              <a:off x="6908041" y="3846047"/>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2</a:t>
              </a:r>
            </a:p>
          </p:txBody>
        </p:sp>
        <p:sp>
          <p:nvSpPr>
            <p:cNvPr id="27" name="Title 1">
              <a:extLst>
                <a:ext uri="{FF2B5EF4-FFF2-40B4-BE49-F238E27FC236}">
                  <a16:creationId xmlns:a16="http://schemas.microsoft.com/office/drawing/2014/main" id="{D147CF51-7C0E-A4FB-7755-3D666FADCBBD}"/>
                </a:ext>
              </a:extLst>
            </p:cNvPr>
            <p:cNvSpPr txBox="1">
              <a:spLocks/>
            </p:cNvSpPr>
            <p:nvPr/>
          </p:nvSpPr>
          <p:spPr>
            <a:xfrm>
              <a:off x="9379527" y="3846047"/>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80m3/h</a:t>
              </a:r>
            </a:p>
          </p:txBody>
        </p:sp>
      </p:grpSp>
      <p:cxnSp>
        <p:nvCxnSpPr>
          <p:cNvPr id="34" name="Straight Connector 33">
            <a:extLst>
              <a:ext uri="{FF2B5EF4-FFF2-40B4-BE49-F238E27FC236}">
                <a16:creationId xmlns:a16="http://schemas.microsoft.com/office/drawing/2014/main" id="{CAF43740-8F4B-CC7D-BA70-5111B3905D27}"/>
              </a:ext>
            </a:extLst>
          </p:cNvPr>
          <p:cNvCxnSpPr>
            <a:cxnSpLocks/>
          </p:cNvCxnSpPr>
          <p:nvPr/>
        </p:nvCxnSpPr>
        <p:spPr>
          <a:xfrm>
            <a:off x="4811154" y="4612259"/>
            <a:ext cx="6099699" cy="0"/>
          </a:xfrm>
          <a:prstGeom prst="line">
            <a:avLst/>
          </a:prstGeom>
          <a:ln w="12700">
            <a:solidFill>
              <a:srgbClr val="709080"/>
            </a:solidFill>
          </a:ln>
        </p:spPr>
        <p:style>
          <a:lnRef idx="1">
            <a:schemeClr val="accent1"/>
          </a:lnRef>
          <a:fillRef idx="0">
            <a:schemeClr val="accent1"/>
          </a:fillRef>
          <a:effectRef idx="0">
            <a:schemeClr val="accent1"/>
          </a:effectRef>
          <a:fontRef idx="minor">
            <a:schemeClr val="tx1"/>
          </a:fontRef>
        </p:style>
      </p:cxnSp>
      <p:grpSp>
        <p:nvGrpSpPr>
          <p:cNvPr id="51" name="Group 50">
            <a:extLst>
              <a:ext uri="{FF2B5EF4-FFF2-40B4-BE49-F238E27FC236}">
                <a16:creationId xmlns:a16="http://schemas.microsoft.com/office/drawing/2014/main" id="{1B8AFE3E-B028-22A2-1540-B3A01E2A095F}"/>
              </a:ext>
            </a:extLst>
          </p:cNvPr>
          <p:cNvGrpSpPr/>
          <p:nvPr/>
        </p:nvGrpSpPr>
        <p:grpSpPr>
          <a:xfrm>
            <a:off x="4811154" y="4352009"/>
            <a:ext cx="5444913" cy="260244"/>
            <a:chOff x="5125957" y="4685032"/>
            <a:chExt cx="5444913" cy="260244"/>
          </a:xfrm>
        </p:grpSpPr>
        <p:sp>
          <p:nvSpPr>
            <p:cNvPr id="33" name="Title 1">
              <a:extLst>
                <a:ext uri="{FF2B5EF4-FFF2-40B4-BE49-F238E27FC236}">
                  <a16:creationId xmlns:a16="http://schemas.microsoft.com/office/drawing/2014/main" id="{E82EB1A2-CDB7-CF7E-FD7C-9E12A558CBDB}"/>
                </a:ext>
              </a:extLst>
            </p:cNvPr>
            <p:cNvSpPr txBox="1">
              <a:spLocks/>
            </p:cNvSpPr>
            <p:nvPr/>
          </p:nvSpPr>
          <p:spPr>
            <a:xfrm>
              <a:off x="5125957" y="4685032"/>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dirty="0" err="1"/>
                <a:t>hushFree.XM</a:t>
              </a:r>
              <a:endParaRPr lang="en-US" sz="1200" dirty="0"/>
            </a:p>
          </p:txBody>
        </p:sp>
        <p:sp>
          <p:nvSpPr>
            <p:cNvPr id="35" name="Title 1">
              <a:extLst>
                <a:ext uri="{FF2B5EF4-FFF2-40B4-BE49-F238E27FC236}">
                  <a16:creationId xmlns:a16="http://schemas.microsoft.com/office/drawing/2014/main" id="{9AC9C503-82C6-4FD2-15DF-B6EB651551D4}"/>
                </a:ext>
              </a:extLst>
            </p:cNvPr>
            <p:cNvSpPr txBox="1">
              <a:spLocks/>
            </p:cNvSpPr>
            <p:nvPr/>
          </p:nvSpPr>
          <p:spPr>
            <a:xfrm>
              <a:off x="8063329" y="4685032"/>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37</a:t>
              </a:r>
            </a:p>
          </p:txBody>
        </p:sp>
        <p:sp>
          <p:nvSpPr>
            <p:cNvPr id="36" name="Title 1">
              <a:extLst>
                <a:ext uri="{FF2B5EF4-FFF2-40B4-BE49-F238E27FC236}">
                  <a16:creationId xmlns:a16="http://schemas.microsoft.com/office/drawing/2014/main" id="{F5639CC6-82AA-F1A5-2C65-61BB18D475E4}"/>
                </a:ext>
              </a:extLst>
            </p:cNvPr>
            <p:cNvSpPr txBox="1">
              <a:spLocks/>
            </p:cNvSpPr>
            <p:nvPr/>
          </p:nvSpPr>
          <p:spPr>
            <a:xfrm>
              <a:off x="6908041" y="4685032"/>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2</a:t>
              </a:r>
            </a:p>
          </p:txBody>
        </p:sp>
        <p:sp>
          <p:nvSpPr>
            <p:cNvPr id="37" name="Title 1">
              <a:extLst>
                <a:ext uri="{FF2B5EF4-FFF2-40B4-BE49-F238E27FC236}">
                  <a16:creationId xmlns:a16="http://schemas.microsoft.com/office/drawing/2014/main" id="{0B9D6A6F-4EDE-EFC2-65B2-A7C529F69E9D}"/>
                </a:ext>
              </a:extLst>
            </p:cNvPr>
            <p:cNvSpPr txBox="1">
              <a:spLocks/>
            </p:cNvSpPr>
            <p:nvPr/>
          </p:nvSpPr>
          <p:spPr>
            <a:xfrm>
              <a:off x="9379527" y="4685032"/>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80m3/h</a:t>
              </a:r>
            </a:p>
          </p:txBody>
        </p:sp>
      </p:grpSp>
      <p:cxnSp>
        <p:nvCxnSpPr>
          <p:cNvPr id="39" name="Straight Connector 38">
            <a:extLst>
              <a:ext uri="{FF2B5EF4-FFF2-40B4-BE49-F238E27FC236}">
                <a16:creationId xmlns:a16="http://schemas.microsoft.com/office/drawing/2014/main" id="{47B2CE0D-7F3E-D311-535F-F464ED3B2353}"/>
              </a:ext>
            </a:extLst>
          </p:cNvPr>
          <p:cNvCxnSpPr>
            <a:cxnSpLocks/>
          </p:cNvCxnSpPr>
          <p:nvPr/>
        </p:nvCxnSpPr>
        <p:spPr>
          <a:xfrm>
            <a:off x="4811154" y="4985504"/>
            <a:ext cx="6099699" cy="0"/>
          </a:xfrm>
          <a:prstGeom prst="line">
            <a:avLst/>
          </a:prstGeom>
          <a:ln w="12700">
            <a:solidFill>
              <a:srgbClr val="709080"/>
            </a:solidFill>
          </a:ln>
        </p:spPr>
        <p:style>
          <a:lnRef idx="1">
            <a:schemeClr val="accent1"/>
          </a:lnRef>
          <a:fillRef idx="0">
            <a:schemeClr val="accent1"/>
          </a:fillRef>
          <a:effectRef idx="0">
            <a:schemeClr val="accent1"/>
          </a:effectRef>
          <a:fontRef idx="minor">
            <a:schemeClr val="tx1"/>
          </a:fontRef>
        </p:style>
      </p:cxnSp>
      <p:grpSp>
        <p:nvGrpSpPr>
          <p:cNvPr id="50" name="Group 49">
            <a:extLst>
              <a:ext uri="{FF2B5EF4-FFF2-40B4-BE49-F238E27FC236}">
                <a16:creationId xmlns:a16="http://schemas.microsoft.com/office/drawing/2014/main" id="{D60DC218-5786-2B0A-7D59-9DE439C9B5B6}"/>
              </a:ext>
            </a:extLst>
          </p:cNvPr>
          <p:cNvGrpSpPr/>
          <p:nvPr/>
        </p:nvGrpSpPr>
        <p:grpSpPr>
          <a:xfrm>
            <a:off x="4811154" y="4717975"/>
            <a:ext cx="5444913" cy="260244"/>
            <a:chOff x="5125957" y="5099986"/>
            <a:chExt cx="5444913" cy="260244"/>
          </a:xfrm>
        </p:grpSpPr>
        <p:sp>
          <p:nvSpPr>
            <p:cNvPr id="38" name="Title 1">
              <a:extLst>
                <a:ext uri="{FF2B5EF4-FFF2-40B4-BE49-F238E27FC236}">
                  <a16:creationId xmlns:a16="http://schemas.microsoft.com/office/drawing/2014/main" id="{AF72EA03-5C1B-81D3-512B-6900DB1A97B0}"/>
                </a:ext>
              </a:extLst>
            </p:cNvPr>
            <p:cNvSpPr txBox="1">
              <a:spLocks/>
            </p:cNvSpPr>
            <p:nvPr/>
          </p:nvSpPr>
          <p:spPr>
            <a:xfrm>
              <a:off x="5125957" y="5099986"/>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dirty="0" err="1"/>
                <a:t>hushFree.M</a:t>
              </a:r>
              <a:endParaRPr lang="en-US" sz="1200" dirty="0"/>
            </a:p>
          </p:txBody>
        </p:sp>
        <p:sp>
          <p:nvSpPr>
            <p:cNvPr id="40" name="Title 1">
              <a:extLst>
                <a:ext uri="{FF2B5EF4-FFF2-40B4-BE49-F238E27FC236}">
                  <a16:creationId xmlns:a16="http://schemas.microsoft.com/office/drawing/2014/main" id="{1E0E8F7C-C5AF-D011-47D9-21E086B21524}"/>
                </a:ext>
              </a:extLst>
            </p:cNvPr>
            <p:cNvSpPr txBox="1">
              <a:spLocks/>
            </p:cNvSpPr>
            <p:nvPr/>
          </p:nvSpPr>
          <p:spPr>
            <a:xfrm>
              <a:off x="8063329" y="5099986"/>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60</a:t>
              </a:r>
            </a:p>
          </p:txBody>
        </p:sp>
        <p:sp>
          <p:nvSpPr>
            <p:cNvPr id="41" name="Title 1">
              <a:extLst>
                <a:ext uri="{FF2B5EF4-FFF2-40B4-BE49-F238E27FC236}">
                  <a16:creationId xmlns:a16="http://schemas.microsoft.com/office/drawing/2014/main" id="{C7D22E9A-6CD3-9443-DA5A-DEC97DE778C9}"/>
                </a:ext>
              </a:extLst>
            </p:cNvPr>
            <p:cNvSpPr txBox="1">
              <a:spLocks/>
            </p:cNvSpPr>
            <p:nvPr/>
          </p:nvSpPr>
          <p:spPr>
            <a:xfrm>
              <a:off x="6908041" y="5099986"/>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4</a:t>
              </a:r>
            </a:p>
          </p:txBody>
        </p:sp>
        <p:sp>
          <p:nvSpPr>
            <p:cNvPr id="42" name="Title 1">
              <a:extLst>
                <a:ext uri="{FF2B5EF4-FFF2-40B4-BE49-F238E27FC236}">
                  <a16:creationId xmlns:a16="http://schemas.microsoft.com/office/drawing/2014/main" id="{2D9BBD90-0B40-FAC1-CD15-849914C950AC}"/>
                </a:ext>
              </a:extLst>
            </p:cNvPr>
            <p:cNvSpPr txBox="1">
              <a:spLocks/>
            </p:cNvSpPr>
            <p:nvPr/>
          </p:nvSpPr>
          <p:spPr>
            <a:xfrm>
              <a:off x="9379527" y="5099986"/>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80m3/h</a:t>
              </a:r>
            </a:p>
          </p:txBody>
        </p:sp>
      </p:grpSp>
      <p:cxnSp>
        <p:nvCxnSpPr>
          <p:cNvPr id="44" name="Straight Connector 43">
            <a:extLst>
              <a:ext uri="{FF2B5EF4-FFF2-40B4-BE49-F238E27FC236}">
                <a16:creationId xmlns:a16="http://schemas.microsoft.com/office/drawing/2014/main" id="{18AD6720-D309-6666-B73A-F785C6ED2D87}"/>
              </a:ext>
            </a:extLst>
          </p:cNvPr>
          <p:cNvCxnSpPr>
            <a:cxnSpLocks/>
          </p:cNvCxnSpPr>
          <p:nvPr/>
        </p:nvCxnSpPr>
        <p:spPr>
          <a:xfrm>
            <a:off x="4811154" y="5358752"/>
            <a:ext cx="6099699" cy="0"/>
          </a:xfrm>
          <a:prstGeom prst="line">
            <a:avLst/>
          </a:prstGeom>
          <a:ln w="12700">
            <a:solidFill>
              <a:srgbClr val="709080"/>
            </a:solidFill>
          </a:ln>
        </p:spPr>
        <p:style>
          <a:lnRef idx="1">
            <a:schemeClr val="accent1"/>
          </a:lnRef>
          <a:fillRef idx="0">
            <a:schemeClr val="accent1"/>
          </a:fillRef>
          <a:effectRef idx="0">
            <a:schemeClr val="accent1"/>
          </a:effectRef>
          <a:fontRef idx="minor">
            <a:schemeClr val="tx1"/>
          </a:fontRef>
        </p:style>
      </p:cxnSp>
      <p:grpSp>
        <p:nvGrpSpPr>
          <p:cNvPr id="49" name="Group 48">
            <a:extLst>
              <a:ext uri="{FF2B5EF4-FFF2-40B4-BE49-F238E27FC236}">
                <a16:creationId xmlns:a16="http://schemas.microsoft.com/office/drawing/2014/main" id="{803D1BB6-7B7E-FDB4-3477-BDDAB02BE467}"/>
              </a:ext>
            </a:extLst>
          </p:cNvPr>
          <p:cNvGrpSpPr/>
          <p:nvPr/>
        </p:nvGrpSpPr>
        <p:grpSpPr>
          <a:xfrm>
            <a:off x="4811154" y="5083943"/>
            <a:ext cx="5444913" cy="260244"/>
            <a:chOff x="5125957" y="5514590"/>
            <a:chExt cx="5444913" cy="260244"/>
          </a:xfrm>
        </p:grpSpPr>
        <p:sp>
          <p:nvSpPr>
            <p:cNvPr id="43" name="Title 1">
              <a:extLst>
                <a:ext uri="{FF2B5EF4-FFF2-40B4-BE49-F238E27FC236}">
                  <a16:creationId xmlns:a16="http://schemas.microsoft.com/office/drawing/2014/main" id="{B08F6FE1-B044-2EF1-52E5-17FA6887903D}"/>
                </a:ext>
              </a:extLst>
            </p:cNvPr>
            <p:cNvSpPr txBox="1">
              <a:spLocks/>
            </p:cNvSpPr>
            <p:nvPr/>
          </p:nvSpPr>
          <p:spPr>
            <a:xfrm>
              <a:off x="5125957" y="5514590"/>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dirty="0" err="1"/>
                <a:t>hushFree.L</a:t>
              </a:r>
              <a:endParaRPr lang="en-US" sz="1200" dirty="0"/>
            </a:p>
          </p:txBody>
        </p:sp>
        <p:sp>
          <p:nvSpPr>
            <p:cNvPr id="45" name="Title 1">
              <a:extLst>
                <a:ext uri="{FF2B5EF4-FFF2-40B4-BE49-F238E27FC236}">
                  <a16:creationId xmlns:a16="http://schemas.microsoft.com/office/drawing/2014/main" id="{052F7BAF-C529-59D4-33BB-8E02E265B6D4}"/>
                </a:ext>
              </a:extLst>
            </p:cNvPr>
            <p:cNvSpPr txBox="1">
              <a:spLocks/>
            </p:cNvSpPr>
            <p:nvPr/>
          </p:nvSpPr>
          <p:spPr>
            <a:xfrm>
              <a:off x="8063329" y="5514590"/>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62</a:t>
              </a:r>
            </a:p>
          </p:txBody>
        </p:sp>
        <p:sp>
          <p:nvSpPr>
            <p:cNvPr id="46" name="Title 1">
              <a:extLst>
                <a:ext uri="{FF2B5EF4-FFF2-40B4-BE49-F238E27FC236}">
                  <a16:creationId xmlns:a16="http://schemas.microsoft.com/office/drawing/2014/main" id="{47100ADD-9BB4-2727-B3A3-A93AF1EDEDDC}"/>
                </a:ext>
              </a:extLst>
            </p:cNvPr>
            <p:cNvSpPr txBox="1">
              <a:spLocks/>
            </p:cNvSpPr>
            <p:nvPr/>
          </p:nvSpPr>
          <p:spPr>
            <a:xfrm>
              <a:off x="6908041" y="5514590"/>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8</a:t>
              </a:r>
            </a:p>
          </p:txBody>
        </p:sp>
        <p:sp>
          <p:nvSpPr>
            <p:cNvPr id="47" name="Title 1">
              <a:extLst>
                <a:ext uri="{FF2B5EF4-FFF2-40B4-BE49-F238E27FC236}">
                  <a16:creationId xmlns:a16="http://schemas.microsoft.com/office/drawing/2014/main" id="{A4D1CDE3-17BE-EF71-56B4-D5E5F0AD1ACA}"/>
                </a:ext>
              </a:extLst>
            </p:cNvPr>
            <p:cNvSpPr txBox="1">
              <a:spLocks/>
            </p:cNvSpPr>
            <p:nvPr/>
          </p:nvSpPr>
          <p:spPr>
            <a:xfrm>
              <a:off x="9379527" y="5514590"/>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80m3/h</a:t>
              </a:r>
            </a:p>
          </p:txBody>
        </p:sp>
      </p:grpSp>
      <p:sp>
        <p:nvSpPr>
          <p:cNvPr id="48" name="object 14">
            <a:extLst>
              <a:ext uri="{FF2B5EF4-FFF2-40B4-BE49-F238E27FC236}">
                <a16:creationId xmlns:a16="http://schemas.microsoft.com/office/drawing/2014/main" id="{B4866E8D-1B76-156B-416C-EE6177DAF6F9}"/>
              </a:ext>
            </a:extLst>
          </p:cNvPr>
          <p:cNvSpPr txBox="1">
            <a:spLocks/>
          </p:cNvSpPr>
          <p:nvPr/>
        </p:nvSpPr>
        <p:spPr>
          <a:xfrm>
            <a:off x="9066181" y="1684111"/>
            <a:ext cx="710214"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AIR</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783864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CA91"/>
        </a:solidFill>
        <a:effectLst/>
      </p:bgPr>
    </p:bg>
    <p:spTree>
      <p:nvGrpSpPr>
        <p:cNvPr id="1" name="">
          <a:extLst>
            <a:ext uri="{FF2B5EF4-FFF2-40B4-BE49-F238E27FC236}">
              <a16:creationId xmlns:a16="http://schemas.microsoft.com/office/drawing/2014/main" id="{8287BAA6-E71A-26D0-0893-E7C80B4D11C3}"/>
            </a:ext>
          </a:extLst>
        </p:cNvPr>
        <p:cNvGrpSpPr/>
        <p:nvPr/>
      </p:nvGrpSpPr>
      <p:grpSpPr>
        <a:xfrm>
          <a:off x="0" y="0"/>
          <a:ext cx="0" cy="0"/>
          <a:chOff x="0" y="0"/>
          <a:chExt cx="0" cy="0"/>
        </a:xfrm>
      </p:grpSpPr>
      <p:sp>
        <p:nvSpPr>
          <p:cNvPr id="3" name="object 14">
            <a:extLst>
              <a:ext uri="{FF2B5EF4-FFF2-40B4-BE49-F238E27FC236}">
                <a16:creationId xmlns:a16="http://schemas.microsoft.com/office/drawing/2014/main" id="{DD0A247F-F32B-C0A2-57B2-66EC3C7946DF}"/>
              </a:ext>
            </a:extLst>
          </p:cNvPr>
          <p:cNvSpPr txBox="1">
            <a:spLocks/>
          </p:cNvSpPr>
          <p:nvPr/>
        </p:nvSpPr>
        <p:spPr>
          <a:xfrm>
            <a:off x="737818" y="1601679"/>
            <a:ext cx="2140993"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chemeClr val="bg1"/>
                </a:solidFill>
                <a:effectLst/>
                <a:uLnTx/>
                <a:uFillTx/>
                <a:latin typeface="Backlash Script" panose="02000000000000000000" pitchFamily="2" charset="77"/>
                <a:ea typeface="+mj-ea"/>
                <a:cs typeface="Arial" panose="020B0604020202020204" pitchFamily="34" charset="0"/>
              </a:rPr>
              <a:t>quick</a:t>
            </a:r>
          </a:p>
        </p:txBody>
      </p:sp>
      <p:sp>
        <p:nvSpPr>
          <p:cNvPr id="4" name="object 14">
            <a:extLst>
              <a:ext uri="{FF2B5EF4-FFF2-40B4-BE49-F238E27FC236}">
                <a16:creationId xmlns:a16="http://schemas.microsoft.com/office/drawing/2014/main" id="{291ED140-93BA-FF0E-21A0-D4EC2BD57D6A}"/>
              </a:ext>
            </a:extLst>
          </p:cNvPr>
          <p:cNvSpPr txBox="1">
            <a:spLocks/>
          </p:cNvSpPr>
          <p:nvPr/>
        </p:nvSpPr>
        <p:spPr>
          <a:xfrm>
            <a:off x="2060663" y="2265661"/>
            <a:ext cx="2140993" cy="298638"/>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ASSEMBLY</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sp>
        <p:nvSpPr>
          <p:cNvPr id="6" name="TextBox 5">
            <a:extLst>
              <a:ext uri="{FF2B5EF4-FFF2-40B4-BE49-F238E27FC236}">
                <a16:creationId xmlns:a16="http://schemas.microsoft.com/office/drawing/2014/main" id="{30D95071-ACE2-6D61-17D6-A62DFA6D29AC}"/>
              </a:ext>
            </a:extLst>
          </p:cNvPr>
          <p:cNvSpPr txBox="1"/>
          <p:nvPr/>
        </p:nvSpPr>
        <p:spPr>
          <a:xfrm>
            <a:off x="737818" y="2808478"/>
            <a:ext cx="3978561" cy="1858650"/>
          </a:xfrm>
          <a:prstGeom prst="rect">
            <a:avLst/>
          </a:prstGeom>
          <a:noFill/>
        </p:spPr>
        <p:txBody>
          <a:bodyPr wrap="square" lIns="0" tIns="0" rIns="0" bIns="0">
            <a:spAutoFit/>
          </a:bodyPr>
          <a:lstStyle/>
          <a:p>
            <a:pPr>
              <a:lnSpc>
                <a:spcPct val="125000"/>
              </a:lnSpc>
            </a:pPr>
            <a:r>
              <a:rPr lang="en-GB" sz="1400" b="1" dirty="0">
                <a:solidFill>
                  <a:srgbClr val="003C53"/>
                </a:solidFill>
                <a:latin typeface="Arial" panose="020B0604020202020204" pitchFamily="34" charset="0"/>
                <a:cs typeface="Arial" panose="020B0604020202020204" pitchFamily="34" charset="0"/>
              </a:rPr>
              <a:t>Lower Installation Costs</a:t>
            </a:r>
          </a:p>
          <a:p>
            <a:pPr>
              <a:lnSpc>
                <a:spcPct val="125000"/>
              </a:lnSpc>
            </a:pPr>
            <a:r>
              <a:rPr lang="en-GB" sz="1400" dirty="0">
                <a:solidFill>
                  <a:srgbClr val="003C53"/>
                </a:solidFill>
                <a:latin typeface="Arial" panose="020B0604020202020204" pitchFamily="34" charset="0"/>
                <a:cs typeface="Arial" panose="020B0604020202020204" pitchFamily="34" charset="0"/>
              </a:rPr>
              <a:t>hushFree booths are quick and intuitive to build—saving dealers valuable time and labor costs. Each unit comes with clear printed instructions and step-by-step assembly videos. Virtual and </a:t>
            </a:r>
            <a:br>
              <a:rPr lang="en-GB" sz="1400" dirty="0">
                <a:solidFill>
                  <a:srgbClr val="003C53"/>
                </a:solidFill>
                <a:latin typeface="Arial" panose="020B0604020202020204" pitchFamily="34" charset="0"/>
                <a:cs typeface="Arial" panose="020B0604020202020204" pitchFamily="34" charset="0"/>
              </a:rPr>
            </a:br>
            <a:r>
              <a:rPr lang="en-GB" sz="1400" dirty="0">
                <a:solidFill>
                  <a:srgbClr val="003C53"/>
                </a:solidFill>
                <a:latin typeface="Arial" panose="020B0604020202020204" pitchFamily="34" charset="0"/>
                <a:cs typeface="Arial" panose="020B0604020202020204" pitchFamily="34" charset="0"/>
              </a:rPr>
              <a:t>in-market support is available from our Technical and Installation Manager upon request.</a:t>
            </a:r>
          </a:p>
        </p:txBody>
      </p:sp>
      <p:sp>
        <p:nvSpPr>
          <p:cNvPr id="5" name="TextBox 4">
            <a:extLst>
              <a:ext uri="{FF2B5EF4-FFF2-40B4-BE49-F238E27FC236}">
                <a16:creationId xmlns:a16="http://schemas.microsoft.com/office/drawing/2014/main" id="{2B54F955-1DD3-BBFD-2ED9-7749DCE3883E}"/>
              </a:ext>
            </a:extLst>
          </p:cNvPr>
          <p:cNvSpPr txBox="1"/>
          <p:nvPr/>
        </p:nvSpPr>
        <p:spPr>
          <a:xfrm>
            <a:off x="5443552" y="4667128"/>
            <a:ext cx="4664361" cy="156068"/>
          </a:xfrm>
          <a:prstGeom prst="rect">
            <a:avLst/>
          </a:prstGeom>
          <a:noFill/>
        </p:spPr>
        <p:txBody>
          <a:bodyPr wrap="square" lIns="0" tIns="0" rIns="0" bIns="0">
            <a:spAutoFit/>
          </a:bodyPr>
          <a:lstStyle/>
          <a:p>
            <a:pPr>
              <a:lnSpc>
                <a:spcPct val="125000"/>
              </a:lnSpc>
            </a:pPr>
            <a:r>
              <a:rPr lang="en-US" sz="900" i="1" u="none" strike="noStrike" dirty="0">
                <a:solidFill>
                  <a:srgbClr val="003C53"/>
                </a:solidFill>
                <a:effectLst/>
                <a:latin typeface="Arial" panose="020B0604020202020204" pitchFamily="34" charset="0"/>
                <a:cs typeface="Arial" panose="020B0604020202020204" pitchFamily="34" charset="0"/>
              </a:rPr>
              <a:t>* The time frame includes the work of a trained team that performs the installation.</a:t>
            </a:r>
            <a:endParaRPr lang="en-GB" sz="900" i="1" dirty="0">
              <a:solidFill>
                <a:srgbClr val="003C53"/>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13ACB5EE-FFF2-4290-356A-5A81FFDCF524}"/>
              </a:ext>
            </a:extLst>
          </p:cNvPr>
          <p:cNvSpPr txBox="1">
            <a:spLocks/>
          </p:cNvSpPr>
          <p:nvPr/>
        </p:nvSpPr>
        <p:spPr>
          <a:xfrm>
            <a:off x="5443552" y="2440626"/>
            <a:ext cx="1191343" cy="15944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800" b="0" spc="200" dirty="0">
                <a:latin typeface="Arial"/>
                <a:cs typeface="Arial"/>
              </a:rPr>
              <a:t>PRODUCT</a:t>
            </a:r>
          </a:p>
        </p:txBody>
      </p:sp>
      <p:sp>
        <p:nvSpPr>
          <p:cNvPr id="8" name="Title 1">
            <a:extLst>
              <a:ext uri="{FF2B5EF4-FFF2-40B4-BE49-F238E27FC236}">
                <a16:creationId xmlns:a16="http://schemas.microsoft.com/office/drawing/2014/main" id="{1665C90A-E562-1C64-4903-308D8230DC57}"/>
              </a:ext>
            </a:extLst>
          </p:cNvPr>
          <p:cNvSpPr txBox="1">
            <a:spLocks/>
          </p:cNvSpPr>
          <p:nvPr/>
        </p:nvSpPr>
        <p:spPr>
          <a:xfrm>
            <a:off x="7660534" y="2440626"/>
            <a:ext cx="1811899" cy="121337"/>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800" b="0" spc="200" dirty="0">
                <a:latin typeface="Arial"/>
                <a:cs typeface="Arial"/>
              </a:rPr>
              <a:t>INSTALLATION TIME</a:t>
            </a:r>
          </a:p>
        </p:txBody>
      </p:sp>
      <p:sp>
        <p:nvSpPr>
          <p:cNvPr id="9" name="Title 1">
            <a:extLst>
              <a:ext uri="{FF2B5EF4-FFF2-40B4-BE49-F238E27FC236}">
                <a16:creationId xmlns:a16="http://schemas.microsoft.com/office/drawing/2014/main" id="{AA720F1B-5C47-F673-6DC0-EC8F0A515B17}"/>
              </a:ext>
            </a:extLst>
          </p:cNvPr>
          <p:cNvSpPr txBox="1">
            <a:spLocks/>
          </p:cNvSpPr>
          <p:nvPr/>
        </p:nvSpPr>
        <p:spPr>
          <a:xfrm>
            <a:off x="9472433" y="2440626"/>
            <a:ext cx="1540373" cy="15944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800" b="0" spc="200" dirty="0">
                <a:latin typeface="Arial"/>
                <a:cs typeface="Arial"/>
              </a:rPr>
              <a:t>NO. OF INSTALLERS</a:t>
            </a:r>
          </a:p>
        </p:txBody>
      </p:sp>
      <p:sp>
        <p:nvSpPr>
          <p:cNvPr id="14" name="Title 1">
            <a:extLst>
              <a:ext uri="{FF2B5EF4-FFF2-40B4-BE49-F238E27FC236}">
                <a16:creationId xmlns:a16="http://schemas.microsoft.com/office/drawing/2014/main" id="{3D948288-D0C5-7962-A0EE-CA1CC7F8FA16}"/>
              </a:ext>
            </a:extLst>
          </p:cNvPr>
          <p:cNvSpPr txBox="1">
            <a:spLocks/>
          </p:cNvSpPr>
          <p:nvPr/>
        </p:nvSpPr>
        <p:spPr>
          <a:xfrm>
            <a:off x="5443552" y="2762383"/>
            <a:ext cx="2050242" cy="29754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dirty="0" err="1"/>
              <a:t>hushFree.XS</a:t>
            </a:r>
            <a:r>
              <a:rPr lang="en-US" sz="1200" dirty="0"/>
              <a:t>, S, </a:t>
            </a:r>
            <a:r>
              <a:rPr lang="en-US" sz="1200" dirty="0" err="1"/>
              <a:t>S.Hybrid</a:t>
            </a:r>
            <a:r>
              <a:rPr lang="en-US" sz="1200" dirty="0"/>
              <a:t> </a:t>
            </a:r>
          </a:p>
        </p:txBody>
      </p:sp>
      <p:sp>
        <p:nvSpPr>
          <p:cNvPr id="15" name="Title 1">
            <a:extLst>
              <a:ext uri="{FF2B5EF4-FFF2-40B4-BE49-F238E27FC236}">
                <a16:creationId xmlns:a16="http://schemas.microsoft.com/office/drawing/2014/main" id="{0C41B434-1CE2-6ECA-8D46-498E45F16B0F}"/>
              </a:ext>
            </a:extLst>
          </p:cNvPr>
          <p:cNvSpPr txBox="1">
            <a:spLocks/>
          </p:cNvSpPr>
          <p:nvPr/>
        </p:nvSpPr>
        <p:spPr>
          <a:xfrm>
            <a:off x="7660534" y="2762384"/>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2-3 hours</a:t>
            </a:r>
          </a:p>
        </p:txBody>
      </p:sp>
      <p:sp>
        <p:nvSpPr>
          <p:cNvPr id="17" name="Title 1">
            <a:extLst>
              <a:ext uri="{FF2B5EF4-FFF2-40B4-BE49-F238E27FC236}">
                <a16:creationId xmlns:a16="http://schemas.microsoft.com/office/drawing/2014/main" id="{02422A3E-6FA5-1B1F-7BDF-4E1FCF2DE22D}"/>
              </a:ext>
            </a:extLst>
          </p:cNvPr>
          <p:cNvSpPr txBox="1">
            <a:spLocks/>
          </p:cNvSpPr>
          <p:nvPr/>
        </p:nvSpPr>
        <p:spPr>
          <a:xfrm>
            <a:off x="9472433" y="2762384"/>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2</a:t>
            </a:r>
          </a:p>
        </p:txBody>
      </p:sp>
      <p:sp>
        <p:nvSpPr>
          <p:cNvPr id="29" name="Title 1">
            <a:extLst>
              <a:ext uri="{FF2B5EF4-FFF2-40B4-BE49-F238E27FC236}">
                <a16:creationId xmlns:a16="http://schemas.microsoft.com/office/drawing/2014/main" id="{FC3ECB85-DD75-DDF3-B3AC-76385456190A}"/>
              </a:ext>
            </a:extLst>
          </p:cNvPr>
          <p:cNvSpPr txBox="1">
            <a:spLocks/>
          </p:cNvSpPr>
          <p:nvPr/>
        </p:nvSpPr>
        <p:spPr>
          <a:xfrm>
            <a:off x="5443552" y="3213794"/>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dirty="0" err="1"/>
              <a:t>hushFree.XM</a:t>
            </a:r>
            <a:endParaRPr lang="en-US" sz="1200" dirty="0"/>
          </a:p>
        </p:txBody>
      </p:sp>
      <p:sp>
        <p:nvSpPr>
          <p:cNvPr id="30" name="Title 1">
            <a:extLst>
              <a:ext uri="{FF2B5EF4-FFF2-40B4-BE49-F238E27FC236}">
                <a16:creationId xmlns:a16="http://schemas.microsoft.com/office/drawing/2014/main" id="{E38056AD-6A0E-3F77-7DD5-CCE75698900F}"/>
              </a:ext>
            </a:extLst>
          </p:cNvPr>
          <p:cNvSpPr txBox="1">
            <a:spLocks/>
          </p:cNvSpPr>
          <p:nvPr/>
        </p:nvSpPr>
        <p:spPr>
          <a:xfrm>
            <a:off x="7660534" y="3213794"/>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3-4 hours</a:t>
            </a:r>
          </a:p>
        </p:txBody>
      </p:sp>
      <p:sp>
        <p:nvSpPr>
          <p:cNvPr id="32" name="Title 1">
            <a:extLst>
              <a:ext uri="{FF2B5EF4-FFF2-40B4-BE49-F238E27FC236}">
                <a16:creationId xmlns:a16="http://schemas.microsoft.com/office/drawing/2014/main" id="{E75C6B74-881B-CCF0-183A-75A74006D391}"/>
              </a:ext>
            </a:extLst>
          </p:cNvPr>
          <p:cNvSpPr txBox="1">
            <a:spLocks/>
          </p:cNvSpPr>
          <p:nvPr/>
        </p:nvSpPr>
        <p:spPr>
          <a:xfrm>
            <a:off x="9472433" y="3213794"/>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2</a:t>
            </a:r>
          </a:p>
        </p:txBody>
      </p:sp>
      <p:sp>
        <p:nvSpPr>
          <p:cNvPr id="34" name="Title 1">
            <a:extLst>
              <a:ext uri="{FF2B5EF4-FFF2-40B4-BE49-F238E27FC236}">
                <a16:creationId xmlns:a16="http://schemas.microsoft.com/office/drawing/2014/main" id="{F895BBE2-92A5-AE55-9DB8-983CAD50E6B6}"/>
              </a:ext>
            </a:extLst>
          </p:cNvPr>
          <p:cNvSpPr txBox="1">
            <a:spLocks/>
          </p:cNvSpPr>
          <p:nvPr/>
        </p:nvSpPr>
        <p:spPr>
          <a:xfrm>
            <a:off x="5443552" y="3659566"/>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dirty="0"/>
              <a:t>hushFree.M, </a:t>
            </a:r>
            <a:r>
              <a:rPr lang="en-US" sz="1200" dirty="0" err="1"/>
              <a:t>Access.M</a:t>
            </a:r>
            <a:endParaRPr lang="en-US" sz="1200" dirty="0"/>
          </a:p>
        </p:txBody>
      </p:sp>
      <p:sp>
        <p:nvSpPr>
          <p:cNvPr id="35" name="Title 1">
            <a:extLst>
              <a:ext uri="{FF2B5EF4-FFF2-40B4-BE49-F238E27FC236}">
                <a16:creationId xmlns:a16="http://schemas.microsoft.com/office/drawing/2014/main" id="{A8D4A3B3-A211-B2C6-D540-4D75C446863C}"/>
              </a:ext>
            </a:extLst>
          </p:cNvPr>
          <p:cNvSpPr txBox="1">
            <a:spLocks/>
          </p:cNvSpPr>
          <p:nvPr/>
        </p:nvSpPr>
        <p:spPr>
          <a:xfrm>
            <a:off x="7660534" y="3659566"/>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3-4 hours</a:t>
            </a:r>
          </a:p>
        </p:txBody>
      </p:sp>
      <p:sp>
        <p:nvSpPr>
          <p:cNvPr id="37" name="Title 1">
            <a:extLst>
              <a:ext uri="{FF2B5EF4-FFF2-40B4-BE49-F238E27FC236}">
                <a16:creationId xmlns:a16="http://schemas.microsoft.com/office/drawing/2014/main" id="{4EFBE80E-CA10-BA38-20FF-5F2185BF4E23}"/>
              </a:ext>
            </a:extLst>
          </p:cNvPr>
          <p:cNvSpPr txBox="1">
            <a:spLocks/>
          </p:cNvSpPr>
          <p:nvPr/>
        </p:nvSpPr>
        <p:spPr>
          <a:xfrm>
            <a:off x="9472433" y="3659566"/>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4</a:t>
            </a:r>
          </a:p>
        </p:txBody>
      </p:sp>
      <p:sp>
        <p:nvSpPr>
          <p:cNvPr id="40" name="Title 1">
            <a:extLst>
              <a:ext uri="{FF2B5EF4-FFF2-40B4-BE49-F238E27FC236}">
                <a16:creationId xmlns:a16="http://schemas.microsoft.com/office/drawing/2014/main" id="{2D9D0BE3-820E-652C-5236-4A83715A911A}"/>
              </a:ext>
            </a:extLst>
          </p:cNvPr>
          <p:cNvSpPr txBox="1">
            <a:spLocks/>
          </p:cNvSpPr>
          <p:nvPr/>
        </p:nvSpPr>
        <p:spPr>
          <a:xfrm>
            <a:off x="5443552" y="4105338"/>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dirty="0"/>
              <a:t>hushFree.L, </a:t>
            </a:r>
            <a:r>
              <a:rPr lang="en-US" sz="1200" dirty="0" err="1"/>
              <a:t>Access.L</a:t>
            </a:r>
            <a:endParaRPr lang="en-US" sz="1200" dirty="0"/>
          </a:p>
        </p:txBody>
      </p:sp>
      <p:sp>
        <p:nvSpPr>
          <p:cNvPr id="41" name="Title 1">
            <a:extLst>
              <a:ext uri="{FF2B5EF4-FFF2-40B4-BE49-F238E27FC236}">
                <a16:creationId xmlns:a16="http://schemas.microsoft.com/office/drawing/2014/main" id="{E82F4235-8CCB-473B-4C56-C752B32DA347}"/>
              </a:ext>
            </a:extLst>
          </p:cNvPr>
          <p:cNvSpPr txBox="1">
            <a:spLocks/>
          </p:cNvSpPr>
          <p:nvPr/>
        </p:nvSpPr>
        <p:spPr>
          <a:xfrm>
            <a:off x="7660534" y="4105338"/>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5-6 hours</a:t>
            </a:r>
          </a:p>
        </p:txBody>
      </p:sp>
      <p:sp>
        <p:nvSpPr>
          <p:cNvPr id="43" name="Title 1">
            <a:extLst>
              <a:ext uri="{FF2B5EF4-FFF2-40B4-BE49-F238E27FC236}">
                <a16:creationId xmlns:a16="http://schemas.microsoft.com/office/drawing/2014/main" id="{0ADD2E04-C23A-7768-B857-5D920E44FE16}"/>
              </a:ext>
            </a:extLst>
          </p:cNvPr>
          <p:cNvSpPr txBox="1">
            <a:spLocks/>
          </p:cNvSpPr>
          <p:nvPr/>
        </p:nvSpPr>
        <p:spPr>
          <a:xfrm>
            <a:off x="9472433" y="4105338"/>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200" b="0" dirty="0"/>
              <a:t>4</a:t>
            </a:r>
          </a:p>
        </p:txBody>
      </p:sp>
      <p:cxnSp>
        <p:nvCxnSpPr>
          <p:cNvPr id="50" name="Straight Connector 49">
            <a:extLst>
              <a:ext uri="{FF2B5EF4-FFF2-40B4-BE49-F238E27FC236}">
                <a16:creationId xmlns:a16="http://schemas.microsoft.com/office/drawing/2014/main" id="{54046F27-3B11-DD21-B73F-FF87EC05593C}"/>
              </a:ext>
            </a:extLst>
          </p:cNvPr>
          <p:cNvCxnSpPr>
            <a:cxnSpLocks/>
          </p:cNvCxnSpPr>
          <p:nvPr/>
        </p:nvCxnSpPr>
        <p:spPr>
          <a:xfrm>
            <a:off x="5443553" y="2613096"/>
            <a:ext cx="6010630" cy="0"/>
          </a:xfrm>
          <a:prstGeom prst="line">
            <a:avLst/>
          </a:prstGeom>
          <a:ln w="12700">
            <a:solidFill>
              <a:srgbClr val="003C53"/>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BB30622E-F899-8B9D-ECD3-4517292150A6}"/>
              </a:ext>
            </a:extLst>
          </p:cNvPr>
          <p:cNvCxnSpPr>
            <a:cxnSpLocks/>
          </p:cNvCxnSpPr>
          <p:nvPr/>
        </p:nvCxnSpPr>
        <p:spPr>
          <a:xfrm>
            <a:off x="5443553" y="3059939"/>
            <a:ext cx="6010630" cy="0"/>
          </a:xfrm>
          <a:prstGeom prst="line">
            <a:avLst/>
          </a:prstGeom>
          <a:ln w="12700">
            <a:solidFill>
              <a:srgbClr val="DFB078"/>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D64E4343-BBAD-A465-6279-27D28466FCC4}"/>
              </a:ext>
            </a:extLst>
          </p:cNvPr>
          <p:cNvCxnSpPr>
            <a:cxnSpLocks/>
          </p:cNvCxnSpPr>
          <p:nvPr/>
        </p:nvCxnSpPr>
        <p:spPr>
          <a:xfrm>
            <a:off x="5443553" y="3514562"/>
            <a:ext cx="6010630" cy="0"/>
          </a:xfrm>
          <a:prstGeom prst="line">
            <a:avLst/>
          </a:prstGeom>
          <a:ln w="12700">
            <a:solidFill>
              <a:srgbClr val="DFB078"/>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ABF7D2F9-237A-16FA-E855-762CC5190630}"/>
              </a:ext>
            </a:extLst>
          </p:cNvPr>
          <p:cNvCxnSpPr>
            <a:cxnSpLocks/>
          </p:cNvCxnSpPr>
          <p:nvPr/>
        </p:nvCxnSpPr>
        <p:spPr>
          <a:xfrm>
            <a:off x="5443553" y="3961405"/>
            <a:ext cx="6010630" cy="0"/>
          </a:xfrm>
          <a:prstGeom prst="line">
            <a:avLst/>
          </a:prstGeom>
          <a:ln w="12700">
            <a:solidFill>
              <a:srgbClr val="DFB078"/>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C3CC083C-09B2-C03F-13C3-310FE07A7E95}"/>
              </a:ext>
            </a:extLst>
          </p:cNvPr>
          <p:cNvCxnSpPr>
            <a:cxnSpLocks/>
          </p:cNvCxnSpPr>
          <p:nvPr/>
        </p:nvCxnSpPr>
        <p:spPr>
          <a:xfrm>
            <a:off x="5443553" y="4408248"/>
            <a:ext cx="6010630" cy="0"/>
          </a:xfrm>
          <a:prstGeom prst="line">
            <a:avLst/>
          </a:prstGeom>
          <a:ln w="12700">
            <a:solidFill>
              <a:srgbClr val="DFB07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83059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C7C8"/>
        </a:solidFill>
        <a:effectLst/>
      </p:bgPr>
    </p:bg>
    <p:spTree>
      <p:nvGrpSpPr>
        <p:cNvPr id="1" name=""/>
        <p:cNvGrpSpPr/>
        <p:nvPr/>
      </p:nvGrpSpPr>
      <p:grpSpPr>
        <a:xfrm>
          <a:off x="0" y="0"/>
          <a:ext cx="0" cy="0"/>
          <a:chOff x="0" y="0"/>
          <a:chExt cx="0" cy="0"/>
        </a:xfrm>
      </p:grpSpPr>
      <p:sp>
        <p:nvSpPr>
          <p:cNvPr id="2" name="object 14">
            <a:extLst>
              <a:ext uri="{FF2B5EF4-FFF2-40B4-BE49-F238E27FC236}">
                <a16:creationId xmlns:a16="http://schemas.microsoft.com/office/drawing/2014/main" id="{8427256E-4E4D-35C5-F17C-BC236918C5D6}"/>
              </a:ext>
            </a:extLst>
          </p:cNvPr>
          <p:cNvSpPr txBox="1">
            <a:spLocks/>
          </p:cNvSpPr>
          <p:nvPr/>
        </p:nvSpPr>
        <p:spPr>
          <a:xfrm>
            <a:off x="6937089" y="3109003"/>
            <a:ext cx="2651412"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POWER OPTIONS</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sp>
        <p:nvSpPr>
          <p:cNvPr id="4" name="object 14">
            <a:extLst>
              <a:ext uri="{FF2B5EF4-FFF2-40B4-BE49-F238E27FC236}">
                <a16:creationId xmlns:a16="http://schemas.microsoft.com/office/drawing/2014/main" id="{95D2928F-55BF-DA93-E427-278405679CDE}"/>
              </a:ext>
            </a:extLst>
          </p:cNvPr>
          <p:cNvSpPr txBox="1">
            <a:spLocks/>
          </p:cNvSpPr>
          <p:nvPr/>
        </p:nvSpPr>
        <p:spPr>
          <a:xfrm>
            <a:off x="6937089" y="3461273"/>
            <a:ext cx="2970704" cy="79850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0" lvl="0" indent="0" algn="l" defTabSz="685800" rtl="0" eaLnBrk="1" fontAlgn="auto" latinLnBrk="0" hangingPunct="1">
              <a:lnSpc>
                <a:spcPct val="125000"/>
              </a:lnSpc>
              <a:spcBef>
                <a:spcPct val="0"/>
              </a:spcBef>
              <a:spcAft>
                <a:spcPts val="0"/>
              </a:spcAft>
              <a:buClrTx/>
              <a:buSzTx/>
              <a:buFontTx/>
              <a:buNone/>
              <a:tabLst/>
              <a:defRPr/>
            </a:pPr>
            <a:r>
              <a:rPr kumimoji="0" lang="en-GB" sz="14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Each booth supports customizable power, including USB A+C, HDMI, and standard outlets.</a:t>
            </a:r>
          </a:p>
        </p:txBody>
      </p:sp>
      <p:sp>
        <p:nvSpPr>
          <p:cNvPr id="5" name="object 14">
            <a:extLst>
              <a:ext uri="{FF2B5EF4-FFF2-40B4-BE49-F238E27FC236}">
                <a16:creationId xmlns:a16="http://schemas.microsoft.com/office/drawing/2014/main" id="{FBFB00BF-5BB1-95FB-588F-6FF0AE561923}"/>
              </a:ext>
            </a:extLst>
          </p:cNvPr>
          <p:cNvSpPr txBox="1">
            <a:spLocks/>
          </p:cNvSpPr>
          <p:nvPr/>
        </p:nvSpPr>
        <p:spPr>
          <a:xfrm>
            <a:off x="6937089" y="1885463"/>
            <a:ext cx="2170193"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defTabSz="913006">
              <a:lnSpc>
                <a:spcPct val="105000"/>
              </a:lnSpc>
              <a:spcBef>
                <a:spcPts val="0"/>
              </a:spcBef>
              <a:tabLst>
                <a:tab pos="1055029" algn="l"/>
                <a:tab pos="2383959" algn="l"/>
              </a:tabLst>
            </a:pPr>
            <a:r>
              <a:rPr lang="en-US" sz="9600" dirty="0">
                <a:solidFill>
                  <a:schemeClr val="bg1"/>
                </a:solidFill>
                <a:latin typeface="Backlash Script" panose="02000000000000000000" pitchFamily="2" charset="77"/>
              </a:rPr>
              <a:t>flexible</a:t>
            </a:r>
          </a:p>
        </p:txBody>
      </p:sp>
    </p:spTree>
    <p:extLst>
      <p:ext uri="{BB962C8B-B14F-4D97-AF65-F5344CB8AC3E}">
        <p14:creationId xmlns:p14="http://schemas.microsoft.com/office/powerpoint/2010/main" val="2057205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2F0EE"/>
        </a:solidFill>
        <a:effectLst/>
      </p:bgPr>
    </p:bg>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48E08BD7-435D-89F0-49B0-A21C65FC4F08}"/>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6172133" y="2225431"/>
            <a:ext cx="1691256" cy="1408930"/>
          </a:xfrm>
          <a:prstGeom prst="rect">
            <a:avLst/>
          </a:prstGeom>
        </p:spPr>
      </p:pic>
      <p:sp>
        <p:nvSpPr>
          <p:cNvPr id="2" name="object 14">
            <a:extLst>
              <a:ext uri="{FF2B5EF4-FFF2-40B4-BE49-F238E27FC236}">
                <a16:creationId xmlns:a16="http://schemas.microsoft.com/office/drawing/2014/main" id="{BC87BD62-132C-83E7-735A-8B9A6B92A19F}"/>
              </a:ext>
            </a:extLst>
          </p:cNvPr>
          <p:cNvSpPr txBox="1">
            <a:spLocks/>
          </p:cNvSpPr>
          <p:nvPr/>
        </p:nvSpPr>
        <p:spPr>
          <a:xfrm>
            <a:off x="3666961" y="585375"/>
            <a:ext cx="1704346"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defTabSz="913006">
              <a:lnSpc>
                <a:spcPct val="105000"/>
              </a:lnSpc>
              <a:spcBef>
                <a:spcPts val="0"/>
              </a:spcBef>
              <a:tabLst>
                <a:tab pos="1055029" algn="l"/>
                <a:tab pos="2383959" algn="l"/>
              </a:tabLst>
            </a:pPr>
            <a:r>
              <a:rPr lang="en-US" sz="9600" dirty="0">
                <a:solidFill>
                  <a:srgbClr val="003C53"/>
                </a:solidFill>
                <a:latin typeface="Backlash Script" panose="02000000000000000000" pitchFamily="2" charset="77"/>
              </a:rPr>
              <a:t>features</a:t>
            </a:r>
          </a:p>
        </p:txBody>
      </p:sp>
      <p:sp>
        <p:nvSpPr>
          <p:cNvPr id="3" name="object 14">
            <a:extLst>
              <a:ext uri="{FF2B5EF4-FFF2-40B4-BE49-F238E27FC236}">
                <a16:creationId xmlns:a16="http://schemas.microsoft.com/office/drawing/2014/main" id="{A5683BD4-00EE-AA5B-0414-5981B081C4CA}"/>
              </a:ext>
            </a:extLst>
          </p:cNvPr>
          <p:cNvSpPr txBox="1">
            <a:spLocks/>
          </p:cNvSpPr>
          <p:nvPr/>
        </p:nvSpPr>
        <p:spPr>
          <a:xfrm>
            <a:off x="5487142" y="1256967"/>
            <a:ext cx="3693374"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defTabSz="913006">
              <a:lnSpc>
                <a:spcPct val="105000"/>
              </a:lnSpc>
              <a:spcBef>
                <a:spcPts val="0"/>
              </a:spcBef>
              <a:tabLst>
                <a:tab pos="1055029" algn="l"/>
                <a:tab pos="2383959" algn="l"/>
              </a:tabLst>
            </a:pPr>
            <a:r>
              <a:rPr lang="en-US" sz="1800" spc="399" dirty="0">
                <a:solidFill>
                  <a:srgbClr val="003C53"/>
                </a:solidFill>
              </a:rPr>
              <a:t>ACROSS THE RANGE</a:t>
            </a:r>
            <a:endParaRPr lang="en-US" sz="1800" spc="286" dirty="0">
              <a:solidFill>
                <a:srgbClr val="003C53"/>
              </a:solidFill>
            </a:endParaRPr>
          </a:p>
        </p:txBody>
      </p:sp>
      <p:pic>
        <p:nvPicPr>
          <p:cNvPr id="4" name="Picture 3">
            <a:extLst>
              <a:ext uri="{FF2B5EF4-FFF2-40B4-BE49-F238E27FC236}">
                <a16:creationId xmlns:a16="http://schemas.microsoft.com/office/drawing/2014/main" id="{01BFD9DF-0CD7-9171-4396-337B8E8046DB}"/>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7975226" y="2229652"/>
            <a:ext cx="1688682" cy="1410050"/>
          </a:xfrm>
          <a:prstGeom prst="rect">
            <a:avLst/>
          </a:prstGeom>
        </p:spPr>
      </p:pic>
      <p:pic>
        <p:nvPicPr>
          <p:cNvPr id="5" name="Picture 4">
            <a:extLst>
              <a:ext uri="{FF2B5EF4-FFF2-40B4-BE49-F238E27FC236}">
                <a16:creationId xmlns:a16="http://schemas.microsoft.com/office/drawing/2014/main" id="{B91A959E-A444-7C2F-9507-1C19D5902B98}"/>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4369041" y="2229652"/>
            <a:ext cx="1688682" cy="1410050"/>
          </a:xfrm>
          <a:prstGeom prst="rect">
            <a:avLst/>
          </a:prstGeom>
        </p:spPr>
      </p:pic>
      <p:pic>
        <p:nvPicPr>
          <p:cNvPr id="6" name="Picture 5">
            <a:extLst>
              <a:ext uri="{FF2B5EF4-FFF2-40B4-BE49-F238E27FC236}">
                <a16:creationId xmlns:a16="http://schemas.microsoft.com/office/drawing/2014/main" id="{65163DF4-6F00-D953-2E9C-1018940D14C2}"/>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62854" y="2225430"/>
            <a:ext cx="1688682" cy="1418493"/>
          </a:xfrm>
          <a:prstGeom prst="rect">
            <a:avLst/>
          </a:prstGeom>
        </p:spPr>
      </p:pic>
      <p:pic>
        <p:nvPicPr>
          <p:cNvPr id="8" name="Picture 7">
            <a:extLst>
              <a:ext uri="{FF2B5EF4-FFF2-40B4-BE49-F238E27FC236}">
                <a16:creationId xmlns:a16="http://schemas.microsoft.com/office/drawing/2014/main" id="{A1A1C33C-21E8-232B-620B-9CD6C62D5CA3}"/>
              </a:ext>
              <a:ext uri="{C183D7F6-B498-43B3-948B-1728B52AA6E4}">
                <adec:decorative xmlns:adec="http://schemas.microsoft.com/office/drawing/2017/decorative" val="1"/>
              </a:ext>
            </a:extLst>
          </p:cNvPr>
          <p:cNvPicPr>
            <a:picLocks noChangeAspect="1"/>
          </p:cNvPicPr>
          <p:nvPr/>
        </p:nvPicPr>
        <p:blipFill>
          <a:blip r:embed="rId7"/>
          <a:srcRect/>
          <a:stretch/>
        </p:blipFill>
        <p:spPr>
          <a:xfrm>
            <a:off x="2565948" y="2229652"/>
            <a:ext cx="1688681" cy="1410050"/>
          </a:xfrm>
          <a:prstGeom prst="rect">
            <a:avLst/>
          </a:prstGeom>
        </p:spPr>
      </p:pic>
      <p:pic>
        <p:nvPicPr>
          <p:cNvPr id="9" name="Picture 8">
            <a:extLst>
              <a:ext uri="{FF2B5EF4-FFF2-40B4-BE49-F238E27FC236}">
                <a16:creationId xmlns:a16="http://schemas.microsoft.com/office/drawing/2014/main" id="{7A66B387-07DB-72E8-6E51-951E9A0CD26A}"/>
              </a:ext>
              <a:ext uri="{C183D7F6-B498-43B3-948B-1728B52AA6E4}">
                <adec:decorative xmlns:adec="http://schemas.microsoft.com/office/drawing/2017/decorative" val="1"/>
              </a:ext>
            </a:extLst>
          </p:cNvPr>
          <p:cNvPicPr>
            <a:picLocks noChangeAspect="1"/>
          </p:cNvPicPr>
          <p:nvPr/>
        </p:nvPicPr>
        <p:blipFill>
          <a:blip r:embed="rId8"/>
          <a:srcRect/>
          <a:stretch/>
        </p:blipFill>
        <p:spPr>
          <a:xfrm>
            <a:off x="9778318" y="2230212"/>
            <a:ext cx="1688682" cy="1408930"/>
          </a:xfrm>
          <a:prstGeom prst="rect">
            <a:avLst/>
          </a:prstGeom>
        </p:spPr>
      </p:pic>
      <p:sp>
        <p:nvSpPr>
          <p:cNvPr id="11" name="object 14">
            <a:extLst>
              <a:ext uri="{FF2B5EF4-FFF2-40B4-BE49-F238E27FC236}">
                <a16:creationId xmlns:a16="http://schemas.microsoft.com/office/drawing/2014/main" id="{0483F5BF-C093-5139-4C98-16CA07FCBEE5}"/>
              </a:ext>
            </a:extLst>
          </p:cNvPr>
          <p:cNvSpPr txBox="1">
            <a:spLocks/>
          </p:cNvSpPr>
          <p:nvPr/>
        </p:nvSpPr>
        <p:spPr>
          <a:xfrm>
            <a:off x="774841" y="3888095"/>
            <a:ext cx="1688681" cy="204496"/>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10000"/>
              </a:lnSpc>
              <a:spcBef>
                <a:spcPts val="0"/>
              </a:spcBef>
              <a:spcAft>
                <a:spcPts val="0"/>
              </a:spcAft>
              <a:buClrTx/>
              <a:buSzTx/>
              <a:buFontTx/>
              <a:buNone/>
              <a:tabLst>
                <a:tab pos="1055029" algn="l"/>
                <a:tab pos="2383959" algn="l"/>
              </a:tabLst>
              <a:defRPr/>
            </a:pPr>
            <a:r>
              <a:rPr kumimoji="0" lang="en-US" sz="1200" b="1" i="0" u="none" strike="noStrike" kern="1200" cap="none" normalizeH="0" noProof="0" dirty="0">
                <a:ln>
                  <a:noFill/>
                </a:ln>
                <a:solidFill>
                  <a:srgbClr val="003C53"/>
                </a:solidFill>
                <a:effectLst/>
                <a:uLnTx/>
                <a:uFillTx/>
                <a:latin typeface="Arial" panose="020B0604020202020204" pitchFamily="34" charset="0"/>
                <a:ea typeface="+mj-ea"/>
                <a:cs typeface="Arial" panose="020B0604020202020204" pitchFamily="34" charset="0"/>
              </a:rPr>
              <a:t>Class A Acoustics</a:t>
            </a:r>
          </a:p>
        </p:txBody>
      </p:sp>
      <p:sp>
        <p:nvSpPr>
          <p:cNvPr id="12" name="object 14">
            <a:extLst>
              <a:ext uri="{FF2B5EF4-FFF2-40B4-BE49-F238E27FC236}">
                <a16:creationId xmlns:a16="http://schemas.microsoft.com/office/drawing/2014/main" id="{F679A020-CF8A-6BA1-9D30-28AA0CAD8017}"/>
              </a:ext>
            </a:extLst>
          </p:cNvPr>
          <p:cNvSpPr txBox="1">
            <a:spLocks/>
          </p:cNvSpPr>
          <p:nvPr/>
        </p:nvSpPr>
        <p:spPr>
          <a:xfrm>
            <a:off x="774842" y="4125521"/>
            <a:ext cx="1549550" cy="842683"/>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nSpc>
                <a:spcPct val="125000"/>
              </a:lnSpc>
            </a:pPr>
            <a:r>
              <a:rPr lang="en-GB" sz="1100" dirty="0">
                <a:solidFill>
                  <a:srgbClr val="003C53"/>
                </a:solidFill>
              </a:rPr>
              <a:t>T</a:t>
            </a:r>
            <a:r>
              <a:rPr lang="en-GB" sz="1100" dirty="0">
                <a:solidFill>
                  <a:srgbClr val="003C53"/>
                </a:solidFill>
                <a:effectLst/>
              </a:rPr>
              <a:t>he highest level of speech privacy across all booths, tested to ISO 23351:2020 standard.</a:t>
            </a:r>
          </a:p>
        </p:txBody>
      </p:sp>
      <p:sp>
        <p:nvSpPr>
          <p:cNvPr id="13" name="object 14">
            <a:extLst>
              <a:ext uri="{FF2B5EF4-FFF2-40B4-BE49-F238E27FC236}">
                <a16:creationId xmlns:a16="http://schemas.microsoft.com/office/drawing/2014/main" id="{7BECCED6-676C-2D9B-EF52-2E94B70B2E14}"/>
              </a:ext>
            </a:extLst>
          </p:cNvPr>
          <p:cNvSpPr txBox="1">
            <a:spLocks/>
          </p:cNvSpPr>
          <p:nvPr/>
        </p:nvSpPr>
        <p:spPr>
          <a:xfrm>
            <a:off x="2565948" y="3888095"/>
            <a:ext cx="1688681" cy="204496"/>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10000"/>
              </a:lnSpc>
              <a:spcBef>
                <a:spcPts val="0"/>
              </a:spcBef>
              <a:spcAft>
                <a:spcPts val="0"/>
              </a:spcAft>
              <a:buClrTx/>
              <a:buSzTx/>
              <a:buFontTx/>
              <a:buNone/>
              <a:tabLst>
                <a:tab pos="1055029" algn="l"/>
                <a:tab pos="2383959" algn="l"/>
              </a:tabLst>
              <a:defRPr/>
            </a:pPr>
            <a:r>
              <a:rPr kumimoji="0" lang="en-US" sz="1200" b="1" i="0" u="none" strike="noStrike" kern="1200" cap="none" normalizeH="0" noProof="0" dirty="0">
                <a:ln>
                  <a:noFill/>
                </a:ln>
                <a:solidFill>
                  <a:srgbClr val="003C53"/>
                </a:solidFill>
                <a:effectLst/>
                <a:uLnTx/>
                <a:uFillTx/>
                <a:latin typeface="Arial" panose="020B0604020202020204" pitchFamily="34" charset="0"/>
                <a:ea typeface="+mj-ea"/>
                <a:cs typeface="Arial" panose="020B0604020202020204" pitchFamily="34" charset="0"/>
              </a:rPr>
              <a:t>Mobility</a:t>
            </a:r>
          </a:p>
        </p:txBody>
      </p:sp>
      <p:sp>
        <p:nvSpPr>
          <p:cNvPr id="14" name="object 14">
            <a:extLst>
              <a:ext uri="{FF2B5EF4-FFF2-40B4-BE49-F238E27FC236}">
                <a16:creationId xmlns:a16="http://schemas.microsoft.com/office/drawing/2014/main" id="{A1D72B66-1158-4F07-0111-B76C16317B71}"/>
              </a:ext>
            </a:extLst>
          </p:cNvPr>
          <p:cNvSpPr txBox="1">
            <a:spLocks/>
          </p:cNvSpPr>
          <p:nvPr/>
        </p:nvSpPr>
        <p:spPr>
          <a:xfrm>
            <a:off x="2565948" y="4125521"/>
            <a:ext cx="1676695" cy="105427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0" rtl="0">
              <a:lnSpc>
                <a:spcPct val="125000"/>
              </a:lnSpc>
              <a:spcBef>
                <a:spcPts val="0"/>
              </a:spcBef>
              <a:spcAft>
                <a:spcPts val="0"/>
              </a:spcAft>
            </a:pPr>
            <a:r>
              <a:rPr lang="en-GB" sz="1100" dirty="0">
                <a:solidFill>
                  <a:srgbClr val="003C53"/>
                </a:solidFill>
                <a:effectLst/>
              </a:rPr>
              <a:t>All pods are fully mobile with integrated castors. </a:t>
            </a:r>
            <a:br>
              <a:rPr lang="en-GB" sz="1100" dirty="0">
                <a:solidFill>
                  <a:srgbClr val="003C53"/>
                </a:solidFill>
                <a:effectLst/>
              </a:rPr>
            </a:br>
            <a:r>
              <a:rPr lang="en-GB" sz="1100" dirty="0">
                <a:solidFill>
                  <a:srgbClr val="003C53"/>
                </a:solidFill>
                <a:effectLst/>
              </a:rPr>
              <a:t>No disassembly required </a:t>
            </a:r>
            <a:br>
              <a:rPr lang="en-GB" sz="1100" dirty="0">
                <a:solidFill>
                  <a:srgbClr val="003C53"/>
                </a:solidFill>
                <a:effectLst/>
              </a:rPr>
            </a:br>
            <a:r>
              <a:rPr lang="en-GB" sz="1100" dirty="0">
                <a:solidFill>
                  <a:srgbClr val="003C53"/>
                </a:solidFill>
                <a:effectLst/>
              </a:rPr>
              <a:t>and relocation takes minutes.</a:t>
            </a:r>
          </a:p>
        </p:txBody>
      </p:sp>
      <p:sp>
        <p:nvSpPr>
          <p:cNvPr id="15" name="object 14">
            <a:extLst>
              <a:ext uri="{FF2B5EF4-FFF2-40B4-BE49-F238E27FC236}">
                <a16:creationId xmlns:a16="http://schemas.microsoft.com/office/drawing/2014/main" id="{5805D2B9-33F8-7E63-9735-8D7EA9E9C267}"/>
              </a:ext>
            </a:extLst>
          </p:cNvPr>
          <p:cNvSpPr txBox="1">
            <a:spLocks/>
          </p:cNvSpPr>
          <p:nvPr/>
        </p:nvSpPr>
        <p:spPr>
          <a:xfrm>
            <a:off x="6172135" y="4125520"/>
            <a:ext cx="1688682" cy="1265876"/>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nSpc>
                <a:spcPct val="125000"/>
              </a:lnSpc>
            </a:pPr>
            <a:r>
              <a:rPr lang="en-GB" sz="1100" dirty="0">
                <a:solidFill>
                  <a:srgbClr val="003C53"/>
                </a:solidFill>
                <a:effectLst/>
              </a:rPr>
              <a:t>A new-to-market, human-centered LED lighting </a:t>
            </a:r>
            <a:br>
              <a:rPr lang="en-GB" sz="1100" dirty="0">
                <a:solidFill>
                  <a:srgbClr val="003C53"/>
                </a:solidFill>
                <a:effectLst/>
              </a:rPr>
            </a:br>
            <a:r>
              <a:rPr lang="en-GB" sz="1100" dirty="0">
                <a:solidFill>
                  <a:srgbClr val="003C53"/>
                </a:solidFill>
                <a:effectLst/>
              </a:rPr>
              <a:t>that  syncs with your circadian rhythm, with built-in facial lighting for better video calls.</a:t>
            </a:r>
          </a:p>
        </p:txBody>
      </p:sp>
      <p:sp>
        <p:nvSpPr>
          <p:cNvPr id="16" name="object 14">
            <a:extLst>
              <a:ext uri="{FF2B5EF4-FFF2-40B4-BE49-F238E27FC236}">
                <a16:creationId xmlns:a16="http://schemas.microsoft.com/office/drawing/2014/main" id="{30D1CCD5-984E-DAC4-45C2-55EF8A3F4094}"/>
              </a:ext>
            </a:extLst>
          </p:cNvPr>
          <p:cNvSpPr txBox="1">
            <a:spLocks/>
          </p:cNvSpPr>
          <p:nvPr/>
        </p:nvSpPr>
        <p:spPr>
          <a:xfrm>
            <a:off x="7975227" y="4125520"/>
            <a:ext cx="1549773" cy="105427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nSpc>
                <a:spcPct val="125000"/>
              </a:lnSpc>
            </a:pPr>
            <a:r>
              <a:rPr lang="en-GB" sz="1100" dirty="0">
                <a:solidFill>
                  <a:srgbClr val="003C53"/>
                </a:solidFill>
                <a:effectLst/>
              </a:rPr>
              <a:t>Booths have been redesigned to ensure powerful air flow is delivered where you need it.</a:t>
            </a:r>
          </a:p>
        </p:txBody>
      </p:sp>
      <p:sp>
        <p:nvSpPr>
          <p:cNvPr id="17" name="object 14">
            <a:extLst>
              <a:ext uri="{FF2B5EF4-FFF2-40B4-BE49-F238E27FC236}">
                <a16:creationId xmlns:a16="http://schemas.microsoft.com/office/drawing/2014/main" id="{144B36D3-EE72-9932-194C-64102F9E2E0B}"/>
              </a:ext>
            </a:extLst>
          </p:cNvPr>
          <p:cNvSpPr txBox="1">
            <a:spLocks/>
          </p:cNvSpPr>
          <p:nvPr/>
        </p:nvSpPr>
        <p:spPr>
          <a:xfrm>
            <a:off x="4369042" y="4307531"/>
            <a:ext cx="1676696" cy="842683"/>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nSpc>
                <a:spcPct val="125000"/>
              </a:lnSpc>
            </a:pPr>
            <a:r>
              <a:rPr lang="en-GB" sz="1100" dirty="0">
                <a:solidFill>
                  <a:srgbClr val="003C53"/>
                </a:solidFill>
                <a:effectLst/>
              </a:rPr>
              <a:t>A high-resolution touch screen controls lighting and ventilation and displays room availability.</a:t>
            </a:r>
          </a:p>
        </p:txBody>
      </p:sp>
      <p:sp>
        <p:nvSpPr>
          <p:cNvPr id="18" name="object 14">
            <a:extLst>
              <a:ext uri="{FF2B5EF4-FFF2-40B4-BE49-F238E27FC236}">
                <a16:creationId xmlns:a16="http://schemas.microsoft.com/office/drawing/2014/main" id="{A1B2A081-4357-A140-A504-804D39C21127}"/>
              </a:ext>
            </a:extLst>
          </p:cNvPr>
          <p:cNvSpPr txBox="1">
            <a:spLocks/>
          </p:cNvSpPr>
          <p:nvPr/>
        </p:nvSpPr>
        <p:spPr>
          <a:xfrm>
            <a:off x="6172135" y="3888095"/>
            <a:ext cx="1688682" cy="204496"/>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10000"/>
              </a:lnSpc>
              <a:spcBef>
                <a:spcPts val="0"/>
              </a:spcBef>
              <a:spcAft>
                <a:spcPts val="0"/>
              </a:spcAft>
              <a:buClrTx/>
              <a:buSzTx/>
              <a:buFontTx/>
              <a:buNone/>
              <a:tabLst>
                <a:tab pos="1055029" algn="l"/>
                <a:tab pos="2383959" algn="l"/>
              </a:tabLst>
              <a:defRPr/>
            </a:pPr>
            <a:r>
              <a:rPr kumimoji="0" lang="en-US" sz="1200" b="1" i="0" u="none" strike="noStrike" kern="1200" cap="none" normalizeH="0" noProof="0" dirty="0">
                <a:ln>
                  <a:noFill/>
                </a:ln>
                <a:solidFill>
                  <a:srgbClr val="003C53"/>
                </a:solidFill>
                <a:effectLst/>
                <a:uLnTx/>
                <a:uFillTx/>
                <a:latin typeface="Arial" panose="020B0604020202020204" pitchFamily="34" charset="0"/>
                <a:ea typeface="+mj-ea"/>
                <a:cs typeface="Arial" panose="020B0604020202020204" pitchFamily="34" charset="0"/>
              </a:rPr>
              <a:t>New LED Lighting</a:t>
            </a:r>
          </a:p>
        </p:txBody>
      </p:sp>
      <p:sp>
        <p:nvSpPr>
          <p:cNvPr id="19" name="object 14">
            <a:extLst>
              <a:ext uri="{FF2B5EF4-FFF2-40B4-BE49-F238E27FC236}">
                <a16:creationId xmlns:a16="http://schemas.microsoft.com/office/drawing/2014/main" id="{D95D29ED-1605-4149-EBBE-432D494FD9D4}"/>
              </a:ext>
            </a:extLst>
          </p:cNvPr>
          <p:cNvSpPr txBox="1">
            <a:spLocks/>
          </p:cNvSpPr>
          <p:nvPr/>
        </p:nvSpPr>
        <p:spPr>
          <a:xfrm>
            <a:off x="7975227" y="3888095"/>
            <a:ext cx="1688682" cy="204496"/>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10000"/>
              </a:lnSpc>
              <a:spcBef>
                <a:spcPts val="0"/>
              </a:spcBef>
              <a:spcAft>
                <a:spcPts val="0"/>
              </a:spcAft>
              <a:buClrTx/>
              <a:buSzTx/>
              <a:buFontTx/>
              <a:buNone/>
              <a:tabLst>
                <a:tab pos="1055029" algn="l"/>
                <a:tab pos="2383959" algn="l"/>
              </a:tabLst>
              <a:defRPr/>
            </a:pPr>
            <a:r>
              <a:rPr kumimoji="0" lang="en-US" sz="1200" b="1" i="0" u="none" strike="noStrike" kern="1200" cap="none" normalizeH="0" noProof="0" dirty="0">
                <a:ln>
                  <a:noFill/>
                </a:ln>
                <a:solidFill>
                  <a:srgbClr val="003C53"/>
                </a:solidFill>
                <a:effectLst/>
                <a:uLnTx/>
                <a:uFillTx/>
                <a:latin typeface="Arial" panose="020B0604020202020204" pitchFamily="34" charset="0"/>
                <a:ea typeface="+mj-ea"/>
                <a:cs typeface="Arial" panose="020B0604020202020204" pitchFamily="34" charset="0"/>
              </a:rPr>
              <a:t>Improved Ventilation</a:t>
            </a:r>
          </a:p>
        </p:txBody>
      </p:sp>
      <p:sp>
        <p:nvSpPr>
          <p:cNvPr id="20" name="object 14">
            <a:extLst>
              <a:ext uri="{FF2B5EF4-FFF2-40B4-BE49-F238E27FC236}">
                <a16:creationId xmlns:a16="http://schemas.microsoft.com/office/drawing/2014/main" id="{2F2F2040-31AA-CBCF-31BC-07FFDE94AD38}"/>
              </a:ext>
            </a:extLst>
          </p:cNvPr>
          <p:cNvSpPr txBox="1">
            <a:spLocks/>
          </p:cNvSpPr>
          <p:nvPr/>
        </p:nvSpPr>
        <p:spPr>
          <a:xfrm>
            <a:off x="4369041" y="3888095"/>
            <a:ext cx="1650825" cy="407628"/>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10000"/>
              </a:lnSpc>
              <a:spcBef>
                <a:spcPts val="0"/>
              </a:spcBef>
              <a:spcAft>
                <a:spcPts val="0"/>
              </a:spcAft>
              <a:buClrTx/>
              <a:buSzTx/>
              <a:buFontTx/>
              <a:buNone/>
              <a:tabLst>
                <a:tab pos="1055029" algn="l"/>
                <a:tab pos="2383959" algn="l"/>
              </a:tabLst>
              <a:defRPr/>
            </a:pPr>
            <a:r>
              <a:rPr kumimoji="0" lang="en-US" sz="1200" b="1" i="0" u="none" strike="noStrike" kern="1200" cap="none" normalizeH="0" noProof="0" dirty="0">
                <a:ln>
                  <a:noFill/>
                </a:ln>
                <a:solidFill>
                  <a:srgbClr val="003C53"/>
                </a:solidFill>
                <a:effectLst/>
                <a:uLnTx/>
                <a:uFillTx/>
                <a:latin typeface="Arial" panose="020B0604020202020204" pitchFamily="34" charset="0"/>
                <a:ea typeface="+mj-ea"/>
                <a:cs typeface="Arial" panose="020B0604020202020204" pitchFamily="34" charset="0"/>
              </a:rPr>
              <a:t>Hush Assistant Technology</a:t>
            </a:r>
          </a:p>
        </p:txBody>
      </p:sp>
      <p:sp>
        <p:nvSpPr>
          <p:cNvPr id="10" name="object 14">
            <a:extLst>
              <a:ext uri="{FF2B5EF4-FFF2-40B4-BE49-F238E27FC236}">
                <a16:creationId xmlns:a16="http://schemas.microsoft.com/office/drawing/2014/main" id="{C783C0B6-0CD4-0433-23BF-FF311EB18D5F}"/>
              </a:ext>
            </a:extLst>
          </p:cNvPr>
          <p:cNvSpPr txBox="1">
            <a:spLocks/>
          </p:cNvSpPr>
          <p:nvPr/>
        </p:nvSpPr>
        <p:spPr>
          <a:xfrm>
            <a:off x="9778318" y="4125520"/>
            <a:ext cx="1650825" cy="842683"/>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nSpc>
                <a:spcPct val="125000"/>
              </a:lnSpc>
            </a:pPr>
            <a:r>
              <a:rPr lang="en-GB" sz="1100" dirty="0">
                <a:solidFill>
                  <a:srgbClr val="003C53"/>
                </a:solidFill>
                <a:effectLst/>
              </a:rPr>
              <a:t>Acoustic laminated glass door with magnetic closure with a hand-rail hand anti-collision decal.</a:t>
            </a:r>
          </a:p>
        </p:txBody>
      </p:sp>
      <p:sp>
        <p:nvSpPr>
          <p:cNvPr id="21" name="object 14">
            <a:extLst>
              <a:ext uri="{FF2B5EF4-FFF2-40B4-BE49-F238E27FC236}">
                <a16:creationId xmlns:a16="http://schemas.microsoft.com/office/drawing/2014/main" id="{E3AD59AE-DE17-82E2-B692-D0CB42529834}"/>
              </a:ext>
            </a:extLst>
          </p:cNvPr>
          <p:cNvSpPr txBox="1">
            <a:spLocks/>
          </p:cNvSpPr>
          <p:nvPr/>
        </p:nvSpPr>
        <p:spPr>
          <a:xfrm>
            <a:off x="9778318" y="3888095"/>
            <a:ext cx="1688682" cy="204496"/>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10000"/>
              </a:lnSpc>
              <a:spcBef>
                <a:spcPts val="0"/>
              </a:spcBef>
              <a:spcAft>
                <a:spcPts val="0"/>
              </a:spcAft>
              <a:buClrTx/>
              <a:buSzTx/>
              <a:buFontTx/>
              <a:buNone/>
              <a:tabLst>
                <a:tab pos="1055029" algn="l"/>
                <a:tab pos="2383959" algn="l"/>
              </a:tabLst>
              <a:defRPr/>
            </a:pPr>
            <a:r>
              <a:rPr kumimoji="0" lang="en-US" sz="1200" b="1" i="0" u="none" strike="noStrike" kern="1200" cap="none" normalizeH="0" noProof="0" dirty="0">
                <a:ln>
                  <a:noFill/>
                </a:ln>
                <a:solidFill>
                  <a:srgbClr val="003C53"/>
                </a:solidFill>
                <a:effectLst/>
                <a:uLnTx/>
                <a:uFillTx/>
                <a:latin typeface="Arial" panose="020B0604020202020204" pitchFamily="34" charset="0"/>
                <a:ea typeface="+mj-ea"/>
                <a:cs typeface="Arial" panose="020B0604020202020204" pitchFamily="34" charset="0"/>
              </a:rPr>
              <a:t>New Door Handles</a:t>
            </a:r>
          </a:p>
        </p:txBody>
      </p:sp>
    </p:spTree>
    <p:extLst>
      <p:ext uri="{BB962C8B-B14F-4D97-AF65-F5344CB8AC3E}">
        <p14:creationId xmlns:p14="http://schemas.microsoft.com/office/powerpoint/2010/main" val="2300675877"/>
      </p:ext>
    </p:extLst>
  </p:cSld>
  <p:clrMapOvr>
    <a:masterClrMapping/>
  </p:clrMapOvr>
  <p:extLst>
    <p:ext uri="{6950BFC3-D8DA-4A85-94F7-54DA5524770B}">
      <p188:commentRel xmlns:p188="http://schemas.microsoft.com/office/powerpoint/2018/8/main" r:id="rId2"/>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11AB82-2DA5-B3BC-08CC-6EF75486F9B3}"/>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9481981" y="2403781"/>
            <a:ext cx="2153245" cy="1660883"/>
          </a:xfrm>
          <a:prstGeom prst="rect">
            <a:avLst/>
          </a:prstGeom>
        </p:spPr>
      </p:pic>
      <p:pic>
        <p:nvPicPr>
          <p:cNvPr id="3" name="Picture 2">
            <a:extLst>
              <a:ext uri="{FF2B5EF4-FFF2-40B4-BE49-F238E27FC236}">
                <a16:creationId xmlns:a16="http://schemas.microsoft.com/office/drawing/2014/main" id="{EDCED856-483D-4E3F-5EFF-5A17CEEA0E29}"/>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9481981" y="624238"/>
            <a:ext cx="2153245" cy="1660883"/>
          </a:xfrm>
          <a:prstGeom prst="rect">
            <a:avLst/>
          </a:prstGeom>
        </p:spPr>
      </p:pic>
      <p:sp>
        <p:nvSpPr>
          <p:cNvPr id="5" name="Rectangle 4">
            <a:extLst>
              <a:ext uri="{FF2B5EF4-FFF2-40B4-BE49-F238E27FC236}">
                <a16:creationId xmlns:a16="http://schemas.microsoft.com/office/drawing/2014/main" id="{22C17FF5-5404-E943-7F41-B3B9DF592FFF}"/>
              </a:ext>
            </a:extLst>
          </p:cNvPr>
          <p:cNvSpPr/>
          <p:nvPr/>
        </p:nvSpPr>
        <p:spPr>
          <a:xfrm>
            <a:off x="4404704" y="624239"/>
            <a:ext cx="4951331" cy="5219970"/>
          </a:xfrm>
          <a:prstGeom prst="rect">
            <a:avLst/>
          </a:prstGeom>
          <a:solidFill>
            <a:srgbClr val="F2F0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E8ECF86-B4F6-FECB-27A7-13494016ED3A}"/>
              </a:ext>
            </a:extLst>
          </p:cNvPr>
          <p:cNvSpPr txBox="1"/>
          <p:nvPr/>
        </p:nvSpPr>
        <p:spPr>
          <a:xfrm>
            <a:off x="786697" y="1507377"/>
            <a:ext cx="3162451" cy="698076"/>
          </a:xfrm>
          <a:prstGeom prst="rect">
            <a:avLst/>
          </a:prstGeom>
          <a:noFill/>
        </p:spPr>
        <p:txBody>
          <a:bodyPr wrap="square" lIns="0" tIns="0" rIns="0" bIns="0" rtlCol="0">
            <a:spAutoFit/>
          </a:bodyPr>
          <a:lstStyle/>
          <a:p>
            <a:pPr>
              <a:lnSpc>
                <a:spcPct val="120000"/>
              </a:lnSpc>
              <a:spcAft>
                <a:spcPts val="700"/>
              </a:spcAft>
            </a:pPr>
            <a:r>
              <a:rPr lang="en-GB" sz="1300" b="0" i="0" u="none" strike="noStrike" dirty="0">
                <a:solidFill>
                  <a:srgbClr val="003C53"/>
                </a:solidFill>
                <a:effectLst/>
                <a:latin typeface="Arial" panose="020B0604020202020204" pitchFamily="34" charset="0"/>
                <a:cs typeface="Arial" panose="020B0604020202020204" pitchFamily="34" charset="0"/>
              </a:rPr>
              <a:t>A well-priced compact single</a:t>
            </a:r>
            <a:r>
              <a:rPr lang="en-GB" sz="1300" dirty="0">
                <a:solidFill>
                  <a:srgbClr val="003C53"/>
                </a:solidFill>
                <a:latin typeface="Arial" panose="020B0604020202020204" pitchFamily="34" charset="0"/>
                <a:cs typeface="Arial" panose="020B0604020202020204" pitchFamily="34" charset="0"/>
              </a:rPr>
              <a:t>-</a:t>
            </a:r>
            <a:r>
              <a:rPr lang="en-GB" sz="1300" b="0" i="0" u="none" strike="noStrike" dirty="0">
                <a:solidFill>
                  <a:srgbClr val="003C53"/>
                </a:solidFill>
                <a:effectLst/>
                <a:latin typeface="Arial" panose="020B0604020202020204" pitchFamily="34" charset="0"/>
                <a:cs typeface="Arial" panose="020B0604020202020204" pitchFamily="34" charset="0"/>
              </a:rPr>
              <a:t>person acoustic booth</a:t>
            </a:r>
            <a:r>
              <a:rPr lang="en-GB" sz="1300" dirty="0">
                <a:solidFill>
                  <a:srgbClr val="003C53"/>
                </a:solidFill>
                <a:latin typeface="Arial" panose="020B0604020202020204" pitchFamily="34" charset="0"/>
                <a:cs typeface="Arial" panose="020B0604020202020204" pitchFamily="34" charset="0"/>
              </a:rPr>
              <a:t> </a:t>
            </a:r>
            <a:r>
              <a:rPr lang="en-GB" sz="1300" b="0" i="0" u="none" strike="noStrike" dirty="0">
                <a:solidFill>
                  <a:srgbClr val="003C53"/>
                </a:solidFill>
                <a:effectLst/>
                <a:latin typeface="Arial" panose="020B0604020202020204" pitchFamily="34" charset="0"/>
                <a:cs typeface="Arial" panose="020B0604020202020204" pitchFamily="34" charset="0"/>
              </a:rPr>
              <a:t>is designed for a quick, private phone call. </a:t>
            </a:r>
            <a:endParaRPr lang="en-US" sz="1300" strike="sngStrike" dirty="0">
              <a:solidFill>
                <a:srgbClr val="003C53"/>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907C177C-ACEA-D9F2-95BB-A1E3F3D64AFE}"/>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9481981" y="4183325"/>
            <a:ext cx="2153245" cy="1660884"/>
          </a:xfrm>
          <a:prstGeom prst="rect">
            <a:avLst/>
          </a:prstGeom>
        </p:spPr>
      </p:pic>
      <p:sp>
        <p:nvSpPr>
          <p:cNvPr id="10" name="TextBox 9">
            <a:extLst>
              <a:ext uri="{FF2B5EF4-FFF2-40B4-BE49-F238E27FC236}">
                <a16:creationId xmlns:a16="http://schemas.microsoft.com/office/drawing/2014/main" id="{50ABA332-B073-1F27-DE55-950CD8708288}"/>
              </a:ext>
            </a:extLst>
          </p:cNvPr>
          <p:cNvSpPr txBox="1"/>
          <p:nvPr/>
        </p:nvSpPr>
        <p:spPr>
          <a:xfrm>
            <a:off x="786697" y="2425297"/>
            <a:ext cx="3189699" cy="1931106"/>
          </a:xfrm>
          <a:prstGeom prst="rect">
            <a:avLst/>
          </a:prstGeom>
          <a:noFill/>
        </p:spPr>
        <p:txBody>
          <a:bodyPr wrap="square" lIns="0" tIns="0" rIns="0" bIns="0" rtlCol="0">
            <a:spAutoFit/>
          </a:bodyPr>
          <a:lstStyle/>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Class A acoustics </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Standing height worksurface with </a:t>
            </a:r>
            <a:b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b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LED facial lighting</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hushAssistant: </a:t>
            </a:r>
            <a:r>
              <a:rPr kumimoji="0" lang="en-GB" sz="1300" b="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touch screen controls lighting, ventilation + booking system.</a:t>
            </a:r>
          </a:p>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lang="en-GB" sz="1300" dirty="0">
                <a:solidFill>
                  <a:srgbClr val="003C53"/>
                </a:solidFill>
                <a:latin typeface="Arial" panose="020B0604020202020204" pitchFamily="34" charset="0"/>
                <a:ea typeface="+mj-ea"/>
                <a:cs typeface="Arial" panose="020B0604020202020204" pitchFamily="34" charset="0"/>
              </a:rPr>
              <a:t>Power Module, USB A+C</a:t>
            </a:r>
          </a:p>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lang="en-GB" sz="1300" dirty="0">
                <a:solidFill>
                  <a:srgbClr val="003C53"/>
                </a:solidFill>
                <a:latin typeface="Arial" panose="020B0604020202020204" pitchFamily="34" charset="0"/>
                <a:ea typeface="+mj-ea"/>
                <a:cs typeface="Arial" panose="020B0604020202020204" pitchFamily="34" charset="0"/>
              </a:rPr>
              <a:t>Freestanding stool, </a:t>
            </a:r>
            <a:r>
              <a:rPr lang="en-GB" sz="1300" i="1" dirty="0">
                <a:solidFill>
                  <a:srgbClr val="003C53"/>
                </a:solidFill>
                <a:latin typeface="Arial" panose="020B0604020202020204" pitchFamily="34" charset="0"/>
                <a:ea typeface="+mj-ea"/>
                <a:cs typeface="Arial" panose="020B0604020202020204" pitchFamily="34" charset="0"/>
              </a:rPr>
              <a:t>option</a:t>
            </a:r>
          </a:p>
        </p:txBody>
      </p:sp>
      <p:pic>
        <p:nvPicPr>
          <p:cNvPr id="11" name="Picture 10">
            <a:extLst>
              <a:ext uri="{FF2B5EF4-FFF2-40B4-BE49-F238E27FC236}">
                <a16:creationId xmlns:a16="http://schemas.microsoft.com/office/drawing/2014/main" id="{0E237941-58E3-E61F-8A24-095E5D41E761}"/>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5720925" y="867356"/>
            <a:ext cx="2485684" cy="4745723"/>
          </a:xfrm>
          <a:prstGeom prst="rect">
            <a:avLst/>
          </a:prstGeom>
        </p:spPr>
      </p:pic>
      <p:pic>
        <p:nvPicPr>
          <p:cNvPr id="12" name="Picture 11">
            <a:extLst>
              <a:ext uri="{FF2B5EF4-FFF2-40B4-BE49-F238E27FC236}">
                <a16:creationId xmlns:a16="http://schemas.microsoft.com/office/drawing/2014/main" id="{57711718-BDF4-C069-2692-36D6BCC73A41}"/>
              </a:ext>
            </a:extLst>
          </p:cNvPr>
          <p:cNvPicPr>
            <a:picLocks noChangeAspect="1"/>
          </p:cNvPicPr>
          <p:nvPr/>
        </p:nvPicPr>
        <p:blipFill>
          <a:blip r:embed="rId6"/>
          <a:stretch>
            <a:fillRect/>
          </a:stretch>
        </p:blipFill>
        <p:spPr>
          <a:xfrm>
            <a:off x="786697" y="1098171"/>
            <a:ext cx="1657976" cy="219600"/>
          </a:xfrm>
          <a:prstGeom prst="rect">
            <a:avLst/>
          </a:prstGeom>
        </p:spPr>
      </p:pic>
      <p:pic>
        <p:nvPicPr>
          <p:cNvPr id="14" name="Picture 13" descr="A blue and white circle with white text and a yellow ribbon&#10;&#10;Description automatically generated">
            <a:extLst>
              <a:ext uri="{FF2B5EF4-FFF2-40B4-BE49-F238E27FC236}">
                <a16:creationId xmlns:a16="http://schemas.microsoft.com/office/drawing/2014/main" id="{879F2AA5-7B2E-80D2-A210-C4B03AC3AB01}"/>
              </a:ext>
            </a:extLst>
          </p:cNvPr>
          <p:cNvPicPr>
            <a:picLocks noChangeAspect="1"/>
          </p:cNvPicPr>
          <p:nvPr/>
        </p:nvPicPr>
        <p:blipFill>
          <a:blip r:embed="rId7"/>
          <a:stretch>
            <a:fillRect/>
          </a:stretch>
        </p:blipFill>
        <p:spPr>
          <a:xfrm>
            <a:off x="8354857" y="5390708"/>
            <a:ext cx="790341" cy="695500"/>
          </a:xfrm>
          <a:prstGeom prst="rect">
            <a:avLst/>
          </a:prstGeom>
        </p:spPr>
      </p:pic>
      <p:pic>
        <p:nvPicPr>
          <p:cNvPr id="7" name="Picture 6">
            <a:extLst>
              <a:ext uri="{FF2B5EF4-FFF2-40B4-BE49-F238E27FC236}">
                <a16:creationId xmlns:a16="http://schemas.microsoft.com/office/drawing/2014/main" id="{C88B5C54-A8E2-9EAE-AB3E-B342C721CDBE}"/>
              </a:ext>
            </a:extLst>
          </p:cNvPr>
          <p:cNvPicPr>
            <a:picLocks noChangeAspect="1"/>
          </p:cNvPicPr>
          <p:nvPr/>
        </p:nvPicPr>
        <p:blipFill>
          <a:blip r:embed="rId8"/>
          <a:stretch>
            <a:fillRect/>
          </a:stretch>
        </p:blipFill>
        <p:spPr>
          <a:xfrm>
            <a:off x="793869" y="5113779"/>
            <a:ext cx="241300" cy="381000"/>
          </a:xfrm>
          <a:prstGeom prst="rect">
            <a:avLst/>
          </a:prstGeom>
        </p:spPr>
      </p:pic>
      <p:pic>
        <p:nvPicPr>
          <p:cNvPr id="8" name="Picture 7">
            <a:extLst>
              <a:ext uri="{FF2B5EF4-FFF2-40B4-BE49-F238E27FC236}">
                <a16:creationId xmlns:a16="http://schemas.microsoft.com/office/drawing/2014/main" id="{0B5B33E0-8793-B871-BF3A-1A7CCF561575}"/>
              </a:ext>
            </a:extLst>
          </p:cNvPr>
          <p:cNvPicPr>
            <a:picLocks noChangeAspect="1"/>
          </p:cNvPicPr>
          <p:nvPr/>
        </p:nvPicPr>
        <p:blipFill>
          <a:blip r:embed="rId9"/>
          <a:stretch>
            <a:fillRect/>
          </a:stretch>
        </p:blipFill>
        <p:spPr>
          <a:xfrm>
            <a:off x="1158371" y="5202679"/>
            <a:ext cx="108739" cy="217478"/>
          </a:xfrm>
          <a:prstGeom prst="rect">
            <a:avLst/>
          </a:prstGeom>
        </p:spPr>
      </p:pic>
      <p:sp>
        <p:nvSpPr>
          <p:cNvPr id="9" name="TextBox 8">
            <a:extLst>
              <a:ext uri="{FF2B5EF4-FFF2-40B4-BE49-F238E27FC236}">
                <a16:creationId xmlns:a16="http://schemas.microsoft.com/office/drawing/2014/main" id="{649F4576-736E-0CCA-96D2-88B807A1C180}"/>
              </a:ext>
            </a:extLst>
          </p:cNvPr>
          <p:cNvSpPr txBox="1"/>
          <p:nvPr/>
        </p:nvSpPr>
        <p:spPr>
          <a:xfrm>
            <a:off x="1349128" y="5214803"/>
            <a:ext cx="216037"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1</a:t>
            </a:r>
          </a:p>
        </p:txBody>
      </p:sp>
      <p:sp>
        <p:nvSpPr>
          <p:cNvPr id="16" name="TextBox 15">
            <a:extLst>
              <a:ext uri="{FF2B5EF4-FFF2-40B4-BE49-F238E27FC236}">
                <a16:creationId xmlns:a16="http://schemas.microsoft.com/office/drawing/2014/main" id="{BCEDFC87-D4BE-00E6-FFE7-37BB502131FA}"/>
              </a:ext>
            </a:extLst>
          </p:cNvPr>
          <p:cNvSpPr txBox="1"/>
          <p:nvPr/>
        </p:nvSpPr>
        <p:spPr>
          <a:xfrm>
            <a:off x="1650556" y="5214803"/>
            <a:ext cx="3162451"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 90.5 x W. 41.5 x D</a:t>
            </a:r>
            <a:r>
              <a:rPr lang="en-GB" sz="1100" b="1" dirty="0">
                <a:solidFill>
                  <a:srgbClr val="003C53"/>
                </a:solidFill>
                <a:latin typeface="Arial" panose="020B0604020202020204" pitchFamily="34" charset="0"/>
                <a:ea typeface="+mj-ea"/>
                <a:cs typeface="Arial" panose="020B0604020202020204" pitchFamily="34" charset="0"/>
              </a:rPr>
              <a:t>. </a:t>
            </a:r>
            <a:r>
              <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35.5</a:t>
            </a:r>
          </a:p>
        </p:txBody>
      </p:sp>
    </p:spTree>
    <p:extLst>
      <p:ext uri="{BB962C8B-B14F-4D97-AF65-F5344CB8AC3E}">
        <p14:creationId xmlns:p14="http://schemas.microsoft.com/office/powerpoint/2010/main" val="575719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657FCD-B0BB-5B59-C2B5-84271C3B9538}"/>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2B9BDC95-A443-1E87-47D0-0659D3720678}"/>
              </a:ext>
            </a:extLst>
          </p:cNvPr>
          <p:cNvSpPr/>
          <p:nvPr/>
        </p:nvSpPr>
        <p:spPr>
          <a:xfrm>
            <a:off x="4404704" y="624239"/>
            <a:ext cx="4951331" cy="5219970"/>
          </a:xfrm>
          <a:prstGeom prst="rect">
            <a:avLst/>
          </a:prstGeom>
          <a:solidFill>
            <a:srgbClr val="F2F0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AF02FB8-90D9-9121-F6DE-35BBCC46BD10}"/>
              </a:ext>
            </a:extLst>
          </p:cNvPr>
          <p:cNvPicPr>
            <a:picLocks noChangeAspect="1"/>
          </p:cNvPicPr>
          <p:nvPr/>
        </p:nvPicPr>
        <p:blipFill>
          <a:blip r:embed="rId2"/>
          <a:stretch>
            <a:fillRect/>
          </a:stretch>
        </p:blipFill>
        <p:spPr>
          <a:xfrm>
            <a:off x="786697" y="1098171"/>
            <a:ext cx="1471320" cy="219600"/>
          </a:xfrm>
          <a:prstGeom prst="rect">
            <a:avLst/>
          </a:prstGeom>
        </p:spPr>
      </p:pic>
      <p:sp>
        <p:nvSpPr>
          <p:cNvPr id="4" name="TextBox 3">
            <a:extLst>
              <a:ext uri="{FF2B5EF4-FFF2-40B4-BE49-F238E27FC236}">
                <a16:creationId xmlns:a16="http://schemas.microsoft.com/office/drawing/2014/main" id="{BFBDE30F-5BEE-D49C-3E41-E8B54D38827B}"/>
              </a:ext>
            </a:extLst>
          </p:cNvPr>
          <p:cNvSpPr txBox="1"/>
          <p:nvPr/>
        </p:nvSpPr>
        <p:spPr>
          <a:xfrm>
            <a:off x="786697" y="1507378"/>
            <a:ext cx="3282732" cy="938142"/>
          </a:xfrm>
          <a:prstGeom prst="rect">
            <a:avLst/>
          </a:prstGeom>
          <a:noFill/>
        </p:spPr>
        <p:txBody>
          <a:bodyPr wrap="square" lIns="0" tIns="0" rIns="0" bIns="0" rtlCol="0">
            <a:spAutoFit/>
          </a:bodyPr>
          <a:lstStyle/>
          <a:p>
            <a:pPr>
              <a:lnSpc>
                <a:spcPct val="120000"/>
              </a:lnSpc>
              <a:spcAft>
                <a:spcPts val="700"/>
              </a:spcAft>
            </a:pPr>
            <a:r>
              <a:rPr lang="en-GB" sz="1300" dirty="0">
                <a:solidFill>
                  <a:srgbClr val="003C53"/>
                </a:solidFill>
                <a:latin typeface="Arial" panose="020B0604020202020204" pitchFamily="34" charset="0"/>
                <a:cs typeface="Arial" panose="020B0604020202020204" pitchFamily="34" charset="0"/>
              </a:rPr>
              <a:t>A </a:t>
            </a:r>
            <a:r>
              <a:rPr lang="en-GB" sz="1300" b="0" i="0" u="none" strike="noStrike" dirty="0">
                <a:solidFill>
                  <a:srgbClr val="003C53"/>
                </a:solidFill>
                <a:effectLst/>
                <a:latin typeface="Arial" panose="020B0604020202020204" pitchFamily="34" charset="0"/>
                <a:cs typeface="Arial" panose="020B0604020202020204" pitchFamily="34" charset="0"/>
              </a:rPr>
              <a:t>spacious </a:t>
            </a:r>
            <a:r>
              <a:rPr lang="en-GB" sz="1300" dirty="0">
                <a:solidFill>
                  <a:srgbClr val="003C53"/>
                </a:solidFill>
                <a:latin typeface="Arial" panose="020B0604020202020204" pitchFamily="34" charset="0"/>
                <a:cs typeface="Arial" panose="020B0604020202020204" pitchFamily="34" charset="0"/>
              </a:rPr>
              <a:t>1—</a:t>
            </a:r>
            <a:r>
              <a:rPr lang="en-GB" sz="1300" b="0" i="0" u="none" strike="noStrike" dirty="0">
                <a:solidFill>
                  <a:srgbClr val="003C53"/>
                </a:solidFill>
                <a:effectLst/>
                <a:latin typeface="Arial" panose="020B0604020202020204" pitchFamily="34" charset="0"/>
                <a:cs typeface="Arial" panose="020B0604020202020204" pitchFamily="34" charset="0"/>
              </a:rPr>
              <a:t>person acoustic booth designed for focus work and video calls.</a:t>
            </a:r>
            <a:r>
              <a:rPr lang="en-GB" sz="1300" b="0" i="0" u="none" strike="noStrike" dirty="0">
                <a:solidFill>
                  <a:srgbClr val="003C53"/>
                </a:solidFill>
                <a:latin typeface="Arial" panose="020B0604020202020204" pitchFamily="34" charset="0"/>
                <a:cs typeface="Arial" panose="020B0604020202020204" pitchFamily="34" charset="0"/>
              </a:rPr>
              <a:t> With</a:t>
            </a:r>
            <a:r>
              <a:rPr lang="en-GB" sz="1300" dirty="0">
                <a:solidFill>
                  <a:srgbClr val="003C53"/>
                </a:solidFill>
                <a:effectLst/>
                <a:latin typeface="Arial" panose="020B0604020202020204" pitchFamily="34" charset="0"/>
                <a:cs typeface="Arial" panose="020B0604020202020204" pitchFamily="34" charset="0"/>
              </a:rPr>
              <a:t> a height adjustable table—users can adjust from sitting to standing easily. </a:t>
            </a:r>
            <a:endParaRPr lang="en-US" sz="1300" dirty="0">
              <a:solidFill>
                <a:srgbClr val="003C53"/>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45FC8C0A-FF2F-FF2E-5409-AFB6B3D93257}"/>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5618152" y="995300"/>
            <a:ext cx="2707156" cy="4542606"/>
          </a:xfrm>
          <a:prstGeom prst="rect">
            <a:avLst/>
          </a:prstGeom>
        </p:spPr>
      </p:pic>
      <p:pic>
        <p:nvPicPr>
          <p:cNvPr id="2" name="Picture 1">
            <a:extLst>
              <a:ext uri="{FF2B5EF4-FFF2-40B4-BE49-F238E27FC236}">
                <a16:creationId xmlns:a16="http://schemas.microsoft.com/office/drawing/2014/main" id="{25A1CFAD-AE3E-D433-BF69-D01D37C4136F}"/>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9481981" y="626541"/>
            <a:ext cx="2153245" cy="1640639"/>
          </a:xfrm>
          <a:prstGeom prst="rect">
            <a:avLst/>
          </a:prstGeom>
        </p:spPr>
      </p:pic>
      <p:pic>
        <p:nvPicPr>
          <p:cNvPr id="3" name="Picture 2">
            <a:extLst>
              <a:ext uri="{FF2B5EF4-FFF2-40B4-BE49-F238E27FC236}">
                <a16:creationId xmlns:a16="http://schemas.microsoft.com/office/drawing/2014/main" id="{4CF09166-4E1A-4265-7B67-B44BF987F03A}"/>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9481981" y="2415056"/>
            <a:ext cx="2153245" cy="1640639"/>
          </a:xfrm>
          <a:prstGeom prst="rect">
            <a:avLst/>
          </a:prstGeom>
        </p:spPr>
      </p:pic>
      <p:pic>
        <p:nvPicPr>
          <p:cNvPr id="6" name="Picture 5">
            <a:extLst>
              <a:ext uri="{FF2B5EF4-FFF2-40B4-BE49-F238E27FC236}">
                <a16:creationId xmlns:a16="http://schemas.microsoft.com/office/drawing/2014/main" id="{90E7911B-FD34-3418-6CFC-F63C8D860974}"/>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9481981" y="4203570"/>
            <a:ext cx="2153245" cy="1640639"/>
          </a:xfrm>
          <a:prstGeom prst="rect">
            <a:avLst/>
          </a:prstGeom>
        </p:spPr>
      </p:pic>
      <p:sp>
        <p:nvSpPr>
          <p:cNvPr id="10" name="TextBox 9">
            <a:extLst>
              <a:ext uri="{FF2B5EF4-FFF2-40B4-BE49-F238E27FC236}">
                <a16:creationId xmlns:a16="http://schemas.microsoft.com/office/drawing/2014/main" id="{BC41EBEC-3848-CA5D-E50A-06049DF1C1B9}"/>
              </a:ext>
            </a:extLst>
          </p:cNvPr>
          <p:cNvSpPr txBox="1"/>
          <p:nvPr/>
        </p:nvSpPr>
        <p:spPr>
          <a:xfrm>
            <a:off x="786697" y="2707709"/>
            <a:ext cx="3189699" cy="1931106"/>
          </a:xfrm>
          <a:prstGeom prst="rect">
            <a:avLst/>
          </a:prstGeom>
          <a:noFill/>
        </p:spPr>
        <p:txBody>
          <a:bodyPr wrap="square" lIns="0" tIns="0" rIns="0" bIns="0" rtlCol="0">
            <a:spAutoFit/>
          </a:bodyPr>
          <a:lstStyle/>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lang="en-GB" sz="1300" dirty="0">
                <a:solidFill>
                  <a:srgbClr val="003C53"/>
                </a:solidFill>
                <a:latin typeface="Arial" panose="020B0604020202020204" pitchFamily="34" charset="0"/>
                <a:ea typeface="+mj-ea"/>
                <a:cs typeface="Arial" panose="020B0604020202020204" pitchFamily="34" charset="0"/>
              </a:rPr>
              <a:t>C</a:t>
            </a: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lass A acoustics </a:t>
            </a:r>
            <a:endParaRPr lang="en-GB" sz="1300" dirty="0">
              <a:solidFill>
                <a:srgbClr val="003C53"/>
              </a:solidFill>
              <a:latin typeface="Arial" panose="020B0604020202020204" pitchFamily="34" charset="0"/>
              <a:cs typeface="Arial" panose="020B0604020202020204" pitchFamily="34" charset="0"/>
            </a:endParaRPr>
          </a:p>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n-ea"/>
                <a:cs typeface="Arial" panose="020B0604020202020204" pitchFamily="34" charset="0"/>
              </a:rPr>
              <a:t>Height adjustable table with LED </a:t>
            </a:r>
            <a:b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n-ea"/>
                <a:cs typeface="Arial" panose="020B0604020202020204" pitchFamily="34" charset="0"/>
              </a:rPr>
            </a:b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n-ea"/>
                <a:cs typeface="Arial" panose="020B0604020202020204" pitchFamily="34" charset="0"/>
              </a:rPr>
              <a:t>facial lighting</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hushAssistant: </a:t>
            </a:r>
            <a:r>
              <a:rPr kumimoji="0" lang="en-GB" sz="1300" b="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touch screen controls lighting, ventilation + booking system</a:t>
            </a:r>
            <a:endPar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Power module</a:t>
            </a:r>
            <a:r>
              <a:rPr lang="en-GB" sz="1300" dirty="0">
                <a:solidFill>
                  <a:srgbClr val="003C53"/>
                </a:solidFill>
                <a:latin typeface="Arial" panose="020B0604020202020204" pitchFamily="34" charset="0"/>
                <a:ea typeface="+mj-ea"/>
                <a:cs typeface="Arial" panose="020B0604020202020204" pitchFamily="34" charset="0"/>
              </a:rPr>
              <a:t>, </a:t>
            </a: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USB A+C</a:t>
            </a:r>
          </a:p>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Freestanding </a:t>
            </a:r>
            <a:r>
              <a:rPr lang="en-GB" sz="1300" dirty="0">
                <a:solidFill>
                  <a:srgbClr val="003C53"/>
                </a:solidFill>
                <a:latin typeface="Arial" panose="020B0604020202020204" pitchFamily="34" charset="0"/>
                <a:ea typeface="+mj-ea"/>
                <a:cs typeface="Arial" panose="020B0604020202020204" pitchFamily="34" charset="0"/>
              </a:rPr>
              <a:t>stool, </a:t>
            </a:r>
            <a:r>
              <a:rPr lang="en-GB" sz="1300" i="1" dirty="0">
                <a:solidFill>
                  <a:srgbClr val="003C53"/>
                </a:solidFill>
                <a:latin typeface="Arial" panose="020B0604020202020204" pitchFamily="34" charset="0"/>
                <a:ea typeface="+mj-ea"/>
                <a:cs typeface="Arial" panose="020B0604020202020204" pitchFamily="34" charset="0"/>
              </a:rPr>
              <a:t>option</a:t>
            </a:r>
            <a:endPar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pic>
        <p:nvPicPr>
          <p:cNvPr id="8" name="Picture 7" descr="A blue and white circle with white text and a yellow ribbon&#10;&#10;Description automatically generated">
            <a:extLst>
              <a:ext uri="{FF2B5EF4-FFF2-40B4-BE49-F238E27FC236}">
                <a16:creationId xmlns:a16="http://schemas.microsoft.com/office/drawing/2014/main" id="{7D2C989E-35AF-C083-CD63-FAA0B17A4CF4}"/>
              </a:ext>
            </a:extLst>
          </p:cNvPr>
          <p:cNvPicPr>
            <a:picLocks noChangeAspect="1"/>
          </p:cNvPicPr>
          <p:nvPr/>
        </p:nvPicPr>
        <p:blipFill>
          <a:blip r:embed="rId7"/>
          <a:stretch>
            <a:fillRect/>
          </a:stretch>
        </p:blipFill>
        <p:spPr>
          <a:xfrm>
            <a:off x="8354857" y="5390708"/>
            <a:ext cx="790341" cy="695500"/>
          </a:xfrm>
          <a:prstGeom prst="rect">
            <a:avLst/>
          </a:prstGeom>
        </p:spPr>
      </p:pic>
      <p:pic>
        <p:nvPicPr>
          <p:cNvPr id="11" name="Picture 10">
            <a:extLst>
              <a:ext uri="{FF2B5EF4-FFF2-40B4-BE49-F238E27FC236}">
                <a16:creationId xmlns:a16="http://schemas.microsoft.com/office/drawing/2014/main" id="{CA826554-986C-78AC-963B-DCBEEB4026CC}"/>
              </a:ext>
            </a:extLst>
          </p:cNvPr>
          <p:cNvPicPr>
            <a:picLocks noChangeAspect="1"/>
          </p:cNvPicPr>
          <p:nvPr/>
        </p:nvPicPr>
        <p:blipFill>
          <a:blip r:embed="rId8"/>
          <a:stretch>
            <a:fillRect/>
          </a:stretch>
        </p:blipFill>
        <p:spPr>
          <a:xfrm>
            <a:off x="793869" y="5113779"/>
            <a:ext cx="241300" cy="381000"/>
          </a:xfrm>
          <a:prstGeom prst="rect">
            <a:avLst/>
          </a:prstGeom>
        </p:spPr>
      </p:pic>
      <p:pic>
        <p:nvPicPr>
          <p:cNvPr id="17" name="Picture 16">
            <a:extLst>
              <a:ext uri="{FF2B5EF4-FFF2-40B4-BE49-F238E27FC236}">
                <a16:creationId xmlns:a16="http://schemas.microsoft.com/office/drawing/2014/main" id="{A8021304-0AFA-640F-EC4E-39716DFB575B}"/>
              </a:ext>
            </a:extLst>
          </p:cNvPr>
          <p:cNvPicPr>
            <a:picLocks noChangeAspect="1"/>
          </p:cNvPicPr>
          <p:nvPr/>
        </p:nvPicPr>
        <p:blipFill>
          <a:blip r:embed="rId9"/>
          <a:stretch>
            <a:fillRect/>
          </a:stretch>
        </p:blipFill>
        <p:spPr>
          <a:xfrm>
            <a:off x="1158371" y="5202679"/>
            <a:ext cx="108739" cy="217478"/>
          </a:xfrm>
          <a:prstGeom prst="rect">
            <a:avLst/>
          </a:prstGeom>
        </p:spPr>
      </p:pic>
      <p:sp>
        <p:nvSpPr>
          <p:cNvPr id="18" name="TextBox 17">
            <a:extLst>
              <a:ext uri="{FF2B5EF4-FFF2-40B4-BE49-F238E27FC236}">
                <a16:creationId xmlns:a16="http://schemas.microsoft.com/office/drawing/2014/main" id="{82F0D3BF-0325-6DAB-D234-091A267503BC}"/>
              </a:ext>
            </a:extLst>
          </p:cNvPr>
          <p:cNvSpPr txBox="1"/>
          <p:nvPr/>
        </p:nvSpPr>
        <p:spPr>
          <a:xfrm>
            <a:off x="1349128" y="5214803"/>
            <a:ext cx="216037"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1</a:t>
            </a:r>
          </a:p>
        </p:txBody>
      </p:sp>
      <p:sp>
        <p:nvSpPr>
          <p:cNvPr id="19" name="TextBox 18">
            <a:extLst>
              <a:ext uri="{FF2B5EF4-FFF2-40B4-BE49-F238E27FC236}">
                <a16:creationId xmlns:a16="http://schemas.microsoft.com/office/drawing/2014/main" id="{6F81EA50-51A2-624B-9DF0-E389746D94EA}"/>
              </a:ext>
            </a:extLst>
          </p:cNvPr>
          <p:cNvSpPr txBox="1"/>
          <p:nvPr/>
        </p:nvSpPr>
        <p:spPr>
          <a:xfrm>
            <a:off x="1650556" y="5214803"/>
            <a:ext cx="3162451"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 90.5 x W. 49 x D. 37</a:t>
            </a:r>
          </a:p>
        </p:txBody>
      </p:sp>
    </p:spTree>
    <p:extLst>
      <p:ext uri="{BB962C8B-B14F-4D97-AF65-F5344CB8AC3E}">
        <p14:creationId xmlns:p14="http://schemas.microsoft.com/office/powerpoint/2010/main" val="25582384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B0348-B7A9-EEFF-0D1D-4C12199A8797}"/>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1FF18E78-42FD-AEB0-09F8-8AA50A07B9B9}"/>
              </a:ext>
            </a:extLst>
          </p:cNvPr>
          <p:cNvSpPr/>
          <p:nvPr/>
        </p:nvSpPr>
        <p:spPr>
          <a:xfrm>
            <a:off x="4404704" y="624239"/>
            <a:ext cx="4951331" cy="5219970"/>
          </a:xfrm>
          <a:prstGeom prst="rect">
            <a:avLst/>
          </a:prstGeom>
          <a:solidFill>
            <a:srgbClr val="F2F0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C5D2A722-5A8F-A46E-207C-118CBC2FBBD1}"/>
              </a:ext>
            </a:extLst>
          </p:cNvPr>
          <p:cNvSpPr txBox="1"/>
          <p:nvPr/>
        </p:nvSpPr>
        <p:spPr>
          <a:xfrm>
            <a:off x="786698" y="1507377"/>
            <a:ext cx="3224864" cy="1191577"/>
          </a:xfrm>
          <a:prstGeom prst="rect">
            <a:avLst/>
          </a:prstGeom>
          <a:noFill/>
        </p:spPr>
        <p:txBody>
          <a:bodyPr wrap="square" lIns="0" tIns="0" rIns="0" bIns="0" rtlCol="0">
            <a:spAutoFit/>
          </a:bodyPr>
          <a:lstStyle/>
          <a:p>
            <a:pPr>
              <a:lnSpc>
                <a:spcPct val="120000"/>
              </a:lnSpc>
              <a:spcAft>
                <a:spcPts val="700"/>
              </a:spcAft>
            </a:pPr>
            <a:r>
              <a:rPr lang="en-GB" sz="1300" b="0" i="0" u="none" strike="noStrike" dirty="0">
                <a:solidFill>
                  <a:srgbClr val="003C53"/>
                </a:solidFill>
                <a:effectLst/>
                <a:latin typeface="Arial" panose="020B0604020202020204" pitchFamily="34" charset="0"/>
                <a:cs typeface="Arial" panose="020B0604020202020204" pitchFamily="34" charset="0"/>
              </a:rPr>
              <a:t>A more comfortable </a:t>
            </a:r>
            <a:r>
              <a:rPr lang="en-GB" sz="1300" dirty="0">
                <a:solidFill>
                  <a:srgbClr val="003C53"/>
                </a:solidFill>
                <a:latin typeface="Arial" panose="020B0604020202020204" pitchFamily="34" charset="0"/>
                <a:cs typeface="Arial" panose="020B0604020202020204" pitchFamily="34" charset="0"/>
              </a:rPr>
              <a:t>option </a:t>
            </a:r>
            <a:r>
              <a:rPr lang="en-GB" sz="1300" b="0" i="0" u="none" strike="noStrike" dirty="0">
                <a:solidFill>
                  <a:srgbClr val="003C53"/>
                </a:solidFill>
                <a:effectLst/>
                <a:latin typeface="Arial" panose="020B0604020202020204" pitchFamily="34" charset="0"/>
                <a:cs typeface="Arial" panose="020B0604020202020204" pitchFamily="34" charset="0"/>
              </a:rPr>
              <a:t>designed for longer video calls. Equipped with a sofa, worksurface, optional VESA Mount and LED facial lighting, users can enjoy well-lit, private conversations with comfort. </a:t>
            </a:r>
            <a:endParaRPr lang="en-US" sz="1300" dirty="0">
              <a:solidFill>
                <a:srgbClr val="003C53"/>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EA566048-5555-22F8-171A-D60DBB91CF23}"/>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9481981" y="624239"/>
            <a:ext cx="2153244" cy="1641481"/>
          </a:xfrm>
          <a:prstGeom prst="rect">
            <a:avLst/>
          </a:prstGeom>
        </p:spPr>
      </p:pic>
      <p:pic>
        <p:nvPicPr>
          <p:cNvPr id="3" name="Picture 2">
            <a:extLst>
              <a:ext uri="{FF2B5EF4-FFF2-40B4-BE49-F238E27FC236}">
                <a16:creationId xmlns:a16="http://schemas.microsoft.com/office/drawing/2014/main" id="{475E4005-EF25-90E0-35FC-A2AA62BC79FC}"/>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9481981" y="2413483"/>
            <a:ext cx="2153244" cy="1641481"/>
          </a:xfrm>
          <a:prstGeom prst="rect">
            <a:avLst/>
          </a:prstGeom>
        </p:spPr>
      </p:pic>
      <p:pic>
        <p:nvPicPr>
          <p:cNvPr id="6" name="Picture 5">
            <a:extLst>
              <a:ext uri="{FF2B5EF4-FFF2-40B4-BE49-F238E27FC236}">
                <a16:creationId xmlns:a16="http://schemas.microsoft.com/office/drawing/2014/main" id="{23849BD1-0A0B-B02C-EF1A-AF0ECF530043}"/>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9481981" y="4202728"/>
            <a:ext cx="2153244" cy="1641481"/>
          </a:xfrm>
          <a:prstGeom prst="rect">
            <a:avLst/>
          </a:prstGeom>
        </p:spPr>
      </p:pic>
      <p:sp>
        <p:nvSpPr>
          <p:cNvPr id="10" name="TextBox 9">
            <a:extLst>
              <a:ext uri="{FF2B5EF4-FFF2-40B4-BE49-F238E27FC236}">
                <a16:creationId xmlns:a16="http://schemas.microsoft.com/office/drawing/2014/main" id="{D41D8833-090C-3A00-871B-227D1D51586A}"/>
              </a:ext>
            </a:extLst>
          </p:cNvPr>
          <p:cNvSpPr txBox="1"/>
          <p:nvPr/>
        </p:nvSpPr>
        <p:spPr>
          <a:xfrm>
            <a:off x="786697" y="2872520"/>
            <a:ext cx="3583182" cy="1982402"/>
          </a:xfrm>
          <a:prstGeom prst="rect">
            <a:avLst/>
          </a:prstGeom>
          <a:noFill/>
        </p:spPr>
        <p:txBody>
          <a:bodyPr wrap="square" lIns="0" tIns="0" rIns="0" bIns="0" rtlCol="0">
            <a:spAutoFit/>
          </a:bodyPr>
          <a:lstStyle/>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Class A </a:t>
            </a:r>
            <a:r>
              <a:rPr lang="en-GB" sz="1300" dirty="0">
                <a:solidFill>
                  <a:srgbClr val="003C53"/>
                </a:solidFill>
                <a:latin typeface="Arial" panose="020B0604020202020204" pitchFamily="34" charset="0"/>
                <a:ea typeface="+mj-ea"/>
                <a:cs typeface="Arial" panose="020B0604020202020204" pitchFamily="34" charset="0"/>
              </a:rPr>
              <a:t>a</a:t>
            </a:r>
            <a:r>
              <a:rPr kumimoji="0" lang="en-GB" sz="1300" b="0" i="0" u="none" strike="noStrike" kern="1200" cap="none" spc="0" normalizeH="0" baseline="0" noProof="0" dirty="0" err="1">
                <a:ln>
                  <a:noFill/>
                </a:ln>
                <a:solidFill>
                  <a:srgbClr val="003C53"/>
                </a:solidFill>
                <a:effectLst/>
                <a:uLnTx/>
                <a:uFillTx/>
                <a:latin typeface="Arial" panose="020B0604020202020204" pitchFamily="34" charset="0"/>
                <a:ea typeface="+mj-ea"/>
                <a:cs typeface="Arial" panose="020B0604020202020204" pitchFamily="34" charset="0"/>
              </a:rPr>
              <a:t>coustics</a:t>
            </a: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 </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Seated height table w. LED facial lighting</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lang="en-GB" sz="1300" dirty="0">
                <a:solidFill>
                  <a:srgbClr val="003C53"/>
                </a:solidFill>
                <a:latin typeface="Arial" panose="020B0604020202020204" pitchFamily="34" charset="0"/>
                <a:ea typeface="+mj-ea"/>
                <a:cs typeface="Arial" panose="020B0604020202020204" pitchFamily="34" charset="0"/>
              </a:rPr>
              <a:t>S</a:t>
            </a:r>
            <a:r>
              <a:rPr kumimoji="0" lang="en-GB" sz="1300" b="0" i="0" u="none" strike="noStrike" kern="1200" cap="none" spc="0" normalizeH="0" baseline="0" noProof="0" dirty="0" err="1">
                <a:ln>
                  <a:noFill/>
                </a:ln>
                <a:solidFill>
                  <a:srgbClr val="003C53"/>
                </a:solidFill>
                <a:effectLst/>
                <a:uLnTx/>
                <a:uFillTx/>
                <a:latin typeface="Arial" panose="020B0604020202020204" pitchFamily="34" charset="0"/>
                <a:ea typeface="+mj-ea"/>
                <a:cs typeface="Arial" panose="020B0604020202020204" pitchFamily="34" charset="0"/>
              </a:rPr>
              <a:t>ofa</a:t>
            </a:r>
            <a:r>
              <a:rPr lang="en-GB" sz="1300" dirty="0">
                <a:solidFill>
                  <a:srgbClr val="003C53"/>
                </a:solidFill>
                <a:latin typeface="Arial" panose="020B0604020202020204" pitchFamily="34" charset="0"/>
                <a:ea typeface="+mj-ea"/>
                <a:cs typeface="Arial" panose="020B0604020202020204" pitchFamily="34" charset="0"/>
              </a:rPr>
              <a:t>, </a:t>
            </a:r>
            <a:r>
              <a:rPr kumimoji="0" lang="en-GB" sz="1300" b="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option</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hushAssistant: </a:t>
            </a:r>
            <a:r>
              <a:rPr kumimoji="0" lang="en-GB" sz="1300" b="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touch screen controls </a:t>
            </a:r>
            <a:br>
              <a:rPr kumimoji="0" lang="en-GB" sz="1300" b="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br>
            <a:r>
              <a:rPr kumimoji="0" lang="en-GB" sz="1300" b="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lighting, ventilation + booking system</a:t>
            </a:r>
            <a:endParaRPr lang="en-GB" sz="1300" dirty="0">
              <a:solidFill>
                <a:srgbClr val="003C53"/>
              </a:solidFill>
              <a:latin typeface="Arial" panose="020B0604020202020204" pitchFamily="34" charset="0"/>
              <a:ea typeface="+mj-ea"/>
              <a:cs typeface="Arial" panose="020B0604020202020204" pitchFamily="34" charset="0"/>
            </a:endParaRP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Power module, USB A+C</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VESA mount </a:t>
            </a:r>
            <a:r>
              <a:rPr lang="en-GB" sz="1300" dirty="0">
                <a:solidFill>
                  <a:srgbClr val="003C53"/>
                </a:solidFill>
                <a:latin typeface="Arial" panose="020B0604020202020204" pitchFamily="34" charset="0"/>
                <a:ea typeface="+mj-ea"/>
                <a:cs typeface="Arial" panose="020B0604020202020204" pitchFamily="34" charset="0"/>
              </a:rPr>
              <a:t>+</a:t>
            </a: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 Occupancy sensor, </a:t>
            </a:r>
            <a:r>
              <a:rPr kumimoji="0" lang="en-GB" sz="1300" b="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option</a:t>
            </a:r>
            <a:endPar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pic>
        <p:nvPicPr>
          <p:cNvPr id="5" name="Picture 4">
            <a:extLst>
              <a:ext uri="{FF2B5EF4-FFF2-40B4-BE49-F238E27FC236}">
                <a16:creationId xmlns:a16="http://schemas.microsoft.com/office/drawing/2014/main" id="{DC723020-3878-5DDD-43D3-898577729494}"/>
              </a:ext>
            </a:extLst>
          </p:cNvPr>
          <p:cNvPicPr>
            <a:picLocks noChangeAspect="1"/>
          </p:cNvPicPr>
          <p:nvPr/>
        </p:nvPicPr>
        <p:blipFill>
          <a:blip r:embed="rId5"/>
          <a:stretch>
            <a:fillRect/>
          </a:stretch>
        </p:blipFill>
        <p:spPr>
          <a:xfrm>
            <a:off x="786698" y="1098171"/>
            <a:ext cx="2395824" cy="271022"/>
          </a:xfrm>
          <a:prstGeom prst="rect">
            <a:avLst/>
          </a:prstGeom>
        </p:spPr>
      </p:pic>
      <p:pic>
        <p:nvPicPr>
          <p:cNvPr id="8" name="Picture 7">
            <a:extLst>
              <a:ext uri="{FF2B5EF4-FFF2-40B4-BE49-F238E27FC236}">
                <a16:creationId xmlns:a16="http://schemas.microsoft.com/office/drawing/2014/main" id="{092685C3-946A-1DF2-EE6E-69EBA90F290E}"/>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5598680" y="866207"/>
            <a:ext cx="2756177" cy="4736031"/>
          </a:xfrm>
          <a:prstGeom prst="rect">
            <a:avLst/>
          </a:prstGeom>
        </p:spPr>
      </p:pic>
      <p:pic>
        <p:nvPicPr>
          <p:cNvPr id="14" name="Picture 13" descr="A blue and white circle with white text and a yellow ribbon&#10;&#10;Description automatically generated">
            <a:extLst>
              <a:ext uri="{FF2B5EF4-FFF2-40B4-BE49-F238E27FC236}">
                <a16:creationId xmlns:a16="http://schemas.microsoft.com/office/drawing/2014/main" id="{39694996-3D96-8D93-F13B-23BE3C48E9E3}"/>
              </a:ext>
            </a:extLst>
          </p:cNvPr>
          <p:cNvPicPr>
            <a:picLocks noChangeAspect="1"/>
          </p:cNvPicPr>
          <p:nvPr/>
        </p:nvPicPr>
        <p:blipFill>
          <a:blip r:embed="rId7"/>
          <a:stretch>
            <a:fillRect/>
          </a:stretch>
        </p:blipFill>
        <p:spPr>
          <a:xfrm>
            <a:off x="8354857" y="5390708"/>
            <a:ext cx="790341" cy="695500"/>
          </a:xfrm>
          <a:prstGeom prst="rect">
            <a:avLst/>
          </a:prstGeom>
        </p:spPr>
      </p:pic>
      <p:pic>
        <p:nvPicPr>
          <p:cNvPr id="9" name="Picture 8">
            <a:extLst>
              <a:ext uri="{FF2B5EF4-FFF2-40B4-BE49-F238E27FC236}">
                <a16:creationId xmlns:a16="http://schemas.microsoft.com/office/drawing/2014/main" id="{AD80326E-BF0A-2A49-837A-44C2709BD797}"/>
              </a:ext>
            </a:extLst>
          </p:cNvPr>
          <p:cNvPicPr>
            <a:picLocks noChangeAspect="1"/>
          </p:cNvPicPr>
          <p:nvPr/>
        </p:nvPicPr>
        <p:blipFill>
          <a:blip r:embed="rId8"/>
          <a:stretch>
            <a:fillRect/>
          </a:stretch>
        </p:blipFill>
        <p:spPr>
          <a:xfrm>
            <a:off x="793869" y="5113779"/>
            <a:ext cx="241300" cy="381000"/>
          </a:xfrm>
          <a:prstGeom prst="rect">
            <a:avLst/>
          </a:prstGeom>
        </p:spPr>
      </p:pic>
      <p:pic>
        <p:nvPicPr>
          <p:cNvPr id="17" name="Picture 16">
            <a:extLst>
              <a:ext uri="{FF2B5EF4-FFF2-40B4-BE49-F238E27FC236}">
                <a16:creationId xmlns:a16="http://schemas.microsoft.com/office/drawing/2014/main" id="{1460D7E9-3039-A7CB-C052-6B764142EEA8}"/>
              </a:ext>
            </a:extLst>
          </p:cNvPr>
          <p:cNvPicPr>
            <a:picLocks noChangeAspect="1"/>
          </p:cNvPicPr>
          <p:nvPr/>
        </p:nvPicPr>
        <p:blipFill>
          <a:blip r:embed="rId9"/>
          <a:stretch>
            <a:fillRect/>
          </a:stretch>
        </p:blipFill>
        <p:spPr>
          <a:xfrm>
            <a:off x="1158371" y="5202679"/>
            <a:ext cx="108739" cy="217478"/>
          </a:xfrm>
          <a:prstGeom prst="rect">
            <a:avLst/>
          </a:prstGeom>
        </p:spPr>
      </p:pic>
      <p:sp>
        <p:nvSpPr>
          <p:cNvPr id="18" name="TextBox 17">
            <a:extLst>
              <a:ext uri="{FF2B5EF4-FFF2-40B4-BE49-F238E27FC236}">
                <a16:creationId xmlns:a16="http://schemas.microsoft.com/office/drawing/2014/main" id="{CD0EC6DD-5E85-730C-D878-D6EFBC0EE153}"/>
              </a:ext>
            </a:extLst>
          </p:cNvPr>
          <p:cNvSpPr txBox="1"/>
          <p:nvPr/>
        </p:nvSpPr>
        <p:spPr>
          <a:xfrm>
            <a:off x="1349128" y="5214803"/>
            <a:ext cx="216037"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1</a:t>
            </a:r>
          </a:p>
        </p:txBody>
      </p:sp>
      <p:sp>
        <p:nvSpPr>
          <p:cNvPr id="19" name="TextBox 18">
            <a:extLst>
              <a:ext uri="{FF2B5EF4-FFF2-40B4-BE49-F238E27FC236}">
                <a16:creationId xmlns:a16="http://schemas.microsoft.com/office/drawing/2014/main" id="{15E57613-60D3-3B3B-B927-59F755169A93}"/>
              </a:ext>
            </a:extLst>
          </p:cNvPr>
          <p:cNvSpPr txBox="1"/>
          <p:nvPr/>
        </p:nvSpPr>
        <p:spPr>
          <a:xfrm>
            <a:off x="1650556" y="5214803"/>
            <a:ext cx="3162451"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lang="en-GB" sz="1100" b="1" dirty="0">
                <a:solidFill>
                  <a:srgbClr val="003C53"/>
                </a:solidFill>
                <a:latin typeface="Arial" panose="020B0604020202020204" pitchFamily="34" charset="0"/>
                <a:ea typeface="+mj-ea"/>
                <a:cs typeface="Arial" panose="020B0604020202020204" pitchFamily="34" charset="0"/>
              </a:rPr>
              <a:t>H. </a:t>
            </a:r>
            <a:r>
              <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90.5 x W. 49 x D. 37</a:t>
            </a:r>
          </a:p>
        </p:txBody>
      </p:sp>
    </p:spTree>
    <p:extLst>
      <p:ext uri="{BB962C8B-B14F-4D97-AF65-F5344CB8AC3E}">
        <p14:creationId xmlns:p14="http://schemas.microsoft.com/office/powerpoint/2010/main" val="17437965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4B8FA-73D0-4771-C223-7E6BC3E3B95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DDF87B3-BEBE-E6BF-517A-0B13C78FAE8E}"/>
              </a:ext>
            </a:extLst>
          </p:cNvPr>
          <p:cNvSpPr/>
          <p:nvPr/>
        </p:nvSpPr>
        <p:spPr>
          <a:xfrm>
            <a:off x="4404704" y="624239"/>
            <a:ext cx="4951331" cy="5219970"/>
          </a:xfrm>
          <a:prstGeom prst="rect">
            <a:avLst/>
          </a:prstGeom>
          <a:solidFill>
            <a:srgbClr val="F2F0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491E7AE2-B343-42EC-C93C-B9A5D58512EC}"/>
              </a:ext>
            </a:extLst>
          </p:cNvPr>
          <p:cNvSpPr txBox="1"/>
          <p:nvPr/>
        </p:nvSpPr>
        <p:spPr>
          <a:xfrm>
            <a:off x="786697" y="1507377"/>
            <a:ext cx="3099598" cy="938206"/>
          </a:xfrm>
          <a:prstGeom prst="rect">
            <a:avLst/>
          </a:prstGeom>
          <a:noFill/>
        </p:spPr>
        <p:txBody>
          <a:bodyPr wrap="square" lIns="0" tIns="0" rIns="0" bIns="0" rtlCol="0">
            <a:spAutoFit/>
          </a:bodyPr>
          <a:lstStyle/>
          <a:p>
            <a:pPr>
              <a:lnSpc>
                <a:spcPct val="120000"/>
              </a:lnSpc>
              <a:spcAft>
                <a:spcPts val="700"/>
              </a:spcAft>
            </a:pPr>
            <a:r>
              <a:rPr lang="en-GB" sz="1300" dirty="0">
                <a:solidFill>
                  <a:srgbClr val="003C53"/>
                </a:solidFill>
                <a:latin typeface="Arial" panose="020B0604020202020204" pitchFamily="34" charset="0"/>
                <a:cs typeface="Arial" panose="020B0604020202020204" pitchFamily="34" charset="0"/>
              </a:rPr>
              <a:t>A </a:t>
            </a:r>
            <a:r>
              <a:rPr lang="en-GB" sz="1300" b="0" i="0" u="none" strike="noStrike" dirty="0">
                <a:solidFill>
                  <a:srgbClr val="003C53"/>
                </a:solidFill>
                <a:effectLst/>
                <a:latin typeface="Arial" panose="020B0604020202020204" pitchFamily="34" charset="0"/>
                <a:cs typeface="Arial" panose="020B0604020202020204" pitchFamily="34" charset="0"/>
              </a:rPr>
              <a:t>unique sized acoustic meeting pod designed for up to 2-people and built for small spaces—Under 24sq ft eases </a:t>
            </a:r>
            <a:r>
              <a:rPr lang="en-GB" sz="1300" dirty="0">
                <a:solidFill>
                  <a:srgbClr val="003C53"/>
                </a:solidFill>
                <a:latin typeface="Arial" panose="020B0604020202020204" pitchFamily="34" charset="0"/>
                <a:cs typeface="Arial" panose="020B0604020202020204" pitchFamily="34" charset="0"/>
              </a:rPr>
              <a:t>Fire Life and Safety requirements.</a:t>
            </a:r>
            <a:endParaRPr lang="en-US" sz="1300" dirty="0">
              <a:solidFill>
                <a:srgbClr val="003C53"/>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47E2EAE6-46A6-C485-8DF8-14ACE45A5B9E}"/>
              </a:ext>
            </a:extLst>
          </p:cNvPr>
          <p:cNvSpPr txBox="1"/>
          <p:nvPr/>
        </p:nvSpPr>
        <p:spPr>
          <a:xfrm>
            <a:off x="786697" y="2707709"/>
            <a:ext cx="3164069" cy="1931106"/>
          </a:xfrm>
          <a:prstGeom prst="rect">
            <a:avLst/>
          </a:prstGeom>
          <a:noFill/>
        </p:spPr>
        <p:txBody>
          <a:bodyPr wrap="square" lIns="0" tIns="0" rIns="0" bIns="0" rtlCol="0">
            <a:spAutoFit/>
          </a:bodyPr>
          <a:lstStyle/>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Class A acoustics</a:t>
            </a:r>
          </a:p>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lang="en-GB" sz="1300" dirty="0">
                <a:solidFill>
                  <a:srgbClr val="003C53"/>
                </a:solidFill>
                <a:latin typeface="Arial" panose="020B0604020202020204" pitchFamily="34" charset="0"/>
                <a:ea typeface="+mj-ea"/>
                <a:cs typeface="Arial" panose="020B0604020202020204" pitchFamily="34" charset="0"/>
              </a:rPr>
              <a:t>Table and Sofa, </a:t>
            </a:r>
            <a:r>
              <a:rPr lang="en-GB" sz="1300" i="1" dirty="0">
                <a:solidFill>
                  <a:srgbClr val="003C53"/>
                </a:solidFill>
                <a:latin typeface="Arial" panose="020B0604020202020204" pitchFamily="34" charset="0"/>
                <a:ea typeface="+mj-ea"/>
                <a:cs typeface="Arial" panose="020B0604020202020204" pitchFamily="34" charset="0"/>
              </a:rPr>
              <a:t>option</a:t>
            </a:r>
            <a:endParaRPr kumimoji="0" lang="en-GB" sz="130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hushAssistant: </a:t>
            </a:r>
            <a:r>
              <a:rPr kumimoji="0" lang="en-GB" sz="1300" b="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touch screen controls lighting, ventilation + booking system</a:t>
            </a:r>
            <a:endPar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Power module, USB A+C</a:t>
            </a:r>
          </a:p>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VESA Mount + Occupancy </a:t>
            </a:r>
            <a:b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b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sensor </a:t>
            </a:r>
            <a:r>
              <a:rPr kumimoji="0" lang="en-GB" sz="1300" b="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option</a:t>
            </a:r>
            <a:endPar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pic>
        <p:nvPicPr>
          <p:cNvPr id="6" name="Picture 5">
            <a:extLst>
              <a:ext uri="{FF2B5EF4-FFF2-40B4-BE49-F238E27FC236}">
                <a16:creationId xmlns:a16="http://schemas.microsoft.com/office/drawing/2014/main" id="{C31D7C2B-7C22-C0F0-F99C-1EAC7995289A}"/>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9481981" y="624239"/>
            <a:ext cx="2153245" cy="1641482"/>
          </a:xfrm>
          <a:prstGeom prst="rect">
            <a:avLst/>
          </a:prstGeom>
        </p:spPr>
      </p:pic>
      <p:pic>
        <p:nvPicPr>
          <p:cNvPr id="7" name="Picture 6">
            <a:extLst>
              <a:ext uri="{FF2B5EF4-FFF2-40B4-BE49-F238E27FC236}">
                <a16:creationId xmlns:a16="http://schemas.microsoft.com/office/drawing/2014/main" id="{002A677A-B3D6-2725-ED17-F0E02FDC98B0}"/>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9481981" y="2409399"/>
            <a:ext cx="2153245" cy="1641482"/>
          </a:xfrm>
          <a:prstGeom prst="rect">
            <a:avLst/>
          </a:prstGeom>
        </p:spPr>
      </p:pic>
      <p:pic>
        <p:nvPicPr>
          <p:cNvPr id="8" name="Picture 7">
            <a:extLst>
              <a:ext uri="{FF2B5EF4-FFF2-40B4-BE49-F238E27FC236}">
                <a16:creationId xmlns:a16="http://schemas.microsoft.com/office/drawing/2014/main" id="{60CE067E-7F0D-304D-8E15-402E17B39F5C}"/>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9481981" y="4202727"/>
            <a:ext cx="2153245" cy="1641482"/>
          </a:xfrm>
          <a:prstGeom prst="rect">
            <a:avLst/>
          </a:prstGeom>
        </p:spPr>
      </p:pic>
      <p:pic>
        <p:nvPicPr>
          <p:cNvPr id="10" name="Picture 9">
            <a:extLst>
              <a:ext uri="{FF2B5EF4-FFF2-40B4-BE49-F238E27FC236}">
                <a16:creationId xmlns:a16="http://schemas.microsoft.com/office/drawing/2014/main" id="{7A7D7E1E-5FB4-07E4-4F9B-845986AFF972}"/>
              </a:ext>
            </a:extLst>
          </p:cNvPr>
          <p:cNvPicPr>
            <a:picLocks noChangeAspect="1"/>
          </p:cNvPicPr>
          <p:nvPr/>
        </p:nvPicPr>
        <p:blipFill>
          <a:blip r:embed="rId6"/>
          <a:stretch>
            <a:fillRect/>
          </a:stretch>
        </p:blipFill>
        <p:spPr>
          <a:xfrm>
            <a:off x="786697" y="1098171"/>
            <a:ext cx="1734840" cy="219600"/>
          </a:xfrm>
          <a:prstGeom prst="rect">
            <a:avLst/>
          </a:prstGeom>
        </p:spPr>
      </p:pic>
      <p:pic>
        <p:nvPicPr>
          <p:cNvPr id="3" name="Picture 2" descr="A blue and white circle with white text and a yellow ribbon&#10;&#10;Description automatically generated">
            <a:extLst>
              <a:ext uri="{FF2B5EF4-FFF2-40B4-BE49-F238E27FC236}">
                <a16:creationId xmlns:a16="http://schemas.microsoft.com/office/drawing/2014/main" id="{02B15795-CBAA-237E-469D-0BE749A4D262}"/>
              </a:ext>
            </a:extLst>
          </p:cNvPr>
          <p:cNvPicPr>
            <a:picLocks noChangeAspect="1"/>
          </p:cNvPicPr>
          <p:nvPr/>
        </p:nvPicPr>
        <p:blipFill>
          <a:blip r:embed="rId7"/>
          <a:stretch>
            <a:fillRect/>
          </a:stretch>
        </p:blipFill>
        <p:spPr>
          <a:xfrm>
            <a:off x="8354857" y="5390708"/>
            <a:ext cx="790341" cy="695500"/>
          </a:xfrm>
          <a:prstGeom prst="rect">
            <a:avLst/>
          </a:prstGeom>
        </p:spPr>
      </p:pic>
      <p:pic>
        <p:nvPicPr>
          <p:cNvPr id="14" name="Picture 13">
            <a:extLst>
              <a:ext uri="{FF2B5EF4-FFF2-40B4-BE49-F238E27FC236}">
                <a16:creationId xmlns:a16="http://schemas.microsoft.com/office/drawing/2014/main" id="{88006680-B563-F0A8-2DFE-E8BD17F89B7C}"/>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4975403" y="1013791"/>
            <a:ext cx="3776496" cy="4569560"/>
          </a:xfrm>
          <a:prstGeom prst="rect">
            <a:avLst/>
          </a:prstGeom>
        </p:spPr>
      </p:pic>
      <p:pic>
        <p:nvPicPr>
          <p:cNvPr id="9" name="Picture 8">
            <a:extLst>
              <a:ext uri="{FF2B5EF4-FFF2-40B4-BE49-F238E27FC236}">
                <a16:creationId xmlns:a16="http://schemas.microsoft.com/office/drawing/2014/main" id="{9F6AF94F-D628-6DE8-A81C-EC25B514943D}"/>
              </a:ext>
            </a:extLst>
          </p:cNvPr>
          <p:cNvPicPr>
            <a:picLocks noChangeAspect="1"/>
          </p:cNvPicPr>
          <p:nvPr/>
        </p:nvPicPr>
        <p:blipFill>
          <a:blip r:embed="rId9"/>
          <a:stretch>
            <a:fillRect/>
          </a:stretch>
        </p:blipFill>
        <p:spPr>
          <a:xfrm>
            <a:off x="793869" y="5113779"/>
            <a:ext cx="241300" cy="381000"/>
          </a:xfrm>
          <a:prstGeom prst="rect">
            <a:avLst/>
          </a:prstGeom>
        </p:spPr>
      </p:pic>
      <p:pic>
        <p:nvPicPr>
          <p:cNvPr id="11" name="Picture 10">
            <a:extLst>
              <a:ext uri="{FF2B5EF4-FFF2-40B4-BE49-F238E27FC236}">
                <a16:creationId xmlns:a16="http://schemas.microsoft.com/office/drawing/2014/main" id="{D5C901C3-BCF8-4436-C13F-1ACFC96909AD}"/>
              </a:ext>
            </a:extLst>
          </p:cNvPr>
          <p:cNvPicPr>
            <a:picLocks noChangeAspect="1"/>
          </p:cNvPicPr>
          <p:nvPr/>
        </p:nvPicPr>
        <p:blipFill>
          <a:blip r:embed="rId10"/>
          <a:stretch>
            <a:fillRect/>
          </a:stretch>
        </p:blipFill>
        <p:spPr>
          <a:xfrm>
            <a:off x="1158371" y="5202679"/>
            <a:ext cx="108739" cy="217478"/>
          </a:xfrm>
          <a:prstGeom prst="rect">
            <a:avLst/>
          </a:prstGeom>
        </p:spPr>
      </p:pic>
      <p:sp>
        <p:nvSpPr>
          <p:cNvPr id="12" name="TextBox 11">
            <a:extLst>
              <a:ext uri="{FF2B5EF4-FFF2-40B4-BE49-F238E27FC236}">
                <a16:creationId xmlns:a16="http://schemas.microsoft.com/office/drawing/2014/main" id="{C459AE4B-F47F-AB61-3450-C90D3EE605F4}"/>
              </a:ext>
            </a:extLst>
          </p:cNvPr>
          <p:cNvSpPr txBox="1"/>
          <p:nvPr/>
        </p:nvSpPr>
        <p:spPr>
          <a:xfrm>
            <a:off x="1349128" y="5214803"/>
            <a:ext cx="216037"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lang="en-GB" sz="1100" b="1" dirty="0">
                <a:solidFill>
                  <a:srgbClr val="003C53"/>
                </a:solidFill>
                <a:latin typeface="Arial" panose="020B0604020202020204" pitchFamily="34" charset="0"/>
                <a:ea typeface="+mj-ea"/>
                <a:cs typeface="Arial" panose="020B0604020202020204" pitchFamily="34" charset="0"/>
              </a:rPr>
              <a:t>2</a:t>
            </a:r>
            <a:endPar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sp>
        <p:nvSpPr>
          <p:cNvPr id="13" name="TextBox 12">
            <a:extLst>
              <a:ext uri="{FF2B5EF4-FFF2-40B4-BE49-F238E27FC236}">
                <a16:creationId xmlns:a16="http://schemas.microsoft.com/office/drawing/2014/main" id="{86F7D358-288C-724B-62A0-C43A547A7BB0}"/>
              </a:ext>
            </a:extLst>
          </p:cNvPr>
          <p:cNvSpPr txBox="1"/>
          <p:nvPr/>
        </p:nvSpPr>
        <p:spPr>
          <a:xfrm>
            <a:off x="1650556" y="5214803"/>
            <a:ext cx="3162451"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kumimoji="0" lang="en-GB" sz="1100" b="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 90.5 x W. 87 x D. 35.43</a:t>
            </a:r>
          </a:p>
        </p:txBody>
      </p:sp>
    </p:spTree>
    <p:extLst>
      <p:ext uri="{BB962C8B-B14F-4D97-AF65-F5344CB8AC3E}">
        <p14:creationId xmlns:p14="http://schemas.microsoft.com/office/powerpoint/2010/main" val="3692890812"/>
      </p:ext>
    </p:extLst>
  </p:cSld>
  <p:clrMapOvr>
    <a:masterClrMapping/>
  </p:clrMapOvr>
  <p:extLst>
    <p:ext uri="{6950BFC3-D8DA-4A85-94F7-54DA5524770B}">
      <p188:commentRel xmlns:p188="http://schemas.microsoft.com/office/powerpoint/2018/8/main" r:id="rId2"/>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E137F-568A-8D84-A2FD-8C5F976A737E}"/>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66AB0FF0-8B99-B71D-474A-877A4378C1C8}"/>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9481981" y="2413483"/>
            <a:ext cx="2153245" cy="1641482"/>
          </a:xfrm>
          <a:prstGeom prst="rect">
            <a:avLst/>
          </a:prstGeom>
        </p:spPr>
      </p:pic>
      <p:pic>
        <p:nvPicPr>
          <p:cNvPr id="13" name="Picture 12">
            <a:extLst>
              <a:ext uri="{FF2B5EF4-FFF2-40B4-BE49-F238E27FC236}">
                <a16:creationId xmlns:a16="http://schemas.microsoft.com/office/drawing/2014/main" id="{445CEB64-AAB1-EC5D-89AD-644625D7047D}"/>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9481981" y="4202727"/>
            <a:ext cx="2153245" cy="1641482"/>
          </a:xfrm>
          <a:prstGeom prst="rect">
            <a:avLst/>
          </a:prstGeom>
        </p:spPr>
      </p:pic>
      <p:sp>
        <p:nvSpPr>
          <p:cNvPr id="9" name="Rectangle 8">
            <a:extLst>
              <a:ext uri="{FF2B5EF4-FFF2-40B4-BE49-F238E27FC236}">
                <a16:creationId xmlns:a16="http://schemas.microsoft.com/office/drawing/2014/main" id="{1F5D35F5-59C7-3416-2328-56CA822785A1}"/>
              </a:ext>
            </a:extLst>
          </p:cNvPr>
          <p:cNvSpPr/>
          <p:nvPr/>
        </p:nvSpPr>
        <p:spPr>
          <a:xfrm>
            <a:off x="4404704" y="624239"/>
            <a:ext cx="4951331" cy="5219970"/>
          </a:xfrm>
          <a:prstGeom prst="rect">
            <a:avLst/>
          </a:prstGeom>
          <a:solidFill>
            <a:srgbClr val="F2F0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4551AAD5-AE67-9971-DA20-AB24BC1AD88E}"/>
              </a:ext>
            </a:extLst>
          </p:cNvPr>
          <p:cNvPicPr>
            <a:picLocks noChangeAspect="1"/>
          </p:cNvPicPr>
          <p:nvPr/>
        </p:nvPicPr>
        <p:blipFill>
          <a:blip r:embed="rId5"/>
          <a:stretch>
            <a:fillRect/>
          </a:stretch>
        </p:blipFill>
        <p:spPr>
          <a:xfrm>
            <a:off x="786697" y="1098171"/>
            <a:ext cx="1559160" cy="219600"/>
          </a:xfrm>
          <a:prstGeom prst="rect">
            <a:avLst/>
          </a:prstGeom>
        </p:spPr>
      </p:pic>
      <p:sp>
        <p:nvSpPr>
          <p:cNvPr id="4" name="TextBox 3">
            <a:extLst>
              <a:ext uri="{FF2B5EF4-FFF2-40B4-BE49-F238E27FC236}">
                <a16:creationId xmlns:a16="http://schemas.microsoft.com/office/drawing/2014/main" id="{7890147E-2BF9-6E27-9352-CD85ADD45067}"/>
              </a:ext>
            </a:extLst>
          </p:cNvPr>
          <p:cNvSpPr txBox="1"/>
          <p:nvPr/>
        </p:nvSpPr>
        <p:spPr>
          <a:xfrm>
            <a:off x="786697" y="1507378"/>
            <a:ext cx="3043025" cy="1178208"/>
          </a:xfrm>
          <a:prstGeom prst="rect">
            <a:avLst/>
          </a:prstGeom>
          <a:noFill/>
        </p:spPr>
        <p:txBody>
          <a:bodyPr wrap="square" lIns="0" tIns="0" rIns="0" bIns="0" rtlCol="0">
            <a:spAutoFit/>
          </a:bodyPr>
          <a:lstStyle/>
          <a:p>
            <a:pPr>
              <a:lnSpc>
                <a:spcPct val="120000"/>
              </a:lnSpc>
              <a:spcAft>
                <a:spcPts val="700"/>
              </a:spcAft>
            </a:pPr>
            <a:r>
              <a:rPr lang="en-GB" sz="1300" dirty="0">
                <a:solidFill>
                  <a:srgbClr val="003C53"/>
                </a:solidFill>
                <a:latin typeface="Arial" panose="020B0604020202020204" pitchFamily="34" charset="0"/>
                <a:cs typeface="Arial" panose="020B0604020202020204" pitchFamily="34" charset="0"/>
              </a:rPr>
              <a:t>An acoustic pod designed for up </a:t>
            </a:r>
            <a:br>
              <a:rPr lang="en-GB" sz="1300" dirty="0">
                <a:solidFill>
                  <a:srgbClr val="003C53"/>
                </a:solidFill>
                <a:latin typeface="Arial" panose="020B0604020202020204" pitchFamily="34" charset="0"/>
                <a:cs typeface="Arial" panose="020B0604020202020204" pitchFamily="34" charset="0"/>
              </a:rPr>
            </a:br>
            <a:r>
              <a:rPr lang="en-GB" sz="1300" dirty="0">
                <a:solidFill>
                  <a:srgbClr val="003C53"/>
                </a:solidFill>
                <a:latin typeface="Arial" panose="020B0604020202020204" pitchFamily="34" charset="0"/>
                <a:cs typeface="Arial" panose="020B0604020202020204" pitchFamily="34" charset="0"/>
              </a:rPr>
              <a:t>to 4 people - perfect for private conversations, group meetings, or focused work. With a cost-effective </a:t>
            </a:r>
            <a:br>
              <a:rPr lang="en-GB" sz="1300" dirty="0">
                <a:solidFill>
                  <a:srgbClr val="003C53"/>
                </a:solidFill>
                <a:latin typeface="Arial" panose="020B0604020202020204" pitchFamily="34" charset="0"/>
                <a:cs typeface="Arial" panose="020B0604020202020204" pitchFamily="34" charset="0"/>
              </a:rPr>
            </a:br>
            <a:r>
              <a:rPr lang="en-GB" sz="1300" dirty="0">
                <a:solidFill>
                  <a:srgbClr val="003C53"/>
                </a:solidFill>
                <a:latin typeface="Arial" panose="020B0604020202020204" pitchFamily="34" charset="0"/>
                <a:cs typeface="Arial" panose="020B0604020202020204" pitchFamily="34" charset="0"/>
              </a:rPr>
              <a:t>price per user, it’s a smart investment.</a:t>
            </a:r>
          </a:p>
        </p:txBody>
      </p:sp>
      <p:sp>
        <p:nvSpPr>
          <p:cNvPr id="5" name="TextBox 4">
            <a:extLst>
              <a:ext uri="{FF2B5EF4-FFF2-40B4-BE49-F238E27FC236}">
                <a16:creationId xmlns:a16="http://schemas.microsoft.com/office/drawing/2014/main" id="{E90E5039-2B68-F443-2128-23D15C92E3B6}"/>
              </a:ext>
            </a:extLst>
          </p:cNvPr>
          <p:cNvSpPr txBox="1"/>
          <p:nvPr/>
        </p:nvSpPr>
        <p:spPr>
          <a:xfrm>
            <a:off x="786697" y="2910193"/>
            <a:ext cx="3466326" cy="1680973"/>
          </a:xfrm>
          <a:prstGeom prst="rect">
            <a:avLst/>
          </a:prstGeom>
          <a:noFill/>
        </p:spPr>
        <p:txBody>
          <a:bodyPr wrap="square" lIns="0" tIns="0" rIns="0" bIns="0" rtlCol="0">
            <a:spAutoFit/>
          </a:bodyPr>
          <a:lstStyle/>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Class A acoustics</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Table and Sofa, option</a:t>
            </a:r>
          </a:p>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hushAssistant: </a:t>
            </a:r>
            <a:r>
              <a:rPr kumimoji="0" lang="en-GB" sz="1300" b="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touch screen controls lighting, ventilation + booking system</a:t>
            </a:r>
            <a:endPar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Power module, USB A+C</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VESA Mount + Occupancy sensor option</a:t>
            </a:r>
          </a:p>
        </p:txBody>
      </p:sp>
      <p:pic>
        <p:nvPicPr>
          <p:cNvPr id="2" name="Picture 1">
            <a:extLst>
              <a:ext uri="{FF2B5EF4-FFF2-40B4-BE49-F238E27FC236}">
                <a16:creationId xmlns:a16="http://schemas.microsoft.com/office/drawing/2014/main" id="{257BA372-F371-8285-6251-F96F8E102763}"/>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4970384" y="1185451"/>
            <a:ext cx="3965866" cy="4084843"/>
          </a:xfrm>
          <a:prstGeom prst="rect">
            <a:avLst/>
          </a:prstGeom>
        </p:spPr>
      </p:pic>
      <p:pic>
        <p:nvPicPr>
          <p:cNvPr id="7" name="Picture 6">
            <a:extLst>
              <a:ext uri="{FF2B5EF4-FFF2-40B4-BE49-F238E27FC236}">
                <a16:creationId xmlns:a16="http://schemas.microsoft.com/office/drawing/2014/main" id="{6155CE31-89A9-EAA1-217C-16EB2F7D30EA}"/>
              </a:ext>
              <a:ext uri="{C183D7F6-B498-43B3-948B-1728B52AA6E4}">
                <adec:decorative xmlns:adec="http://schemas.microsoft.com/office/drawing/2017/decorative" val="1"/>
              </a:ext>
            </a:extLst>
          </p:cNvPr>
          <p:cNvPicPr>
            <a:picLocks noChangeAspect="1"/>
          </p:cNvPicPr>
          <p:nvPr/>
        </p:nvPicPr>
        <p:blipFill>
          <a:blip r:embed="rId7"/>
          <a:srcRect/>
          <a:stretch/>
        </p:blipFill>
        <p:spPr>
          <a:xfrm>
            <a:off x="9481981" y="624239"/>
            <a:ext cx="2153245" cy="1641482"/>
          </a:xfrm>
          <a:prstGeom prst="rect">
            <a:avLst/>
          </a:prstGeom>
        </p:spPr>
      </p:pic>
      <p:pic>
        <p:nvPicPr>
          <p:cNvPr id="12" name="Picture 11" descr="A blue and white circle with white text and a yellow ribbon&#10;&#10;Description automatically generated">
            <a:extLst>
              <a:ext uri="{FF2B5EF4-FFF2-40B4-BE49-F238E27FC236}">
                <a16:creationId xmlns:a16="http://schemas.microsoft.com/office/drawing/2014/main" id="{3823A797-73D2-19EF-EB99-6F9A4CD844D3}"/>
              </a:ext>
            </a:extLst>
          </p:cNvPr>
          <p:cNvPicPr>
            <a:picLocks noChangeAspect="1"/>
          </p:cNvPicPr>
          <p:nvPr/>
        </p:nvPicPr>
        <p:blipFill>
          <a:blip r:embed="rId8"/>
          <a:stretch>
            <a:fillRect/>
          </a:stretch>
        </p:blipFill>
        <p:spPr>
          <a:xfrm>
            <a:off x="8354857" y="5390708"/>
            <a:ext cx="790341" cy="695500"/>
          </a:xfrm>
          <a:prstGeom prst="rect">
            <a:avLst/>
          </a:prstGeom>
        </p:spPr>
      </p:pic>
      <p:pic>
        <p:nvPicPr>
          <p:cNvPr id="6" name="Picture 5">
            <a:extLst>
              <a:ext uri="{FF2B5EF4-FFF2-40B4-BE49-F238E27FC236}">
                <a16:creationId xmlns:a16="http://schemas.microsoft.com/office/drawing/2014/main" id="{4475D14D-EB63-B754-5D41-F1607EEC7E5C}"/>
              </a:ext>
            </a:extLst>
          </p:cNvPr>
          <p:cNvPicPr>
            <a:picLocks noChangeAspect="1"/>
          </p:cNvPicPr>
          <p:nvPr/>
        </p:nvPicPr>
        <p:blipFill>
          <a:blip r:embed="rId9"/>
          <a:stretch>
            <a:fillRect/>
          </a:stretch>
        </p:blipFill>
        <p:spPr>
          <a:xfrm>
            <a:off x="793869" y="5113779"/>
            <a:ext cx="241300" cy="381000"/>
          </a:xfrm>
          <a:prstGeom prst="rect">
            <a:avLst/>
          </a:prstGeom>
        </p:spPr>
      </p:pic>
      <p:pic>
        <p:nvPicPr>
          <p:cNvPr id="17" name="Picture 16">
            <a:extLst>
              <a:ext uri="{FF2B5EF4-FFF2-40B4-BE49-F238E27FC236}">
                <a16:creationId xmlns:a16="http://schemas.microsoft.com/office/drawing/2014/main" id="{ACB63B2C-B0E4-8FB3-96AD-B08B2DA14AE8}"/>
              </a:ext>
            </a:extLst>
          </p:cNvPr>
          <p:cNvPicPr>
            <a:picLocks noChangeAspect="1"/>
          </p:cNvPicPr>
          <p:nvPr/>
        </p:nvPicPr>
        <p:blipFill>
          <a:blip r:embed="rId10"/>
          <a:stretch>
            <a:fillRect/>
          </a:stretch>
        </p:blipFill>
        <p:spPr>
          <a:xfrm>
            <a:off x="1158371" y="5202679"/>
            <a:ext cx="108739" cy="217478"/>
          </a:xfrm>
          <a:prstGeom prst="rect">
            <a:avLst/>
          </a:prstGeom>
        </p:spPr>
      </p:pic>
      <p:sp>
        <p:nvSpPr>
          <p:cNvPr id="18" name="TextBox 17">
            <a:extLst>
              <a:ext uri="{FF2B5EF4-FFF2-40B4-BE49-F238E27FC236}">
                <a16:creationId xmlns:a16="http://schemas.microsoft.com/office/drawing/2014/main" id="{3D616006-C6C3-4EBF-14B9-7FB78FAFC1D1}"/>
              </a:ext>
            </a:extLst>
          </p:cNvPr>
          <p:cNvSpPr txBox="1"/>
          <p:nvPr/>
        </p:nvSpPr>
        <p:spPr>
          <a:xfrm>
            <a:off x="1349128" y="5214803"/>
            <a:ext cx="216037"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4</a:t>
            </a:r>
          </a:p>
        </p:txBody>
      </p:sp>
      <p:sp>
        <p:nvSpPr>
          <p:cNvPr id="19" name="TextBox 18">
            <a:extLst>
              <a:ext uri="{FF2B5EF4-FFF2-40B4-BE49-F238E27FC236}">
                <a16:creationId xmlns:a16="http://schemas.microsoft.com/office/drawing/2014/main" id="{7149DF87-EF31-E179-50F7-21CDE3C1C6DD}"/>
              </a:ext>
            </a:extLst>
          </p:cNvPr>
          <p:cNvSpPr txBox="1"/>
          <p:nvPr/>
        </p:nvSpPr>
        <p:spPr>
          <a:xfrm>
            <a:off x="1650556" y="5214803"/>
            <a:ext cx="3162451"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 90.5 x W. 87 x D. 54.72</a:t>
            </a:r>
          </a:p>
        </p:txBody>
      </p:sp>
    </p:spTree>
    <p:extLst>
      <p:ext uri="{BB962C8B-B14F-4D97-AF65-F5344CB8AC3E}">
        <p14:creationId xmlns:p14="http://schemas.microsoft.com/office/powerpoint/2010/main" val="1967050863"/>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507CEB4A-6039-6597-7A3A-4ECA7132694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48A25FA-CB23-6D1D-54DB-735BE5F153D5}"/>
              </a:ext>
            </a:extLst>
          </p:cNvPr>
          <p:cNvSpPr txBox="1"/>
          <p:nvPr/>
        </p:nvSpPr>
        <p:spPr>
          <a:xfrm>
            <a:off x="7068277" y="2741304"/>
            <a:ext cx="3646278" cy="2428236"/>
          </a:xfrm>
          <a:prstGeom prst="rect">
            <a:avLst/>
          </a:prstGeom>
          <a:noFill/>
        </p:spPr>
        <p:txBody>
          <a:bodyPr wrap="square" lIns="0" tIns="0" rIns="0" bIns="0" rtlCol="0" anchor="t">
            <a:noAutofit/>
          </a:bodyPr>
          <a:lstStyle/>
          <a:p>
            <a:pPr>
              <a:lnSpc>
                <a:spcPct val="120000"/>
              </a:lnSpc>
              <a:spcAft>
                <a:spcPts val="700"/>
              </a:spcAft>
            </a:pPr>
            <a:r>
              <a:rPr lang="en-US" sz="1400" dirty="0">
                <a:solidFill>
                  <a:schemeClr val="bg1"/>
                </a:solidFill>
                <a:latin typeface="Arial" panose="020B0604020202020204" pitchFamily="34" charset="0"/>
                <a:cs typeface="Arial" panose="020B0604020202020204" pitchFamily="34" charset="0"/>
              </a:rPr>
              <a:t>The modern workplace demands solutions that prioritize both productivity and well-being. </a:t>
            </a:r>
            <a:endParaRPr lang="en-US" sz="1400" b="1" dirty="0">
              <a:solidFill>
                <a:schemeClr val="bg1"/>
              </a:solidFill>
              <a:latin typeface="Arial" panose="020B0604020202020204" pitchFamily="34" charset="0"/>
              <a:cs typeface="Arial" panose="020B0604020202020204" pitchFamily="34" charset="0"/>
            </a:endParaRPr>
          </a:p>
          <a:p>
            <a:pPr>
              <a:lnSpc>
                <a:spcPct val="120000"/>
              </a:lnSpc>
              <a:spcAft>
                <a:spcPts val="700"/>
              </a:spcAft>
            </a:pPr>
            <a:r>
              <a:rPr lang="en-US" sz="1400" dirty="0">
                <a:solidFill>
                  <a:schemeClr val="bg1"/>
                </a:solidFill>
                <a:latin typeface="Arial" panose="020B0604020202020204" pitchFamily="34" charset="0"/>
                <a:cs typeface="Arial" panose="020B0604020202020204" pitchFamily="34" charset="0"/>
              </a:rPr>
              <a:t>Traditional office spaces can be noisy, disruptive, and lack personal comfort.</a:t>
            </a:r>
          </a:p>
          <a:p>
            <a:pPr>
              <a:lnSpc>
                <a:spcPct val="120000"/>
              </a:lnSpc>
              <a:spcAft>
                <a:spcPts val="700"/>
              </a:spcAft>
            </a:pPr>
            <a:r>
              <a:rPr lang="en-US" sz="1400" dirty="0" err="1">
                <a:solidFill>
                  <a:schemeClr val="bg1"/>
                </a:solidFill>
                <a:latin typeface="Arial" panose="020B0604020202020204" pitchFamily="34" charset="0"/>
                <a:cs typeface="Arial" panose="020B0604020202020204" pitchFamily="34" charset="0"/>
              </a:rPr>
              <a:t>hushFree</a:t>
            </a:r>
            <a:r>
              <a:rPr lang="en-US" sz="1400" dirty="0">
                <a:solidFill>
                  <a:schemeClr val="bg1"/>
                </a:solidFill>
                <a:latin typeface="Arial" panose="020B0604020202020204" pitchFamily="34" charset="0"/>
                <a:cs typeface="Arial" panose="020B0604020202020204" pitchFamily="34" charset="0"/>
              </a:rPr>
              <a:t> booths, designed with a human-first approach, </a:t>
            </a:r>
            <a:r>
              <a:rPr lang="en-US" sz="1400" dirty="0" err="1">
                <a:solidFill>
                  <a:schemeClr val="bg1"/>
                </a:solidFill>
                <a:latin typeface="Arial" panose="020B0604020202020204" pitchFamily="34" charset="0"/>
                <a:cs typeface="Arial" panose="020B0604020202020204" pitchFamily="34" charset="0"/>
              </a:rPr>
              <a:t>ultizing</a:t>
            </a:r>
            <a:r>
              <a:rPr lang="en-US" sz="1400" dirty="0">
                <a:solidFill>
                  <a:schemeClr val="bg1"/>
                </a:solidFill>
                <a:latin typeface="Arial" panose="020B0604020202020204" pitchFamily="34" charset="0"/>
                <a:cs typeface="Arial" panose="020B0604020202020204" pitchFamily="34" charset="0"/>
              </a:rPr>
              <a:t> Human-Centric Design provide optimal environments for focus, collaboration, and rejuvenation.</a:t>
            </a:r>
          </a:p>
        </p:txBody>
      </p:sp>
      <p:sp>
        <p:nvSpPr>
          <p:cNvPr id="3" name="object 14">
            <a:extLst>
              <a:ext uri="{FF2B5EF4-FFF2-40B4-BE49-F238E27FC236}">
                <a16:creationId xmlns:a16="http://schemas.microsoft.com/office/drawing/2014/main" id="{5580A236-0624-1C0F-EFAA-D2BEDE7AC3BA}"/>
              </a:ext>
            </a:extLst>
          </p:cNvPr>
          <p:cNvSpPr txBox="1">
            <a:spLocks/>
          </p:cNvSpPr>
          <p:nvPr/>
        </p:nvSpPr>
        <p:spPr>
          <a:xfrm>
            <a:off x="7848345" y="1178916"/>
            <a:ext cx="1936535"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chemeClr val="bg1"/>
                </a:solidFill>
                <a:effectLst/>
                <a:uLnTx/>
                <a:uFillTx/>
                <a:latin typeface="Backlash Script" panose="02000000000000000000" pitchFamily="2" charset="77"/>
                <a:ea typeface="+mj-ea"/>
                <a:cs typeface="Arial" panose="020B0604020202020204" pitchFamily="34" charset="0"/>
              </a:rPr>
              <a:t>future</a:t>
            </a:r>
          </a:p>
        </p:txBody>
      </p:sp>
      <p:sp>
        <p:nvSpPr>
          <p:cNvPr id="6" name="object 14">
            <a:extLst>
              <a:ext uri="{FF2B5EF4-FFF2-40B4-BE49-F238E27FC236}">
                <a16:creationId xmlns:a16="http://schemas.microsoft.com/office/drawing/2014/main" id="{02F6851B-D5C7-A922-A5CB-D8C30F22A91A}"/>
              </a:ext>
            </a:extLst>
          </p:cNvPr>
          <p:cNvSpPr txBox="1">
            <a:spLocks/>
          </p:cNvSpPr>
          <p:nvPr/>
        </p:nvSpPr>
        <p:spPr>
          <a:xfrm>
            <a:off x="7068276" y="1883805"/>
            <a:ext cx="1351665"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THE</a:t>
            </a:r>
            <a:endParaRPr kumimoji="0" lang="en-US" sz="1800" b="0" i="0" u="none" strike="noStrike" kern="1200" cap="none" spc="286" normalizeH="0" baseline="0" noProof="0" dirty="0">
              <a:ln>
                <a:noFill/>
              </a:ln>
              <a:solidFill>
                <a:schemeClr val="bg1"/>
              </a:solidFill>
              <a:effectLst/>
              <a:uLnTx/>
              <a:uFillTx/>
              <a:latin typeface="Arial" panose="020B0604020202020204" pitchFamily="34" charset="0"/>
              <a:ea typeface="+mj-ea"/>
              <a:cs typeface="Arial" panose="020B0604020202020204" pitchFamily="34" charset="0"/>
            </a:endParaRPr>
          </a:p>
        </p:txBody>
      </p:sp>
      <p:sp>
        <p:nvSpPr>
          <p:cNvPr id="7" name="object 14">
            <a:extLst>
              <a:ext uri="{FF2B5EF4-FFF2-40B4-BE49-F238E27FC236}">
                <a16:creationId xmlns:a16="http://schemas.microsoft.com/office/drawing/2014/main" id="{BA74BD8C-0636-8FB5-48CB-51B720FA944C}"/>
              </a:ext>
            </a:extLst>
          </p:cNvPr>
          <p:cNvSpPr txBox="1">
            <a:spLocks/>
          </p:cNvSpPr>
          <p:nvPr/>
        </p:nvSpPr>
        <p:spPr>
          <a:xfrm>
            <a:off x="7068276" y="2275673"/>
            <a:ext cx="3821329"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ACOUSTIC BOOTHS</a:t>
            </a:r>
            <a:endParaRPr kumimoji="0" lang="en-US" sz="1800" b="0" i="0" u="none" strike="noStrike" kern="1200" cap="none" spc="286" normalizeH="0" baseline="0" noProof="0" dirty="0">
              <a:ln>
                <a:noFill/>
              </a:ln>
              <a:solidFill>
                <a:schemeClr val="bg1"/>
              </a:solidFill>
              <a:effectLst/>
              <a:uLnTx/>
              <a:uFillTx/>
              <a:latin typeface="Arial" panose="020B0604020202020204" pitchFamily="34" charset="0"/>
              <a:ea typeface="+mj-ea"/>
              <a:cs typeface="Arial" panose="020B0604020202020204" pitchFamily="34" charset="0"/>
            </a:endParaRPr>
          </a:p>
        </p:txBody>
      </p:sp>
      <p:sp>
        <p:nvSpPr>
          <p:cNvPr id="8" name="object 14">
            <a:extLst>
              <a:ext uri="{FF2B5EF4-FFF2-40B4-BE49-F238E27FC236}">
                <a16:creationId xmlns:a16="http://schemas.microsoft.com/office/drawing/2014/main" id="{B3FFCD11-9673-F9A8-64C9-4A7F65F9D1EF}"/>
              </a:ext>
            </a:extLst>
          </p:cNvPr>
          <p:cNvSpPr txBox="1">
            <a:spLocks/>
          </p:cNvSpPr>
          <p:nvPr/>
        </p:nvSpPr>
        <p:spPr>
          <a:xfrm>
            <a:off x="9213284" y="1883805"/>
            <a:ext cx="1351665"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OF</a:t>
            </a:r>
            <a:endParaRPr kumimoji="0" lang="en-US" sz="1800" b="0" i="0" u="none" strike="noStrike" kern="1200" cap="none" spc="286" normalizeH="0" baseline="0" noProof="0" dirty="0">
              <a:ln>
                <a:noFill/>
              </a:ln>
              <a:solidFill>
                <a:schemeClr val="bg1"/>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274123549"/>
      </p:ext>
    </p:extLst>
  </p:cSld>
  <p:clrMapOvr>
    <a:masterClrMapping/>
  </p:clrMapOvr>
  <p:extLst>
    <p:ext uri="{6950BFC3-D8DA-4A85-94F7-54DA5524770B}">
      <p188:commentRel xmlns:p188="http://schemas.microsoft.com/office/powerpoint/2018/8/main" r:id="rId2"/>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27BCA2-A9F4-CF8C-E949-784C61F1DD7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6AFD052-DDA6-5385-2A23-F2189FA0D4BA}"/>
              </a:ext>
            </a:extLst>
          </p:cNvPr>
          <p:cNvSpPr/>
          <p:nvPr/>
        </p:nvSpPr>
        <p:spPr>
          <a:xfrm>
            <a:off x="4404704" y="624239"/>
            <a:ext cx="4951331" cy="5219970"/>
          </a:xfrm>
          <a:prstGeom prst="rect">
            <a:avLst/>
          </a:prstGeom>
          <a:solidFill>
            <a:srgbClr val="F2F0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884A100-E18B-6A24-6C8C-328B33234C73}"/>
              </a:ext>
            </a:extLst>
          </p:cNvPr>
          <p:cNvPicPr>
            <a:picLocks noChangeAspect="1"/>
          </p:cNvPicPr>
          <p:nvPr/>
        </p:nvPicPr>
        <p:blipFill>
          <a:blip r:embed="rId2"/>
          <a:stretch>
            <a:fillRect/>
          </a:stretch>
        </p:blipFill>
        <p:spPr>
          <a:xfrm>
            <a:off x="786697" y="1098171"/>
            <a:ext cx="1445981" cy="219600"/>
          </a:xfrm>
          <a:prstGeom prst="rect">
            <a:avLst/>
          </a:prstGeom>
        </p:spPr>
      </p:pic>
      <p:sp>
        <p:nvSpPr>
          <p:cNvPr id="4" name="TextBox 3">
            <a:extLst>
              <a:ext uri="{FF2B5EF4-FFF2-40B4-BE49-F238E27FC236}">
                <a16:creationId xmlns:a16="http://schemas.microsoft.com/office/drawing/2014/main" id="{565999C0-0E6B-A795-05A6-3B6A26576EBC}"/>
              </a:ext>
            </a:extLst>
          </p:cNvPr>
          <p:cNvSpPr txBox="1"/>
          <p:nvPr/>
        </p:nvSpPr>
        <p:spPr>
          <a:xfrm>
            <a:off x="786698" y="1507378"/>
            <a:ext cx="2881660" cy="938142"/>
          </a:xfrm>
          <a:prstGeom prst="rect">
            <a:avLst/>
          </a:prstGeom>
          <a:noFill/>
        </p:spPr>
        <p:txBody>
          <a:bodyPr wrap="square" lIns="0" tIns="0" rIns="0" bIns="0" rtlCol="0">
            <a:spAutoFit/>
          </a:bodyPr>
          <a:lstStyle/>
          <a:p>
            <a:pPr>
              <a:lnSpc>
                <a:spcPct val="120000"/>
              </a:lnSpc>
              <a:spcAft>
                <a:spcPts val="700"/>
              </a:spcAft>
            </a:pPr>
            <a:r>
              <a:rPr lang="en-GB" sz="1300" b="0" i="0" u="none" strike="noStrike" dirty="0">
                <a:solidFill>
                  <a:srgbClr val="003C53"/>
                </a:solidFill>
                <a:effectLst/>
                <a:latin typeface="Arial" panose="020B0604020202020204" pitchFamily="34" charset="0"/>
                <a:cs typeface="Arial" panose="020B0604020202020204" pitchFamily="34" charset="0"/>
              </a:rPr>
              <a:t>An acoustic pod designed for larger groups of up to 8 people. </a:t>
            </a:r>
            <a:r>
              <a:rPr lang="en-GB" sz="1300" dirty="0">
                <a:solidFill>
                  <a:srgbClr val="003C53"/>
                </a:solidFill>
                <a:latin typeface="Arial" panose="020B0604020202020204" pitchFamily="34" charset="0"/>
                <a:cs typeface="Arial" panose="020B0604020202020204" pitchFamily="34" charset="0"/>
              </a:rPr>
              <a:t>I</a:t>
            </a:r>
            <a:r>
              <a:rPr lang="en-GB" sz="1300" b="0" i="0" u="none" strike="noStrike" dirty="0">
                <a:solidFill>
                  <a:srgbClr val="003C53"/>
                </a:solidFill>
                <a:effectLst/>
                <a:latin typeface="Arial" panose="020B0604020202020204" pitchFamily="34" charset="0"/>
                <a:cs typeface="Arial" panose="020B0604020202020204" pitchFamily="34" charset="0"/>
              </a:rPr>
              <a:t>deal for private conversations, group meetings, or focus wor</a:t>
            </a:r>
            <a:r>
              <a:rPr lang="en-GB" sz="1300" dirty="0">
                <a:solidFill>
                  <a:srgbClr val="003C53"/>
                </a:solidFill>
                <a:latin typeface="Arial" panose="020B0604020202020204" pitchFamily="34" charset="0"/>
                <a:cs typeface="Arial" panose="020B0604020202020204" pitchFamily="34" charset="0"/>
              </a:rPr>
              <a:t>k.</a:t>
            </a:r>
            <a:endParaRPr lang="en-US" sz="1300" dirty="0">
              <a:solidFill>
                <a:srgbClr val="003C53"/>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16581A74-8F8B-AB55-EF42-172BE94EFBF1}"/>
              </a:ext>
            </a:extLst>
          </p:cNvPr>
          <p:cNvSpPr txBox="1"/>
          <p:nvPr/>
        </p:nvSpPr>
        <p:spPr>
          <a:xfrm>
            <a:off x="786697" y="2676046"/>
            <a:ext cx="3466326" cy="1680973"/>
          </a:xfrm>
          <a:prstGeom prst="rect">
            <a:avLst/>
          </a:prstGeom>
          <a:noFill/>
        </p:spPr>
        <p:txBody>
          <a:bodyPr wrap="square" lIns="0" tIns="0" rIns="0" bIns="0" rtlCol="0">
            <a:spAutoFit/>
          </a:bodyPr>
          <a:lstStyle/>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Class A acoustics</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Table(s) and Sofa or Chairs, option</a:t>
            </a:r>
          </a:p>
          <a:p>
            <a:pPr marL="180000" marR="0" lvl="0" indent="-180000" algn="l" defTabSz="685800" rtl="0" eaLnBrk="1" fontAlgn="auto" latinLnBrk="0" hangingPunct="1">
              <a:lnSpc>
                <a:spcPct val="125000"/>
              </a:lnSpc>
              <a:spcBef>
                <a:spcPct val="0"/>
              </a:spcBef>
              <a:spcAft>
                <a:spcPts val="400"/>
              </a:spcAft>
              <a:buClr>
                <a:srgbClr val="7CA08E"/>
              </a:buClr>
              <a:buSzTx/>
              <a:buFont typeface="Arial" panose="020B0604020202020204" pitchFamily="34" charset="0"/>
              <a:buChar char="•"/>
              <a:tabLst/>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hushAssistant: </a:t>
            </a:r>
            <a:r>
              <a:rPr kumimoji="0" lang="en-GB" sz="1300" b="0" i="1"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touch screen controls lighting, ventilation + booking system</a:t>
            </a:r>
            <a:endPar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Power module, USB A+C</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VESA Mount + Occupancy sensor option</a:t>
            </a:r>
          </a:p>
        </p:txBody>
      </p:sp>
      <p:pic>
        <p:nvPicPr>
          <p:cNvPr id="6" name="Picture 5">
            <a:extLst>
              <a:ext uri="{FF2B5EF4-FFF2-40B4-BE49-F238E27FC236}">
                <a16:creationId xmlns:a16="http://schemas.microsoft.com/office/drawing/2014/main" id="{7D4DFD87-1B02-67A8-3AB5-38AA498FD3D4}"/>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9481981" y="624239"/>
            <a:ext cx="2153245" cy="1631978"/>
          </a:xfrm>
          <a:prstGeom prst="rect">
            <a:avLst/>
          </a:prstGeom>
        </p:spPr>
      </p:pic>
      <p:pic>
        <p:nvPicPr>
          <p:cNvPr id="7" name="Picture 6">
            <a:extLst>
              <a:ext uri="{FF2B5EF4-FFF2-40B4-BE49-F238E27FC236}">
                <a16:creationId xmlns:a16="http://schemas.microsoft.com/office/drawing/2014/main" id="{1DF2BCA3-5462-D317-0B1C-E7BCAC19BC10}"/>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9481981" y="2418235"/>
            <a:ext cx="2153245" cy="1631978"/>
          </a:xfrm>
          <a:prstGeom prst="rect">
            <a:avLst/>
          </a:prstGeom>
        </p:spPr>
      </p:pic>
      <p:pic>
        <p:nvPicPr>
          <p:cNvPr id="8" name="Picture 7">
            <a:extLst>
              <a:ext uri="{FF2B5EF4-FFF2-40B4-BE49-F238E27FC236}">
                <a16:creationId xmlns:a16="http://schemas.microsoft.com/office/drawing/2014/main" id="{B4942611-3DCB-F844-F7BE-8FB88A0CC2F9}"/>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9481981" y="4212231"/>
            <a:ext cx="2153245" cy="1631978"/>
          </a:xfrm>
          <a:prstGeom prst="rect">
            <a:avLst/>
          </a:prstGeom>
        </p:spPr>
      </p:pic>
      <p:pic>
        <p:nvPicPr>
          <p:cNvPr id="9" name="Picture 8">
            <a:extLst>
              <a:ext uri="{FF2B5EF4-FFF2-40B4-BE49-F238E27FC236}">
                <a16:creationId xmlns:a16="http://schemas.microsoft.com/office/drawing/2014/main" id="{E2F68640-D55A-B0BB-449C-CBACF25825AE}"/>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998467" y="1242421"/>
            <a:ext cx="3924507" cy="4018692"/>
          </a:xfrm>
          <a:prstGeom prst="rect">
            <a:avLst/>
          </a:prstGeom>
        </p:spPr>
      </p:pic>
      <p:pic>
        <p:nvPicPr>
          <p:cNvPr id="12" name="Picture 11" descr="A blue and white circle with white text and a yellow ribbon&#10;&#10;Description automatically generated">
            <a:extLst>
              <a:ext uri="{FF2B5EF4-FFF2-40B4-BE49-F238E27FC236}">
                <a16:creationId xmlns:a16="http://schemas.microsoft.com/office/drawing/2014/main" id="{C33317B2-1A03-D4A5-2341-288FF7E6E841}"/>
              </a:ext>
            </a:extLst>
          </p:cNvPr>
          <p:cNvPicPr>
            <a:picLocks noChangeAspect="1"/>
          </p:cNvPicPr>
          <p:nvPr/>
        </p:nvPicPr>
        <p:blipFill>
          <a:blip r:embed="rId7"/>
          <a:stretch>
            <a:fillRect/>
          </a:stretch>
        </p:blipFill>
        <p:spPr>
          <a:xfrm>
            <a:off x="8354857" y="5390708"/>
            <a:ext cx="790341" cy="695500"/>
          </a:xfrm>
          <a:prstGeom prst="rect">
            <a:avLst/>
          </a:prstGeom>
        </p:spPr>
      </p:pic>
      <p:pic>
        <p:nvPicPr>
          <p:cNvPr id="3" name="Picture 2">
            <a:extLst>
              <a:ext uri="{FF2B5EF4-FFF2-40B4-BE49-F238E27FC236}">
                <a16:creationId xmlns:a16="http://schemas.microsoft.com/office/drawing/2014/main" id="{5EAEF06B-CD48-C543-52B0-A4D226F504EC}"/>
              </a:ext>
            </a:extLst>
          </p:cNvPr>
          <p:cNvPicPr>
            <a:picLocks noChangeAspect="1"/>
          </p:cNvPicPr>
          <p:nvPr/>
        </p:nvPicPr>
        <p:blipFill>
          <a:blip r:embed="rId8"/>
          <a:stretch>
            <a:fillRect/>
          </a:stretch>
        </p:blipFill>
        <p:spPr>
          <a:xfrm>
            <a:off x="793869" y="5113779"/>
            <a:ext cx="241300" cy="381000"/>
          </a:xfrm>
          <a:prstGeom prst="rect">
            <a:avLst/>
          </a:prstGeom>
        </p:spPr>
      </p:pic>
      <p:pic>
        <p:nvPicPr>
          <p:cNvPr id="17" name="Picture 16">
            <a:extLst>
              <a:ext uri="{FF2B5EF4-FFF2-40B4-BE49-F238E27FC236}">
                <a16:creationId xmlns:a16="http://schemas.microsoft.com/office/drawing/2014/main" id="{322D7E6A-C388-95B3-07FA-DDFF423A5D5B}"/>
              </a:ext>
            </a:extLst>
          </p:cNvPr>
          <p:cNvPicPr>
            <a:picLocks noChangeAspect="1"/>
          </p:cNvPicPr>
          <p:nvPr/>
        </p:nvPicPr>
        <p:blipFill>
          <a:blip r:embed="rId9"/>
          <a:stretch>
            <a:fillRect/>
          </a:stretch>
        </p:blipFill>
        <p:spPr>
          <a:xfrm>
            <a:off x="1158371" y="5202679"/>
            <a:ext cx="108739" cy="217478"/>
          </a:xfrm>
          <a:prstGeom prst="rect">
            <a:avLst/>
          </a:prstGeom>
        </p:spPr>
      </p:pic>
      <p:sp>
        <p:nvSpPr>
          <p:cNvPr id="18" name="TextBox 17">
            <a:extLst>
              <a:ext uri="{FF2B5EF4-FFF2-40B4-BE49-F238E27FC236}">
                <a16:creationId xmlns:a16="http://schemas.microsoft.com/office/drawing/2014/main" id="{78D7A119-E9C9-7A20-21C5-6D4B2831CB96}"/>
              </a:ext>
            </a:extLst>
          </p:cNvPr>
          <p:cNvSpPr txBox="1"/>
          <p:nvPr/>
        </p:nvSpPr>
        <p:spPr>
          <a:xfrm>
            <a:off x="1349128" y="5214803"/>
            <a:ext cx="216037"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lang="en-GB" sz="1100" b="1" dirty="0">
                <a:solidFill>
                  <a:srgbClr val="003C53"/>
                </a:solidFill>
                <a:latin typeface="Arial" panose="020B0604020202020204" pitchFamily="34" charset="0"/>
                <a:ea typeface="+mj-ea"/>
                <a:cs typeface="Arial" panose="020B0604020202020204" pitchFamily="34" charset="0"/>
              </a:rPr>
              <a:t>8</a:t>
            </a:r>
            <a:endPar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sp>
        <p:nvSpPr>
          <p:cNvPr id="19" name="TextBox 18">
            <a:extLst>
              <a:ext uri="{FF2B5EF4-FFF2-40B4-BE49-F238E27FC236}">
                <a16:creationId xmlns:a16="http://schemas.microsoft.com/office/drawing/2014/main" id="{DD34C4E2-B5F2-647F-BD65-961EFD6057D8}"/>
              </a:ext>
            </a:extLst>
          </p:cNvPr>
          <p:cNvSpPr txBox="1"/>
          <p:nvPr/>
        </p:nvSpPr>
        <p:spPr>
          <a:xfrm>
            <a:off x="1650556" y="5214803"/>
            <a:ext cx="3162451" cy="190821"/>
          </a:xfrm>
          <a:prstGeom prst="rect">
            <a:avLst/>
          </a:prstGeom>
          <a:noFill/>
        </p:spPr>
        <p:txBody>
          <a:bodyPr wrap="square" lIns="0" tIns="0" rIns="0" bIns="0" rtlCol="0">
            <a:spAutoFit/>
          </a:bodyPr>
          <a:lstStyle/>
          <a:p>
            <a:pPr defTabSz="685800">
              <a:lnSpc>
                <a:spcPct val="125000"/>
              </a:lnSpc>
              <a:spcBef>
                <a:spcPct val="0"/>
              </a:spcBef>
              <a:spcAft>
                <a:spcPts val="400"/>
              </a:spcAft>
              <a:buClr>
                <a:srgbClr val="7CA08E"/>
              </a:buClr>
              <a:defRPr/>
            </a:pPr>
            <a:r>
              <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 90.5 x W. 87 x D. 109.45</a:t>
            </a:r>
          </a:p>
        </p:txBody>
      </p:sp>
    </p:spTree>
    <p:extLst>
      <p:ext uri="{BB962C8B-B14F-4D97-AF65-F5344CB8AC3E}">
        <p14:creationId xmlns:p14="http://schemas.microsoft.com/office/powerpoint/2010/main" val="2671976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29CA9A7-2A66-3E5D-15BA-97F97ABCAD4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D09EB6E-6D95-6215-317B-BC936659BCBF}"/>
              </a:ext>
            </a:extLst>
          </p:cNvPr>
          <p:cNvSpPr txBox="1"/>
          <p:nvPr/>
        </p:nvSpPr>
        <p:spPr>
          <a:xfrm>
            <a:off x="769709" y="2926835"/>
            <a:ext cx="4160099" cy="1724678"/>
          </a:xfrm>
          <a:prstGeom prst="rect">
            <a:avLst/>
          </a:prstGeom>
          <a:noFill/>
        </p:spPr>
        <p:txBody>
          <a:bodyPr wrap="square" lIns="0" tIns="0" rIns="0" bIns="0" rtlCol="0" anchor="t">
            <a:noAutofit/>
          </a:bodyPr>
          <a:lstStyle/>
          <a:p>
            <a:pPr>
              <a:lnSpc>
                <a:spcPct val="120000"/>
              </a:lnSpc>
              <a:spcAft>
                <a:spcPts val="700"/>
              </a:spcAft>
            </a:pPr>
            <a:r>
              <a:rPr lang="en-US" sz="1400" dirty="0" err="1">
                <a:solidFill>
                  <a:schemeClr val="bg1"/>
                </a:solidFill>
                <a:latin typeface="Arial" panose="020B0604020202020204" pitchFamily="34" charset="0"/>
                <a:cs typeface="Arial" panose="020B0604020202020204" pitchFamily="34" charset="0"/>
              </a:rPr>
              <a:t>hushFree</a:t>
            </a:r>
            <a:r>
              <a:rPr lang="en-US" sz="1400" dirty="0">
                <a:solidFill>
                  <a:schemeClr val="bg1"/>
                </a:solidFill>
                <a:latin typeface="Arial" panose="020B0604020202020204" pitchFamily="34" charset="0"/>
                <a:cs typeface="Arial" panose="020B0604020202020204" pitchFamily="34" charset="0"/>
              </a:rPr>
              <a:t> supports diverse teams with unique controls and easy access. </a:t>
            </a:r>
            <a:r>
              <a:rPr lang="en-US" sz="1400" dirty="0" err="1">
                <a:solidFill>
                  <a:schemeClr val="bg1"/>
                </a:solidFill>
                <a:latin typeface="Arial" panose="020B0604020202020204" pitchFamily="34" charset="0"/>
                <a:cs typeface="Arial" panose="020B0604020202020204" pitchFamily="34" charset="0"/>
              </a:rPr>
              <a:t>hushFree</a:t>
            </a:r>
            <a:r>
              <a:rPr lang="en-US" sz="1400" dirty="0">
                <a:solidFill>
                  <a:schemeClr val="bg1"/>
                </a:solidFill>
                <a:latin typeface="Arial" panose="020B0604020202020204" pitchFamily="34" charset="0"/>
                <a:cs typeface="Arial" panose="020B0604020202020204" pitchFamily="34" charset="0"/>
              </a:rPr>
              <a:t> creates a working environment that considers the need of people with </a:t>
            </a:r>
            <a:r>
              <a:rPr lang="en-GB" sz="1400" dirty="0">
                <a:solidFill>
                  <a:schemeClr val="bg1"/>
                </a:solidFill>
                <a:effectLst/>
                <a:latin typeface="Arial" panose="020B0604020202020204" pitchFamily="34" charset="0"/>
                <a:cs typeface="Arial" panose="020B0604020202020204" pitchFamily="34" charset="0"/>
              </a:rPr>
              <a:t>disabilities and </a:t>
            </a:r>
            <a:r>
              <a:rPr lang="en-GB" sz="1400" dirty="0" err="1">
                <a:solidFill>
                  <a:schemeClr val="bg1"/>
                </a:solidFill>
                <a:effectLst/>
                <a:latin typeface="Arial" panose="020B0604020202020204" pitchFamily="34" charset="0"/>
                <a:cs typeface="Arial" panose="020B0604020202020204" pitchFamily="34" charset="0"/>
              </a:rPr>
              <a:t>nueurodiverse</a:t>
            </a:r>
            <a:r>
              <a:rPr lang="en-GB" sz="1400" dirty="0">
                <a:solidFill>
                  <a:schemeClr val="bg1"/>
                </a:solidFill>
                <a:effectLst/>
                <a:latin typeface="Arial" panose="020B0604020202020204" pitchFamily="34" charset="0"/>
                <a:cs typeface="Arial" panose="020B0604020202020204" pitchFamily="34" charset="0"/>
              </a:rPr>
              <a:t> needs</a:t>
            </a:r>
            <a:r>
              <a:rPr lang="en-US" sz="1400" dirty="0">
                <a:solidFill>
                  <a:schemeClr val="bg1"/>
                </a:solidFill>
                <a:latin typeface="Arial" panose="020B0604020202020204" pitchFamily="34" charset="0"/>
                <a:cs typeface="Arial" panose="020B0604020202020204" pitchFamily="34" charset="0"/>
              </a:rPr>
              <a:t>. Create friendly working environments by reducing barriers and stimulating the strengths of everyone.</a:t>
            </a:r>
          </a:p>
        </p:txBody>
      </p:sp>
      <p:sp>
        <p:nvSpPr>
          <p:cNvPr id="3" name="object 14">
            <a:extLst>
              <a:ext uri="{FF2B5EF4-FFF2-40B4-BE49-F238E27FC236}">
                <a16:creationId xmlns:a16="http://schemas.microsoft.com/office/drawing/2014/main" id="{8E8CF3D8-BA72-F552-ECA7-947BADE7BF48}"/>
              </a:ext>
            </a:extLst>
          </p:cNvPr>
          <p:cNvSpPr txBox="1">
            <a:spLocks/>
          </p:cNvSpPr>
          <p:nvPr/>
        </p:nvSpPr>
        <p:spPr>
          <a:xfrm>
            <a:off x="2252142" y="1642742"/>
            <a:ext cx="1936535"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chemeClr val="bg1"/>
                </a:solidFill>
                <a:effectLst/>
                <a:uLnTx/>
                <a:uFillTx/>
                <a:latin typeface="Backlash Script" panose="02000000000000000000" pitchFamily="2" charset="77"/>
                <a:ea typeface="+mj-ea"/>
                <a:cs typeface="Arial" panose="020B0604020202020204" pitchFamily="34" charset="0"/>
              </a:rPr>
              <a:t>free</a:t>
            </a:r>
          </a:p>
        </p:txBody>
      </p:sp>
      <p:sp>
        <p:nvSpPr>
          <p:cNvPr id="6" name="object 14">
            <a:extLst>
              <a:ext uri="{FF2B5EF4-FFF2-40B4-BE49-F238E27FC236}">
                <a16:creationId xmlns:a16="http://schemas.microsoft.com/office/drawing/2014/main" id="{86F9B325-5120-1935-5437-A4E8B5ED9318}"/>
              </a:ext>
            </a:extLst>
          </p:cNvPr>
          <p:cNvSpPr txBox="1">
            <a:spLocks/>
          </p:cNvSpPr>
          <p:nvPr/>
        </p:nvSpPr>
        <p:spPr>
          <a:xfrm>
            <a:off x="769709" y="2347631"/>
            <a:ext cx="1562674" cy="287787"/>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BARRIER</a:t>
            </a:r>
            <a:endParaRPr kumimoji="0" lang="en-US" sz="1800" b="0" i="0" u="none" strike="noStrike" kern="1200" cap="none" spc="286" normalizeH="0" baseline="0" noProof="0" dirty="0">
              <a:ln>
                <a:noFill/>
              </a:ln>
              <a:solidFill>
                <a:schemeClr val="bg1"/>
              </a:solidFill>
              <a:effectLst/>
              <a:uLnTx/>
              <a:uFillTx/>
              <a:latin typeface="Arial" panose="020B0604020202020204" pitchFamily="34" charset="0"/>
              <a:ea typeface="+mj-ea"/>
              <a:cs typeface="Arial" panose="020B0604020202020204" pitchFamily="34" charset="0"/>
            </a:endParaRPr>
          </a:p>
        </p:txBody>
      </p:sp>
      <p:sp>
        <p:nvSpPr>
          <p:cNvPr id="8" name="object 14">
            <a:extLst>
              <a:ext uri="{FF2B5EF4-FFF2-40B4-BE49-F238E27FC236}">
                <a16:creationId xmlns:a16="http://schemas.microsoft.com/office/drawing/2014/main" id="{869ECAD3-F9D5-8B42-C7AE-04864677AFBD}"/>
              </a:ext>
            </a:extLst>
          </p:cNvPr>
          <p:cNvSpPr txBox="1">
            <a:spLocks/>
          </p:cNvSpPr>
          <p:nvPr/>
        </p:nvSpPr>
        <p:spPr>
          <a:xfrm>
            <a:off x="3239373" y="2347631"/>
            <a:ext cx="1351665"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DESIGN</a:t>
            </a:r>
            <a:endParaRPr kumimoji="0" lang="en-US" sz="1800" b="0" i="0" u="none" strike="noStrike" kern="1200" cap="none" spc="286" normalizeH="0" baseline="0" noProof="0" dirty="0">
              <a:ln>
                <a:noFill/>
              </a:ln>
              <a:solidFill>
                <a:schemeClr val="bg1"/>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764360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25EFD8-A5CB-67BE-F715-83DBAA86221D}"/>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DEA93BF5-9F63-C4BD-C39D-ADD117A46263}"/>
              </a:ext>
            </a:extLst>
          </p:cNvPr>
          <p:cNvSpPr/>
          <p:nvPr/>
        </p:nvSpPr>
        <p:spPr>
          <a:xfrm>
            <a:off x="4404704" y="624239"/>
            <a:ext cx="4951331" cy="5219970"/>
          </a:xfrm>
          <a:prstGeom prst="rect">
            <a:avLst/>
          </a:prstGeom>
          <a:solidFill>
            <a:srgbClr val="F2F0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ADF0B9F-A77C-D6FE-C313-FECA547D078D}"/>
              </a:ext>
            </a:extLst>
          </p:cNvPr>
          <p:cNvPicPr>
            <a:picLocks noChangeAspect="1"/>
          </p:cNvPicPr>
          <p:nvPr/>
        </p:nvPicPr>
        <p:blipFill>
          <a:blip r:embed="rId2"/>
          <a:stretch>
            <a:fillRect/>
          </a:stretch>
        </p:blipFill>
        <p:spPr>
          <a:xfrm>
            <a:off x="786697" y="1098171"/>
            <a:ext cx="2527090" cy="219600"/>
          </a:xfrm>
          <a:prstGeom prst="rect">
            <a:avLst/>
          </a:prstGeom>
        </p:spPr>
      </p:pic>
      <p:sp>
        <p:nvSpPr>
          <p:cNvPr id="4" name="TextBox 3">
            <a:extLst>
              <a:ext uri="{FF2B5EF4-FFF2-40B4-BE49-F238E27FC236}">
                <a16:creationId xmlns:a16="http://schemas.microsoft.com/office/drawing/2014/main" id="{F18C6866-0466-5675-18A5-98B444C90C65}"/>
              </a:ext>
            </a:extLst>
          </p:cNvPr>
          <p:cNvSpPr txBox="1"/>
          <p:nvPr/>
        </p:nvSpPr>
        <p:spPr>
          <a:xfrm>
            <a:off x="786697" y="1507378"/>
            <a:ext cx="3243043" cy="938142"/>
          </a:xfrm>
          <a:prstGeom prst="rect">
            <a:avLst/>
          </a:prstGeom>
          <a:noFill/>
        </p:spPr>
        <p:txBody>
          <a:bodyPr wrap="square" lIns="0" tIns="0" rIns="0" bIns="0" rtlCol="0">
            <a:spAutoFit/>
          </a:bodyPr>
          <a:lstStyle/>
          <a:p>
            <a:pPr>
              <a:lnSpc>
                <a:spcPct val="120000"/>
              </a:lnSpc>
            </a:pPr>
            <a:r>
              <a:rPr lang="en-GB" sz="1300" dirty="0">
                <a:solidFill>
                  <a:srgbClr val="003C53"/>
                </a:solidFill>
                <a:effectLst/>
                <a:latin typeface="Arial" panose="020B0604020202020204" pitchFamily="34" charset="0"/>
                <a:cs typeface="Arial" panose="020B0604020202020204" pitchFamily="34" charset="0"/>
              </a:rPr>
              <a:t>The 4-person pod featuring a low threshold, wider door, and ADA-compliant handle for easy, accessible entry. It accommodates a wheelchair T-turn for full inclusivity.</a:t>
            </a:r>
          </a:p>
        </p:txBody>
      </p:sp>
      <p:sp>
        <p:nvSpPr>
          <p:cNvPr id="5" name="TextBox 4">
            <a:extLst>
              <a:ext uri="{FF2B5EF4-FFF2-40B4-BE49-F238E27FC236}">
                <a16:creationId xmlns:a16="http://schemas.microsoft.com/office/drawing/2014/main" id="{851B4A07-2DDE-9859-009F-220298A3B1B0}"/>
              </a:ext>
            </a:extLst>
          </p:cNvPr>
          <p:cNvSpPr txBox="1"/>
          <p:nvPr/>
        </p:nvSpPr>
        <p:spPr>
          <a:xfrm>
            <a:off x="786697" y="2680212"/>
            <a:ext cx="3466326" cy="828175"/>
          </a:xfrm>
          <a:prstGeom prst="rect">
            <a:avLst/>
          </a:prstGeom>
          <a:noFill/>
        </p:spPr>
        <p:txBody>
          <a:bodyPr wrap="square" lIns="0" tIns="0" rIns="0" bIns="0" rtlCol="0">
            <a:spAutoFit/>
          </a:bodyPr>
          <a:lstStyle/>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Low threshold</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lang="en-GB" sz="1300" dirty="0">
                <a:solidFill>
                  <a:srgbClr val="003C53"/>
                </a:solidFill>
                <a:latin typeface="Arial" panose="020B0604020202020204" pitchFamily="34" charset="0"/>
                <a:ea typeface="+mj-ea"/>
                <a:cs typeface="Arial" panose="020B0604020202020204" pitchFamily="34" charset="0"/>
              </a:rPr>
              <a:t>W</a:t>
            </a: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ide door</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lang="en-GB" sz="1300" dirty="0">
                <a:solidFill>
                  <a:srgbClr val="003C53"/>
                </a:solidFill>
                <a:latin typeface="Arial" panose="020B0604020202020204" pitchFamily="34" charset="0"/>
                <a:ea typeface="+mj-ea"/>
                <a:cs typeface="Arial" panose="020B0604020202020204" pitchFamily="34" charset="0"/>
              </a:rPr>
              <a:t>ADA compliant handle</a:t>
            </a:r>
          </a:p>
        </p:txBody>
      </p:sp>
      <p:pic>
        <p:nvPicPr>
          <p:cNvPr id="6" name="Picture 5">
            <a:extLst>
              <a:ext uri="{FF2B5EF4-FFF2-40B4-BE49-F238E27FC236}">
                <a16:creationId xmlns:a16="http://schemas.microsoft.com/office/drawing/2014/main" id="{2101E9AF-8A50-B364-49C6-AE216FF53412}"/>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9481981" y="624239"/>
            <a:ext cx="2153245" cy="1641481"/>
          </a:xfrm>
          <a:prstGeom prst="rect">
            <a:avLst/>
          </a:prstGeom>
        </p:spPr>
      </p:pic>
      <p:pic>
        <p:nvPicPr>
          <p:cNvPr id="7" name="Picture 6">
            <a:extLst>
              <a:ext uri="{FF2B5EF4-FFF2-40B4-BE49-F238E27FC236}">
                <a16:creationId xmlns:a16="http://schemas.microsoft.com/office/drawing/2014/main" id="{8A5FC5E5-99AD-99FA-DAD6-2CBADB98B010}"/>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9481981" y="2413483"/>
            <a:ext cx="2153245" cy="1641481"/>
          </a:xfrm>
          <a:prstGeom prst="rect">
            <a:avLst/>
          </a:prstGeom>
        </p:spPr>
      </p:pic>
      <p:pic>
        <p:nvPicPr>
          <p:cNvPr id="8" name="Picture 7">
            <a:extLst>
              <a:ext uri="{FF2B5EF4-FFF2-40B4-BE49-F238E27FC236}">
                <a16:creationId xmlns:a16="http://schemas.microsoft.com/office/drawing/2014/main" id="{95F6F816-AC3E-AC66-B336-1D24FD345F54}"/>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9481981" y="4202728"/>
            <a:ext cx="2153245" cy="1641481"/>
          </a:xfrm>
          <a:prstGeom prst="rect">
            <a:avLst/>
          </a:prstGeom>
        </p:spPr>
      </p:pic>
      <p:pic>
        <p:nvPicPr>
          <p:cNvPr id="11" name="Picture 10">
            <a:extLst>
              <a:ext uri="{FF2B5EF4-FFF2-40B4-BE49-F238E27FC236}">
                <a16:creationId xmlns:a16="http://schemas.microsoft.com/office/drawing/2014/main" id="{51182F25-1E39-CC38-1DF7-AE560A51D52A}"/>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4953539" y="1217441"/>
            <a:ext cx="3901859" cy="4018915"/>
          </a:xfrm>
          <a:prstGeom prst="rect">
            <a:avLst/>
          </a:prstGeom>
        </p:spPr>
      </p:pic>
      <p:pic>
        <p:nvPicPr>
          <p:cNvPr id="15" name="Picture 14" descr="A blue and white circle with white text and a yellow ribbon&#10;&#10;Description automatically generated">
            <a:extLst>
              <a:ext uri="{FF2B5EF4-FFF2-40B4-BE49-F238E27FC236}">
                <a16:creationId xmlns:a16="http://schemas.microsoft.com/office/drawing/2014/main" id="{78B870C9-430A-65D4-281E-9DB0B3EE1531}"/>
              </a:ext>
            </a:extLst>
          </p:cNvPr>
          <p:cNvPicPr>
            <a:picLocks noChangeAspect="1"/>
          </p:cNvPicPr>
          <p:nvPr/>
        </p:nvPicPr>
        <p:blipFill>
          <a:blip r:embed="rId7"/>
          <a:stretch>
            <a:fillRect/>
          </a:stretch>
        </p:blipFill>
        <p:spPr>
          <a:xfrm>
            <a:off x="8354857" y="5390708"/>
            <a:ext cx="790341" cy="695500"/>
          </a:xfrm>
          <a:prstGeom prst="rect">
            <a:avLst/>
          </a:prstGeom>
        </p:spPr>
      </p:pic>
      <p:pic>
        <p:nvPicPr>
          <p:cNvPr id="16" name="Picture 15">
            <a:extLst>
              <a:ext uri="{FF2B5EF4-FFF2-40B4-BE49-F238E27FC236}">
                <a16:creationId xmlns:a16="http://schemas.microsoft.com/office/drawing/2014/main" id="{ECA50745-4C74-CD90-AB18-54BAEEF79847}"/>
              </a:ext>
            </a:extLst>
          </p:cNvPr>
          <p:cNvPicPr>
            <a:picLocks noChangeAspect="1"/>
          </p:cNvPicPr>
          <p:nvPr/>
        </p:nvPicPr>
        <p:blipFill>
          <a:blip r:embed="rId8"/>
          <a:stretch>
            <a:fillRect/>
          </a:stretch>
        </p:blipFill>
        <p:spPr>
          <a:xfrm>
            <a:off x="3408722" y="1051256"/>
            <a:ext cx="313427" cy="313427"/>
          </a:xfrm>
          <a:prstGeom prst="rect">
            <a:avLst/>
          </a:prstGeom>
        </p:spPr>
      </p:pic>
      <p:pic>
        <p:nvPicPr>
          <p:cNvPr id="2" name="Picture 1">
            <a:extLst>
              <a:ext uri="{FF2B5EF4-FFF2-40B4-BE49-F238E27FC236}">
                <a16:creationId xmlns:a16="http://schemas.microsoft.com/office/drawing/2014/main" id="{791792EF-CC07-A0A1-D285-73B1D2EF1EDA}"/>
              </a:ext>
            </a:extLst>
          </p:cNvPr>
          <p:cNvPicPr>
            <a:picLocks noChangeAspect="1"/>
          </p:cNvPicPr>
          <p:nvPr/>
        </p:nvPicPr>
        <p:blipFill>
          <a:blip r:embed="rId9"/>
          <a:stretch>
            <a:fillRect/>
          </a:stretch>
        </p:blipFill>
        <p:spPr>
          <a:xfrm>
            <a:off x="793869" y="5113779"/>
            <a:ext cx="241300" cy="381000"/>
          </a:xfrm>
          <a:prstGeom prst="rect">
            <a:avLst/>
          </a:prstGeom>
        </p:spPr>
      </p:pic>
      <p:pic>
        <p:nvPicPr>
          <p:cNvPr id="18" name="Picture 17">
            <a:extLst>
              <a:ext uri="{FF2B5EF4-FFF2-40B4-BE49-F238E27FC236}">
                <a16:creationId xmlns:a16="http://schemas.microsoft.com/office/drawing/2014/main" id="{3C3DBC2E-8EC2-360B-F26C-58DA5DC8F048}"/>
              </a:ext>
            </a:extLst>
          </p:cNvPr>
          <p:cNvPicPr>
            <a:picLocks noChangeAspect="1"/>
          </p:cNvPicPr>
          <p:nvPr/>
        </p:nvPicPr>
        <p:blipFill>
          <a:blip r:embed="rId10"/>
          <a:stretch>
            <a:fillRect/>
          </a:stretch>
        </p:blipFill>
        <p:spPr>
          <a:xfrm>
            <a:off x="1158371" y="5202679"/>
            <a:ext cx="108739" cy="217478"/>
          </a:xfrm>
          <a:prstGeom prst="rect">
            <a:avLst/>
          </a:prstGeom>
        </p:spPr>
      </p:pic>
      <p:sp>
        <p:nvSpPr>
          <p:cNvPr id="19" name="TextBox 18">
            <a:extLst>
              <a:ext uri="{FF2B5EF4-FFF2-40B4-BE49-F238E27FC236}">
                <a16:creationId xmlns:a16="http://schemas.microsoft.com/office/drawing/2014/main" id="{78A62FD5-6649-1919-1ABF-6EA5E5A152D4}"/>
              </a:ext>
            </a:extLst>
          </p:cNvPr>
          <p:cNvSpPr txBox="1"/>
          <p:nvPr/>
        </p:nvSpPr>
        <p:spPr>
          <a:xfrm>
            <a:off x="1349128" y="5214803"/>
            <a:ext cx="216037"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lang="en-GB" sz="1100" b="1" dirty="0">
                <a:solidFill>
                  <a:srgbClr val="003C53"/>
                </a:solidFill>
                <a:latin typeface="Arial" panose="020B0604020202020204" pitchFamily="34" charset="0"/>
                <a:ea typeface="+mj-ea"/>
                <a:cs typeface="Arial" panose="020B0604020202020204" pitchFamily="34" charset="0"/>
              </a:rPr>
              <a:t>4</a:t>
            </a:r>
            <a:endPar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sp>
        <p:nvSpPr>
          <p:cNvPr id="20" name="TextBox 19">
            <a:extLst>
              <a:ext uri="{FF2B5EF4-FFF2-40B4-BE49-F238E27FC236}">
                <a16:creationId xmlns:a16="http://schemas.microsoft.com/office/drawing/2014/main" id="{08EDBD12-A977-37A2-4042-1B9744B5C5E9}"/>
              </a:ext>
            </a:extLst>
          </p:cNvPr>
          <p:cNvSpPr txBox="1"/>
          <p:nvPr/>
        </p:nvSpPr>
        <p:spPr>
          <a:xfrm>
            <a:off x="1650556" y="5214803"/>
            <a:ext cx="3162451" cy="190821"/>
          </a:xfrm>
          <a:prstGeom prst="rect">
            <a:avLst/>
          </a:prstGeom>
          <a:noFill/>
        </p:spPr>
        <p:txBody>
          <a:bodyPr wrap="square" lIns="0" tIns="0" rIns="0" bIns="0" rtlCol="0">
            <a:spAutoFit/>
          </a:bodyPr>
          <a:lstStyle/>
          <a:p>
            <a:pPr defTabSz="685800">
              <a:lnSpc>
                <a:spcPct val="125000"/>
              </a:lnSpc>
              <a:spcBef>
                <a:spcPct val="0"/>
              </a:spcBef>
              <a:spcAft>
                <a:spcPts val="400"/>
              </a:spcAft>
              <a:buClr>
                <a:srgbClr val="7CA08E"/>
              </a:buClr>
              <a:defRPr/>
            </a:pPr>
            <a:r>
              <a:rPr lang="en-GB" sz="1100" b="1" dirty="0">
                <a:solidFill>
                  <a:srgbClr val="003C53"/>
                </a:solidFill>
                <a:latin typeface="Arial" panose="020B0604020202020204" pitchFamily="34" charset="0"/>
                <a:ea typeface="+mj-ea"/>
                <a:cs typeface="Arial" panose="020B0604020202020204" pitchFamily="34" charset="0"/>
              </a:rPr>
              <a:t>H. 89.76 x W. 86.93 x D. 54.72</a:t>
            </a:r>
          </a:p>
        </p:txBody>
      </p:sp>
    </p:spTree>
    <p:extLst>
      <p:ext uri="{BB962C8B-B14F-4D97-AF65-F5344CB8AC3E}">
        <p14:creationId xmlns:p14="http://schemas.microsoft.com/office/powerpoint/2010/main" val="23986177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1AE2F-2897-E172-F302-FB365D4278DA}"/>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D11FA691-BF85-6F8A-6E4D-EF8E6DB47C9A}"/>
              </a:ext>
            </a:extLst>
          </p:cNvPr>
          <p:cNvSpPr/>
          <p:nvPr/>
        </p:nvSpPr>
        <p:spPr>
          <a:xfrm>
            <a:off x="4404704" y="624239"/>
            <a:ext cx="4951331" cy="5219970"/>
          </a:xfrm>
          <a:prstGeom prst="rect">
            <a:avLst/>
          </a:prstGeom>
          <a:solidFill>
            <a:srgbClr val="F2F0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C1E2044B-6400-EF9B-D65D-219D9E3B5395}"/>
              </a:ext>
            </a:extLst>
          </p:cNvPr>
          <p:cNvPicPr>
            <a:picLocks noChangeAspect="1"/>
          </p:cNvPicPr>
          <p:nvPr/>
        </p:nvPicPr>
        <p:blipFill>
          <a:blip r:embed="rId2"/>
          <a:stretch>
            <a:fillRect/>
          </a:stretch>
        </p:blipFill>
        <p:spPr>
          <a:xfrm>
            <a:off x="786697" y="1098171"/>
            <a:ext cx="2462901" cy="219600"/>
          </a:xfrm>
          <a:prstGeom prst="rect">
            <a:avLst/>
          </a:prstGeom>
        </p:spPr>
      </p:pic>
      <p:sp>
        <p:nvSpPr>
          <p:cNvPr id="4" name="TextBox 3">
            <a:extLst>
              <a:ext uri="{FF2B5EF4-FFF2-40B4-BE49-F238E27FC236}">
                <a16:creationId xmlns:a16="http://schemas.microsoft.com/office/drawing/2014/main" id="{720B0068-4DEE-1C59-C205-F6E0DEC850CB}"/>
              </a:ext>
            </a:extLst>
          </p:cNvPr>
          <p:cNvSpPr txBox="1"/>
          <p:nvPr/>
        </p:nvSpPr>
        <p:spPr>
          <a:xfrm>
            <a:off x="786697" y="1507378"/>
            <a:ext cx="3243043" cy="1178208"/>
          </a:xfrm>
          <a:prstGeom prst="rect">
            <a:avLst/>
          </a:prstGeom>
          <a:noFill/>
        </p:spPr>
        <p:txBody>
          <a:bodyPr wrap="square" lIns="0" tIns="0" rIns="0" bIns="0" rtlCol="0">
            <a:spAutoFit/>
          </a:bodyPr>
          <a:lstStyle/>
          <a:p>
            <a:pPr>
              <a:lnSpc>
                <a:spcPct val="120000"/>
              </a:lnSpc>
            </a:pPr>
            <a:r>
              <a:rPr lang="en-GB" sz="1300" dirty="0">
                <a:solidFill>
                  <a:srgbClr val="003C53"/>
                </a:solidFill>
                <a:latin typeface="Arial" panose="020B0604020202020204" pitchFamily="34" charset="0"/>
                <a:cs typeface="Arial" panose="020B0604020202020204" pitchFamily="34" charset="0"/>
              </a:rPr>
              <a:t>The </a:t>
            </a:r>
            <a:r>
              <a:rPr lang="en-GB" sz="1300" dirty="0">
                <a:solidFill>
                  <a:srgbClr val="003C53"/>
                </a:solidFill>
                <a:effectLst/>
                <a:latin typeface="Arial" panose="020B0604020202020204" pitchFamily="34" charset="0"/>
                <a:cs typeface="Arial" panose="020B0604020202020204" pitchFamily="34" charset="0"/>
              </a:rPr>
              <a:t>8-person pod featuring a low threshold, wider door, and ADA-compliant handle for easy, accessible entry. The pod is designed to accommodate a 360-degree turn </a:t>
            </a:r>
            <a:br>
              <a:rPr lang="en-GB" sz="1300" dirty="0">
                <a:solidFill>
                  <a:srgbClr val="003C53"/>
                </a:solidFill>
                <a:effectLst/>
                <a:latin typeface="Arial" panose="020B0604020202020204" pitchFamily="34" charset="0"/>
                <a:cs typeface="Arial" panose="020B0604020202020204" pitchFamily="34" charset="0"/>
              </a:rPr>
            </a:br>
            <a:r>
              <a:rPr lang="en-GB" sz="1300" dirty="0">
                <a:solidFill>
                  <a:srgbClr val="003C53"/>
                </a:solidFill>
                <a:effectLst/>
                <a:latin typeface="Arial" panose="020B0604020202020204" pitchFamily="34" charset="0"/>
                <a:cs typeface="Arial" panose="020B0604020202020204" pitchFamily="34" charset="0"/>
              </a:rPr>
              <a:t>for a wheelchair</a:t>
            </a:r>
            <a:r>
              <a:rPr lang="en-GB" sz="1300" dirty="0">
                <a:solidFill>
                  <a:srgbClr val="003C53"/>
                </a:solidFill>
                <a:latin typeface="Arial" panose="020B0604020202020204" pitchFamily="34" charset="0"/>
                <a:cs typeface="Arial" panose="020B0604020202020204" pitchFamily="34" charset="0"/>
              </a:rPr>
              <a:t> user.</a:t>
            </a:r>
            <a:endParaRPr lang="en-GB" sz="1300" dirty="0">
              <a:solidFill>
                <a:srgbClr val="003C53"/>
              </a:solidFill>
              <a:effectLst/>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C3629BA1-DA20-4F23-969F-B2BFFDAD6342}"/>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9481981" y="624239"/>
            <a:ext cx="2153244" cy="1641481"/>
          </a:xfrm>
          <a:prstGeom prst="rect">
            <a:avLst/>
          </a:prstGeom>
        </p:spPr>
      </p:pic>
      <p:pic>
        <p:nvPicPr>
          <p:cNvPr id="7" name="Picture 6">
            <a:extLst>
              <a:ext uri="{FF2B5EF4-FFF2-40B4-BE49-F238E27FC236}">
                <a16:creationId xmlns:a16="http://schemas.microsoft.com/office/drawing/2014/main" id="{9656C8A7-5C3E-42EE-1440-CE045451260F}"/>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9481981" y="2413483"/>
            <a:ext cx="2153244" cy="1641481"/>
          </a:xfrm>
          <a:prstGeom prst="rect">
            <a:avLst/>
          </a:prstGeom>
        </p:spPr>
      </p:pic>
      <p:pic>
        <p:nvPicPr>
          <p:cNvPr id="8" name="Picture 7">
            <a:extLst>
              <a:ext uri="{FF2B5EF4-FFF2-40B4-BE49-F238E27FC236}">
                <a16:creationId xmlns:a16="http://schemas.microsoft.com/office/drawing/2014/main" id="{C7F4AF12-19F6-495B-DDDD-B45B64234770}"/>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9481981" y="4202728"/>
            <a:ext cx="2153244" cy="1641481"/>
          </a:xfrm>
          <a:prstGeom prst="rect">
            <a:avLst/>
          </a:prstGeom>
        </p:spPr>
      </p:pic>
      <p:pic>
        <p:nvPicPr>
          <p:cNvPr id="3" name="Picture 2">
            <a:extLst>
              <a:ext uri="{FF2B5EF4-FFF2-40B4-BE49-F238E27FC236}">
                <a16:creationId xmlns:a16="http://schemas.microsoft.com/office/drawing/2014/main" id="{10F0FBD6-37C1-EBB7-7D3C-2099D6444FA8}"/>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4993297" y="1217440"/>
            <a:ext cx="3908184" cy="4018915"/>
          </a:xfrm>
          <a:prstGeom prst="rect">
            <a:avLst/>
          </a:prstGeom>
        </p:spPr>
      </p:pic>
      <p:sp>
        <p:nvSpPr>
          <p:cNvPr id="12" name="TextBox 11">
            <a:extLst>
              <a:ext uri="{FF2B5EF4-FFF2-40B4-BE49-F238E27FC236}">
                <a16:creationId xmlns:a16="http://schemas.microsoft.com/office/drawing/2014/main" id="{36D752EC-ADE9-26F0-432E-375A8306ED68}"/>
              </a:ext>
            </a:extLst>
          </p:cNvPr>
          <p:cNvSpPr txBox="1"/>
          <p:nvPr/>
        </p:nvSpPr>
        <p:spPr>
          <a:xfrm>
            <a:off x="786697" y="2925424"/>
            <a:ext cx="3466326" cy="828175"/>
          </a:xfrm>
          <a:prstGeom prst="rect">
            <a:avLst/>
          </a:prstGeom>
          <a:noFill/>
        </p:spPr>
        <p:txBody>
          <a:bodyPr wrap="square" lIns="0" tIns="0" rIns="0" bIns="0" rtlCol="0">
            <a:spAutoFit/>
          </a:bodyPr>
          <a:lstStyle/>
          <a:p>
            <a:pPr marL="180000" indent="-180000" defTabSz="685800">
              <a:lnSpc>
                <a:spcPct val="125000"/>
              </a:lnSpc>
              <a:spcBef>
                <a:spcPct val="0"/>
              </a:spcBef>
              <a:spcAft>
                <a:spcPts val="400"/>
              </a:spcAft>
              <a:buClr>
                <a:srgbClr val="7CA08E"/>
              </a:buClr>
              <a:buFont typeface="Arial" panose="020B0604020202020204" pitchFamily="34" charset="0"/>
              <a:buChar char="•"/>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Low threshold</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lang="en-GB" sz="1300" dirty="0">
                <a:solidFill>
                  <a:srgbClr val="003C53"/>
                </a:solidFill>
                <a:latin typeface="Arial" panose="020B0604020202020204" pitchFamily="34" charset="0"/>
                <a:ea typeface="+mj-ea"/>
                <a:cs typeface="Arial" panose="020B0604020202020204" pitchFamily="34" charset="0"/>
              </a:rPr>
              <a:t>W</a:t>
            </a: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ide door</a:t>
            </a:r>
          </a:p>
          <a:p>
            <a:pPr marL="180000" indent="-180000" defTabSz="685800">
              <a:lnSpc>
                <a:spcPct val="125000"/>
              </a:lnSpc>
              <a:spcBef>
                <a:spcPct val="0"/>
              </a:spcBef>
              <a:spcAft>
                <a:spcPts val="400"/>
              </a:spcAft>
              <a:buClr>
                <a:srgbClr val="7CA08E"/>
              </a:buClr>
              <a:buFont typeface="Arial" panose="020B0604020202020204" pitchFamily="34" charset="0"/>
              <a:buChar char="•"/>
              <a:defRPr/>
            </a:pPr>
            <a:r>
              <a:rPr lang="en-GB" sz="1300" dirty="0">
                <a:solidFill>
                  <a:srgbClr val="003C53"/>
                </a:solidFill>
                <a:latin typeface="Arial" panose="020B0604020202020204" pitchFamily="34" charset="0"/>
                <a:ea typeface="+mj-ea"/>
                <a:cs typeface="Arial" panose="020B0604020202020204" pitchFamily="34" charset="0"/>
              </a:rPr>
              <a:t>ADA compliant handle</a:t>
            </a:r>
          </a:p>
        </p:txBody>
      </p:sp>
      <p:pic>
        <p:nvPicPr>
          <p:cNvPr id="5" name="Picture 4" descr="A blue and white circle with white text and a yellow ribbon&#10;&#10;Description automatically generated">
            <a:extLst>
              <a:ext uri="{FF2B5EF4-FFF2-40B4-BE49-F238E27FC236}">
                <a16:creationId xmlns:a16="http://schemas.microsoft.com/office/drawing/2014/main" id="{5A4D2B50-908D-9D6F-9CC4-E13E69ED00F3}"/>
              </a:ext>
            </a:extLst>
          </p:cNvPr>
          <p:cNvPicPr>
            <a:picLocks noChangeAspect="1"/>
          </p:cNvPicPr>
          <p:nvPr/>
        </p:nvPicPr>
        <p:blipFill>
          <a:blip r:embed="rId7"/>
          <a:stretch>
            <a:fillRect/>
          </a:stretch>
        </p:blipFill>
        <p:spPr>
          <a:xfrm>
            <a:off x="8354857" y="5390708"/>
            <a:ext cx="790341" cy="695500"/>
          </a:xfrm>
          <a:prstGeom prst="rect">
            <a:avLst/>
          </a:prstGeom>
        </p:spPr>
      </p:pic>
      <p:pic>
        <p:nvPicPr>
          <p:cNvPr id="13" name="Picture 12">
            <a:extLst>
              <a:ext uri="{FF2B5EF4-FFF2-40B4-BE49-F238E27FC236}">
                <a16:creationId xmlns:a16="http://schemas.microsoft.com/office/drawing/2014/main" id="{3ED4EF20-4AE8-16F0-2C9B-FA5F164FC93B}"/>
              </a:ext>
            </a:extLst>
          </p:cNvPr>
          <p:cNvPicPr>
            <a:picLocks noChangeAspect="1"/>
          </p:cNvPicPr>
          <p:nvPr/>
        </p:nvPicPr>
        <p:blipFill>
          <a:blip r:embed="rId8"/>
          <a:stretch>
            <a:fillRect/>
          </a:stretch>
        </p:blipFill>
        <p:spPr>
          <a:xfrm>
            <a:off x="3328044" y="1051256"/>
            <a:ext cx="313427" cy="313427"/>
          </a:xfrm>
          <a:prstGeom prst="rect">
            <a:avLst/>
          </a:prstGeom>
        </p:spPr>
      </p:pic>
      <p:pic>
        <p:nvPicPr>
          <p:cNvPr id="9" name="Picture 8">
            <a:extLst>
              <a:ext uri="{FF2B5EF4-FFF2-40B4-BE49-F238E27FC236}">
                <a16:creationId xmlns:a16="http://schemas.microsoft.com/office/drawing/2014/main" id="{657D0A30-EB0E-BFA4-35C8-AD79ACF1C385}"/>
              </a:ext>
            </a:extLst>
          </p:cNvPr>
          <p:cNvPicPr>
            <a:picLocks noChangeAspect="1"/>
          </p:cNvPicPr>
          <p:nvPr/>
        </p:nvPicPr>
        <p:blipFill>
          <a:blip r:embed="rId9"/>
          <a:stretch>
            <a:fillRect/>
          </a:stretch>
        </p:blipFill>
        <p:spPr>
          <a:xfrm>
            <a:off x="793869" y="5113779"/>
            <a:ext cx="241300" cy="381000"/>
          </a:xfrm>
          <a:prstGeom prst="rect">
            <a:avLst/>
          </a:prstGeom>
        </p:spPr>
      </p:pic>
      <p:pic>
        <p:nvPicPr>
          <p:cNvPr id="18" name="Picture 17">
            <a:extLst>
              <a:ext uri="{FF2B5EF4-FFF2-40B4-BE49-F238E27FC236}">
                <a16:creationId xmlns:a16="http://schemas.microsoft.com/office/drawing/2014/main" id="{3B1B5C88-4286-8292-C4F0-10D03E77D617}"/>
              </a:ext>
            </a:extLst>
          </p:cNvPr>
          <p:cNvPicPr>
            <a:picLocks noChangeAspect="1"/>
          </p:cNvPicPr>
          <p:nvPr/>
        </p:nvPicPr>
        <p:blipFill>
          <a:blip r:embed="rId10"/>
          <a:stretch>
            <a:fillRect/>
          </a:stretch>
        </p:blipFill>
        <p:spPr>
          <a:xfrm>
            <a:off x="1158371" y="5202679"/>
            <a:ext cx="108739" cy="217478"/>
          </a:xfrm>
          <a:prstGeom prst="rect">
            <a:avLst/>
          </a:prstGeom>
        </p:spPr>
      </p:pic>
      <p:sp>
        <p:nvSpPr>
          <p:cNvPr id="19" name="TextBox 18">
            <a:extLst>
              <a:ext uri="{FF2B5EF4-FFF2-40B4-BE49-F238E27FC236}">
                <a16:creationId xmlns:a16="http://schemas.microsoft.com/office/drawing/2014/main" id="{8DE143A9-6349-E8E8-AD0D-F415B6CC0A5E}"/>
              </a:ext>
            </a:extLst>
          </p:cNvPr>
          <p:cNvSpPr txBox="1"/>
          <p:nvPr/>
        </p:nvSpPr>
        <p:spPr>
          <a:xfrm>
            <a:off x="1349128" y="5214803"/>
            <a:ext cx="216037" cy="190821"/>
          </a:xfrm>
          <a:prstGeom prst="rect">
            <a:avLst/>
          </a:prstGeom>
          <a:noFill/>
        </p:spPr>
        <p:txBody>
          <a:bodyPr wrap="square" lIns="0" tIns="0" rIns="0" bIns="0" rtlCol="0">
            <a:spAutoFit/>
          </a:bodyPr>
          <a:lstStyle/>
          <a:p>
            <a:pPr marR="0" lvl="0" algn="l" defTabSz="685800" rtl="0" eaLnBrk="1" fontAlgn="auto" latinLnBrk="0" hangingPunct="1">
              <a:lnSpc>
                <a:spcPct val="125000"/>
              </a:lnSpc>
              <a:spcBef>
                <a:spcPct val="0"/>
              </a:spcBef>
              <a:spcAft>
                <a:spcPts val="400"/>
              </a:spcAft>
              <a:buClr>
                <a:srgbClr val="7CA08E"/>
              </a:buClr>
              <a:buSzTx/>
              <a:tabLst/>
              <a:defRPr/>
            </a:pPr>
            <a:r>
              <a:rPr kumimoji="0" lang="en-GB" sz="11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8</a:t>
            </a:r>
          </a:p>
        </p:txBody>
      </p:sp>
      <p:sp>
        <p:nvSpPr>
          <p:cNvPr id="20" name="TextBox 19">
            <a:extLst>
              <a:ext uri="{FF2B5EF4-FFF2-40B4-BE49-F238E27FC236}">
                <a16:creationId xmlns:a16="http://schemas.microsoft.com/office/drawing/2014/main" id="{B80324FD-11CD-48E1-9333-E7336311CE6E}"/>
              </a:ext>
            </a:extLst>
          </p:cNvPr>
          <p:cNvSpPr txBox="1"/>
          <p:nvPr/>
        </p:nvSpPr>
        <p:spPr>
          <a:xfrm>
            <a:off x="1650556" y="5214803"/>
            <a:ext cx="3162451" cy="190821"/>
          </a:xfrm>
          <a:prstGeom prst="rect">
            <a:avLst/>
          </a:prstGeom>
          <a:noFill/>
        </p:spPr>
        <p:txBody>
          <a:bodyPr wrap="square" lIns="0" tIns="0" rIns="0" bIns="0" rtlCol="0">
            <a:spAutoFit/>
          </a:bodyPr>
          <a:lstStyle/>
          <a:p>
            <a:pPr defTabSz="685800">
              <a:lnSpc>
                <a:spcPct val="125000"/>
              </a:lnSpc>
              <a:spcBef>
                <a:spcPct val="0"/>
              </a:spcBef>
              <a:spcAft>
                <a:spcPts val="400"/>
              </a:spcAft>
              <a:buClr>
                <a:srgbClr val="7CA08E"/>
              </a:buClr>
              <a:defRPr/>
            </a:pPr>
            <a:r>
              <a:rPr lang="en-GB" sz="1100" b="1" dirty="0">
                <a:solidFill>
                  <a:srgbClr val="003C53"/>
                </a:solidFill>
                <a:latin typeface="Arial" panose="020B0604020202020204" pitchFamily="34" charset="0"/>
                <a:ea typeface="+mj-ea"/>
                <a:cs typeface="Arial" panose="020B0604020202020204" pitchFamily="34" charset="0"/>
              </a:rPr>
              <a:t>H. 89.76 x W. 86.93 x D. 109.45</a:t>
            </a:r>
          </a:p>
        </p:txBody>
      </p:sp>
    </p:spTree>
    <p:extLst>
      <p:ext uri="{BB962C8B-B14F-4D97-AF65-F5344CB8AC3E}">
        <p14:creationId xmlns:p14="http://schemas.microsoft.com/office/powerpoint/2010/main" val="16651678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FFDA3A-608D-1A84-A039-A9C3AEB0C91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63003" y="2177874"/>
            <a:ext cx="10904311" cy="2963735"/>
          </a:xfrm>
          <a:prstGeom prst="rect">
            <a:avLst/>
          </a:prstGeom>
        </p:spPr>
      </p:pic>
      <p:sp>
        <p:nvSpPr>
          <p:cNvPr id="3" name="object 14">
            <a:extLst>
              <a:ext uri="{FF2B5EF4-FFF2-40B4-BE49-F238E27FC236}">
                <a16:creationId xmlns:a16="http://schemas.microsoft.com/office/drawing/2014/main" id="{F383CE02-13A0-3194-6CD8-FCEBF9D02CA8}"/>
              </a:ext>
            </a:extLst>
          </p:cNvPr>
          <p:cNvSpPr txBox="1">
            <a:spLocks/>
          </p:cNvSpPr>
          <p:nvPr/>
        </p:nvSpPr>
        <p:spPr>
          <a:xfrm>
            <a:off x="761113" y="2031431"/>
            <a:ext cx="862204" cy="173140"/>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0" i="0" u="none" strike="noStrike" kern="0" spc="300">
                <a:solidFill>
                  <a:srgbClr val="003C53"/>
                </a:solidFill>
                <a:effectLst/>
              </a:rPr>
              <a:t>CASE</a:t>
            </a:r>
          </a:p>
        </p:txBody>
      </p:sp>
      <p:sp>
        <p:nvSpPr>
          <p:cNvPr id="4" name="object 14">
            <a:extLst>
              <a:ext uri="{FF2B5EF4-FFF2-40B4-BE49-F238E27FC236}">
                <a16:creationId xmlns:a16="http://schemas.microsoft.com/office/drawing/2014/main" id="{DD578137-1B72-00EE-594C-0731FF9774F0}"/>
              </a:ext>
            </a:extLst>
          </p:cNvPr>
          <p:cNvSpPr txBox="1">
            <a:spLocks/>
          </p:cNvSpPr>
          <p:nvPr/>
        </p:nvSpPr>
        <p:spPr>
          <a:xfrm>
            <a:off x="3754684" y="2031431"/>
            <a:ext cx="862204" cy="173140"/>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0" i="0" u="none" strike="noStrike" kern="0" spc="300">
                <a:solidFill>
                  <a:srgbClr val="003C53"/>
                </a:solidFill>
                <a:effectLst/>
              </a:rPr>
              <a:t>GLASS</a:t>
            </a:r>
          </a:p>
        </p:txBody>
      </p:sp>
      <p:sp>
        <p:nvSpPr>
          <p:cNvPr id="5" name="object 14">
            <a:extLst>
              <a:ext uri="{FF2B5EF4-FFF2-40B4-BE49-F238E27FC236}">
                <a16:creationId xmlns:a16="http://schemas.microsoft.com/office/drawing/2014/main" id="{494B5574-F696-E7DE-9FE2-7627A384C3AD}"/>
              </a:ext>
            </a:extLst>
          </p:cNvPr>
          <p:cNvSpPr txBox="1">
            <a:spLocks/>
          </p:cNvSpPr>
          <p:nvPr/>
        </p:nvSpPr>
        <p:spPr>
          <a:xfrm>
            <a:off x="6802683" y="2031432"/>
            <a:ext cx="2232459" cy="173140"/>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0" i="0" u="none" strike="noStrike" kern="0" spc="300">
                <a:solidFill>
                  <a:srgbClr val="003C53"/>
                </a:solidFill>
                <a:effectLst/>
              </a:rPr>
              <a:t>FABRIC OPTIONS</a:t>
            </a:r>
          </a:p>
        </p:txBody>
      </p:sp>
      <p:sp>
        <p:nvSpPr>
          <p:cNvPr id="6" name="object 14">
            <a:extLst>
              <a:ext uri="{FF2B5EF4-FFF2-40B4-BE49-F238E27FC236}">
                <a16:creationId xmlns:a16="http://schemas.microsoft.com/office/drawing/2014/main" id="{060821FC-BD90-30F1-E511-A2DF876C80B9}"/>
              </a:ext>
            </a:extLst>
          </p:cNvPr>
          <p:cNvSpPr txBox="1">
            <a:spLocks/>
          </p:cNvSpPr>
          <p:nvPr/>
        </p:nvSpPr>
        <p:spPr>
          <a:xfrm>
            <a:off x="761113" y="3740491"/>
            <a:ext cx="862204" cy="173140"/>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0" i="0" u="none" strike="noStrike" kern="0" spc="300">
                <a:solidFill>
                  <a:srgbClr val="003C53"/>
                </a:solidFill>
                <a:effectLst/>
              </a:rPr>
              <a:t>TOP</a:t>
            </a:r>
          </a:p>
        </p:txBody>
      </p:sp>
      <p:sp>
        <p:nvSpPr>
          <p:cNvPr id="7" name="object 14">
            <a:extLst>
              <a:ext uri="{FF2B5EF4-FFF2-40B4-BE49-F238E27FC236}">
                <a16:creationId xmlns:a16="http://schemas.microsoft.com/office/drawing/2014/main" id="{31A64957-825C-103C-E5D9-4139843D2388}"/>
              </a:ext>
            </a:extLst>
          </p:cNvPr>
          <p:cNvSpPr txBox="1">
            <a:spLocks/>
          </p:cNvSpPr>
          <p:nvPr/>
        </p:nvSpPr>
        <p:spPr>
          <a:xfrm>
            <a:off x="3754684" y="3740492"/>
            <a:ext cx="2863830" cy="173140"/>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0" i="0" u="none" strike="noStrike" kern="0" spc="300">
                <a:solidFill>
                  <a:srgbClr val="003C53"/>
                </a:solidFill>
                <a:effectLst/>
              </a:rPr>
              <a:t>METAL ELEMENTS &amp; FRAME</a:t>
            </a:r>
          </a:p>
        </p:txBody>
      </p:sp>
      <p:sp>
        <p:nvSpPr>
          <p:cNvPr id="8" name="object 14">
            <a:extLst>
              <a:ext uri="{FF2B5EF4-FFF2-40B4-BE49-F238E27FC236}">
                <a16:creationId xmlns:a16="http://schemas.microsoft.com/office/drawing/2014/main" id="{24C04EB3-8771-1D62-B561-71CA00816A73}"/>
              </a:ext>
            </a:extLst>
          </p:cNvPr>
          <p:cNvSpPr txBox="1">
            <a:spLocks/>
          </p:cNvSpPr>
          <p:nvPr/>
        </p:nvSpPr>
        <p:spPr>
          <a:xfrm>
            <a:off x="6802683" y="3413919"/>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60140</a:t>
            </a:r>
            <a:r>
              <a:rPr lang="en-GB" sz="900" b="0" i="0" u="none" strike="noStrike" kern="0">
                <a:solidFill>
                  <a:srgbClr val="003C53"/>
                </a:solidFill>
                <a:effectLst/>
              </a:rPr>
              <a:t> Light Grey</a:t>
            </a:r>
          </a:p>
        </p:txBody>
      </p:sp>
      <p:sp>
        <p:nvSpPr>
          <p:cNvPr id="9" name="object 14">
            <a:extLst>
              <a:ext uri="{FF2B5EF4-FFF2-40B4-BE49-F238E27FC236}">
                <a16:creationId xmlns:a16="http://schemas.microsoft.com/office/drawing/2014/main" id="{0A7379CC-1DA5-15BC-48AE-6529EA835363}"/>
              </a:ext>
            </a:extLst>
          </p:cNvPr>
          <p:cNvSpPr txBox="1">
            <a:spLocks/>
          </p:cNvSpPr>
          <p:nvPr/>
        </p:nvSpPr>
        <p:spPr>
          <a:xfrm>
            <a:off x="5148054" y="3413919"/>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MGA</a:t>
            </a:r>
            <a:r>
              <a:rPr lang="en-GB" sz="900" b="0" i="0" u="none" strike="noStrike" kern="0">
                <a:solidFill>
                  <a:srgbClr val="003C53"/>
                </a:solidFill>
                <a:effectLst/>
              </a:rPr>
              <a:t> Frosted</a:t>
            </a:r>
          </a:p>
        </p:txBody>
      </p:sp>
      <p:sp>
        <p:nvSpPr>
          <p:cNvPr id="10" name="object 14">
            <a:extLst>
              <a:ext uri="{FF2B5EF4-FFF2-40B4-BE49-F238E27FC236}">
                <a16:creationId xmlns:a16="http://schemas.microsoft.com/office/drawing/2014/main" id="{A3120A5D-BF6F-D68D-4998-C4A18950AAE0}"/>
              </a:ext>
            </a:extLst>
          </p:cNvPr>
          <p:cNvSpPr txBox="1">
            <a:spLocks/>
          </p:cNvSpPr>
          <p:nvPr/>
        </p:nvSpPr>
        <p:spPr>
          <a:xfrm>
            <a:off x="3754683" y="3413919"/>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PRZ</a:t>
            </a:r>
            <a:r>
              <a:rPr lang="en-GB" sz="900" b="0" i="0" u="none" strike="noStrike" kern="0">
                <a:solidFill>
                  <a:srgbClr val="003C53"/>
                </a:solidFill>
                <a:effectLst/>
              </a:rPr>
              <a:t> Transparent</a:t>
            </a:r>
          </a:p>
        </p:txBody>
      </p:sp>
      <p:sp>
        <p:nvSpPr>
          <p:cNvPr id="11" name="object 14">
            <a:extLst>
              <a:ext uri="{FF2B5EF4-FFF2-40B4-BE49-F238E27FC236}">
                <a16:creationId xmlns:a16="http://schemas.microsoft.com/office/drawing/2014/main" id="{0B19E360-4DBA-813A-687E-121E22778877}"/>
              </a:ext>
            </a:extLst>
          </p:cNvPr>
          <p:cNvSpPr txBox="1">
            <a:spLocks/>
          </p:cNvSpPr>
          <p:nvPr/>
        </p:nvSpPr>
        <p:spPr>
          <a:xfrm>
            <a:off x="2121826" y="3413919"/>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AGC</a:t>
            </a:r>
            <a:r>
              <a:rPr lang="en-GB" sz="900" b="0" i="0" u="none" strike="noStrike" kern="0">
                <a:solidFill>
                  <a:srgbClr val="003C53"/>
                </a:solidFill>
                <a:effectLst/>
              </a:rPr>
              <a:t> Cosmos Grey</a:t>
            </a:r>
          </a:p>
        </p:txBody>
      </p:sp>
      <p:sp>
        <p:nvSpPr>
          <p:cNvPr id="12" name="object 14">
            <a:extLst>
              <a:ext uri="{FF2B5EF4-FFF2-40B4-BE49-F238E27FC236}">
                <a16:creationId xmlns:a16="http://schemas.microsoft.com/office/drawing/2014/main" id="{747B994B-EE97-4B66-C71E-F9EAC1A5B10E}"/>
              </a:ext>
            </a:extLst>
          </p:cNvPr>
          <p:cNvSpPr txBox="1">
            <a:spLocks/>
          </p:cNvSpPr>
          <p:nvPr/>
        </p:nvSpPr>
        <p:spPr>
          <a:xfrm>
            <a:off x="750226" y="3413919"/>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ABB</a:t>
            </a:r>
            <a:r>
              <a:rPr lang="en-GB" sz="900" b="0" i="0" u="none" strike="noStrike" kern="0">
                <a:solidFill>
                  <a:srgbClr val="003C53"/>
                </a:solidFill>
                <a:effectLst/>
              </a:rPr>
              <a:t> White</a:t>
            </a:r>
          </a:p>
        </p:txBody>
      </p:sp>
      <p:sp>
        <p:nvSpPr>
          <p:cNvPr id="13" name="object 14">
            <a:extLst>
              <a:ext uri="{FF2B5EF4-FFF2-40B4-BE49-F238E27FC236}">
                <a16:creationId xmlns:a16="http://schemas.microsoft.com/office/drawing/2014/main" id="{653918EC-8F4F-7C48-67D2-B0D158F466AC}"/>
              </a:ext>
            </a:extLst>
          </p:cNvPr>
          <p:cNvSpPr txBox="1">
            <a:spLocks/>
          </p:cNvSpPr>
          <p:nvPr/>
        </p:nvSpPr>
        <p:spPr>
          <a:xfrm>
            <a:off x="7989226" y="3413919"/>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60167</a:t>
            </a:r>
            <a:r>
              <a:rPr lang="en-GB" sz="900" b="0" i="0" u="none" strike="noStrike" kern="0">
                <a:solidFill>
                  <a:srgbClr val="003C53"/>
                </a:solidFill>
                <a:effectLst/>
              </a:rPr>
              <a:t> Dark Grey</a:t>
            </a:r>
          </a:p>
        </p:txBody>
      </p:sp>
      <p:sp>
        <p:nvSpPr>
          <p:cNvPr id="14" name="object 14">
            <a:extLst>
              <a:ext uri="{FF2B5EF4-FFF2-40B4-BE49-F238E27FC236}">
                <a16:creationId xmlns:a16="http://schemas.microsoft.com/office/drawing/2014/main" id="{2FFEAFDA-D908-C199-4481-CB328ED1D3E8}"/>
              </a:ext>
            </a:extLst>
          </p:cNvPr>
          <p:cNvSpPr txBox="1">
            <a:spLocks/>
          </p:cNvSpPr>
          <p:nvPr/>
        </p:nvSpPr>
        <p:spPr>
          <a:xfrm>
            <a:off x="9175769" y="3413919"/>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61194</a:t>
            </a:r>
            <a:r>
              <a:rPr lang="en-GB" sz="900" b="0" i="0" u="none" strike="noStrike" kern="0">
                <a:solidFill>
                  <a:srgbClr val="003C53"/>
                </a:solidFill>
                <a:effectLst/>
              </a:rPr>
              <a:t> Beige</a:t>
            </a:r>
          </a:p>
        </p:txBody>
      </p:sp>
      <p:sp>
        <p:nvSpPr>
          <p:cNvPr id="15" name="object 14">
            <a:extLst>
              <a:ext uri="{FF2B5EF4-FFF2-40B4-BE49-F238E27FC236}">
                <a16:creationId xmlns:a16="http://schemas.microsoft.com/office/drawing/2014/main" id="{E5D41B9D-5EFF-E87D-820A-A5594D88599C}"/>
              </a:ext>
            </a:extLst>
          </p:cNvPr>
          <p:cNvSpPr txBox="1">
            <a:spLocks/>
          </p:cNvSpPr>
          <p:nvPr/>
        </p:nvSpPr>
        <p:spPr>
          <a:xfrm>
            <a:off x="10405855" y="3413919"/>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63115</a:t>
            </a:r>
            <a:r>
              <a:rPr lang="en-GB" sz="900" b="0" i="0" u="none" strike="noStrike" kern="0">
                <a:solidFill>
                  <a:srgbClr val="003C53"/>
                </a:solidFill>
                <a:effectLst/>
              </a:rPr>
              <a:t> Orange</a:t>
            </a:r>
          </a:p>
        </p:txBody>
      </p:sp>
      <p:sp>
        <p:nvSpPr>
          <p:cNvPr id="16" name="object 14">
            <a:extLst>
              <a:ext uri="{FF2B5EF4-FFF2-40B4-BE49-F238E27FC236}">
                <a16:creationId xmlns:a16="http://schemas.microsoft.com/office/drawing/2014/main" id="{767C225C-FB77-BF6B-163D-82E712676DB8}"/>
              </a:ext>
            </a:extLst>
          </p:cNvPr>
          <p:cNvSpPr txBox="1">
            <a:spLocks/>
          </p:cNvSpPr>
          <p:nvPr/>
        </p:nvSpPr>
        <p:spPr>
          <a:xfrm>
            <a:off x="6802683" y="5144747"/>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64247</a:t>
            </a:r>
            <a:r>
              <a:rPr lang="en-GB" sz="900" b="0" i="0" u="none" strike="noStrike" kern="0">
                <a:solidFill>
                  <a:srgbClr val="003C53"/>
                </a:solidFill>
                <a:effectLst/>
              </a:rPr>
              <a:t> Red</a:t>
            </a:r>
          </a:p>
        </p:txBody>
      </p:sp>
      <p:sp>
        <p:nvSpPr>
          <p:cNvPr id="17" name="object 14">
            <a:extLst>
              <a:ext uri="{FF2B5EF4-FFF2-40B4-BE49-F238E27FC236}">
                <a16:creationId xmlns:a16="http://schemas.microsoft.com/office/drawing/2014/main" id="{4C5641F9-CB74-6288-DFD5-8C7939CF660D}"/>
              </a:ext>
            </a:extLst>
          </p:cNvPr>
          <p:cNvSpPr txBox="1">
            <a:spLocks/>
          </p:cNvSpPr>
          <p:nvPr/>
        </p:nvSpPr>
        <p:spPr>
          <a:xfrm>
            <a:off x="3754683" y="5144747"/>
            <a:ext cx="1045917" cy="173140"/>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JGC</a:t>
            </a:r>
            <a:r>
              <a:rPr lang="en-GB" sz="900" b="0" i="0" u="none" strike="noStrike" kern="0">
                <a:solidFill>
                  <a:srgbClr val="003C53"/>
                </a:solidFill>
                <a:effectLst/>
              </a:rPr>
              <a:t> Cosmos Grey</a:t>
            </a:r>
          </a:p>
        </p:txBody>
      </p:sp>
      <p:sp>
        <p:nvSpPr>
          <p:cNvPr id="18" name="object 14">
            <a:extLst>
              <a:ext uri="{FF2B5EF4-FFF2-40B4-BE49-F238E27FC236}">
                <a16:creationId xmlns:a16="http://schemas.microsoft.com/office/drawing/2014/main" id="{95EB81C6-C03A-A3D2-DDED-281F6B4939AF}"/>
              </a:ext>
            </a:extLst>
          </p:cNvPr>
          <p:cNvSpPr txBox="1">
            <a:spLocks/>
          </p:cNvSpPr>
          <p:nvPr/>
        </p:nvSpPr>
        <p:spPr>
          <a:xfrm>
            <a:off x="2121826" y="5144747"/>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AGA</a:t>
            </a:r>
            <a:r>
              <a:rPr lang="en-GB" sz="900" b="0" i="0" u="none" strike="noStrike" kern="0">
                <a:solidFill>
                  <a:srgbClr val="003C53"/>
                </a:solidFill>
                <a:effectLst/>
              </a:rPr>
              <a:t> Velvet Black</a:t>
            </a:r>
          </a:p>
        </p:txBody>
      </p:sp>
      <p:sp>
        <p:nvSpPr>
          <p:cNvPr id="19" name="object 14">
            <a:extLst>
              <a:ext uri="{FF2B5EF4-FFF2-40B4-BE49-F238E27FC236}">
                <a16:creationId xmlns:a16="http://schemas.microsoft.com/office/drawing/2014/main" id="{D57FF7C5-D505-D029-BF8A-DDFC0CDDA57E}"/>
              </a:ext>
            </a:extLst>
          </p:cNvPr>
          <p:cNvSpPr txBox="1">
            <a:spLocks/>
          </p:cNvSpPr>
          <p:nvPr/>
        </p:nvSpPr>
        <p:spPr>
          <a:xfrm>
            <a:off x="750226" y="5144747"/>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ABB</a:t>
            </a:r>
            <a:r>
              <a:rPr lang="en-GB" sz="900" b="0" i="0" u="none" strike="noStrike" kern="0">
                <a:solidFill>
                  <a:srgbClr val="003C53"/>
                </a:solidFill>
                <a:effectLst/>
              </a:rPr>
              <a:t> White</a:t>
            </a:r>
          </a:p>
        </p:txBody>
      </p:sp>
      <p:sp>
        <p:nvSpPr>
          <p:cNvPr id="20" name="object 14">
            <a:extLst>
              <a:ext uri="{FF2B5EF4-FFF2-40B4-BE49-F238E27FC236}">
                <a16:creationId xmlns:a16="http://schemas.microsoft.com/office/drawing/2014/main" id="{74E76257-CB87-645C-FDBE-548C184C7862}"/>
              </a:ext>
            </a:extLst>
          </p:cNvPr>
          <p:cNvSpPr txBox="1">
            <a:spLocks/>
          </p:cNvSpPr>
          <p:nvPr/>
        </p:nvSpPr>
        <p:spPr>
          <a:xfrm>
            <a:off x="7989226" y="5144747"/>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66228</a:t>
            </a:r>
            <a:r>
              <a:rPr lang="en-GB" sz="900" b="0" i="0" u="none" strike="noStrike" kern="0">
                <a:solidFill>
                  <a:srgbClr val="003C53"/>
                </a:solidFill>
                <a:effectLst/>
              </a:rPr>
              <a:t> Blue</a:t>
            </a:r>
          </a:p>
        </p:txBody>
      </p:sp>
      <p:sp>
        <p:nvSpPr>
          <p:cNvPr id="21" name="object 14">
            <a:extLst>
              <a:ext uri="{FF2B5EF4-FFF2-40B4-BE49-F238E27FC236}">
                <a16:creationId xmlns:a16="http://schemas.microsoft.com/office/drawing/2014/main" id="{EB1C458D-295C-03D1-24FE-386F8A6949CE}"/>
              </a:ext>
            </a:extLst>
          </p:cNvPr>
          <p:cNvSpPr txBox="1">
            <a:spLocks/>
          </p:cNvSpPr>
          <p:nvPr/>
        </p:nvSpPr>
        <p:spPr>
          <a:xfrm>
            <a:off x="9175769" y="5144747"/>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68252</a:t>
            </a:r>
            <a:r>
              <a:rPr lang="en-GB" sz="900" b="0" i="0" u="none" strike="noStrike" kern="0">
                <a:solidFill>
                  <a:srgbClr val="003C53"/>
                </a:solidFill>
                <a:effectLst/>
              </a:rPr>
              <a:t> Yellow</a:t>
            </a:r>
          </a:p>
        </p:txBody>
      </p:sp>
      <p:sp>
        <p:nvSpPr>
          <p:cNvPr id="22" name="object 14">
            <a:extLst>
              <a:ext uri="{FF2B5EF4-FFF2-40B4-BE49-F238E27FC236}">
                <a16:creationId xmlns:a16="http://schemas.microsoft.com/office/drawing/2014/main" id="{A5FE1949-45FC-9BFC-E16F-5621707306F2}"/>
              </a:ext>
            </a:extLst>
          </p:cNvPr>
          <p:cNvSpPr txBox="1">
            <a:spLocks/>
          </p:cNvSpPr>
          <p:nvPr/>
        </p:nvSpPr>
        <p:spPr>
          <a:xfrm>
            <a:off x="10405855" y="5144747"/>
            <a:ext cx="1045917" cy="173139"/>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gn="l">
              <a:lnSpc>
                <a:spcPct val="125000"/>
              </a:lnSpc>
            </a:pPr>
            <a:r>
              <a:rPr lang="en-GB" sz="900" b="1" i="0" u="none" strike="noStrike" kern="0">
                <a:solidFill>
                  <a:srgbClr val="003C53"/>
                </a:solidFill>
                <a:effectLst/>
              </a:rPr>
              <a:t>68255</a:t>
            </a:r>
            <a:r>
              <a:rPr lang="en-GB" sz="900" b="0" i="0" u="none" strike="noStrike" kern="0">
                <a:solidFill>
                  <a:srgbClr val="003C53"/>
                </a:solidFill>
                <a:effectLst/>
              </a:rPr>
              <a:t> Light Green</a:t>
            </a:r>
          </a:p>
        </p:txBody>
      </p:sp>
      <p:sp>
        <p:nvSpPr>
          <p:cNvPr id="23" name="object 14">
            <a:extLst>
              <a:ext uri="{FF2B5EF4-FFF2-40B4-BE49-F238E27FC236}">
                <a16:creationId xmlns:a16="http://schemas.microsoft.com/office/drawing/2014/main" id="{BD4D38F3-DD81-F055-63A7-C7EBDB8C96F9}"/>
              </a:ext>
            </a:extLst>
          </p:cNvPr>
          <p:cNvSpPr txBox="1">
            <a:spLocks/>
          </p:cNvSpPr>
          <p:nvPr/>
        </p:nvSpPr>
        <p:spPr>
          <a:xfrm>
            <a:off x="2838617" y="1223005"/>
            <a:ext cx="2062050"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defTabSz="913006">
              <a:lnSpc>
                <a:spcPct val="105000"/>
              </a:lnSpc>
              <a:spcBef>
                <a:spcPts val="0"/>
              </a:spcBef>
              <a:tabLst>
                <a:tab pos="1055029" algn="l"/>
                <a:tab pos="2383959" algn="l"/>
              </a:tabLst>
            </a:pPr>
            <a:r>
              <a:rPr lang="en-US" sz="1800" spc="399" dirty="0">
                <a:solidFill>
                  <a:srgbClr val="003C53"/>
                </a:solidFill>
              </a:rPr>
              <a:t>FREEDOM TO</a:t>
            </a:r>
            <a:endParaRPr lang="en-US" sz="1800" spc="286" dirty="0">
              <a:solidFill>
                <a:srgbClr val="003C53"/>
              </a:solidFill>
            </a:endParaRPr>
          </a:p>
        </p:txBody>
      </p:sp>
      <p:sp>
        <p:nvSpPr>
          <p:cNvPr id="24" name="object 14">
            <a:extLst>
              <a:ext uri="{FF2B5EF4-FFF2-40B4-BE49-F238E27FC236}">
                <a16:creationId xmlns:a16="http://schemas.microsoft.com/office/drawing/2014/main" id="{160863B1-322F-AA1C-AC4E-E71CBE39FFF0}"/>
              </a:ext>
            </a:extLst>
          </p:cNvPr>
          <p:cNvSpPr txBox="1">
            <a:spLocks/>
          </p:cNvSpPr>
          <p:nvPr/>
        </p:nvSpPr>
        <p:spPr>
          <a:xfrm>
            <a:off x="7170464" y="1204846"/>
            <a:ext cx="2089552"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defTabSz="913006">
              <a:lnSpc>
                <a:spcPct val="105000"/>
              </a:lnSpc>
              <a:spcBef>
                <a:spcPts val="0"/>
              </a:spcBef>
              <a:tabLst>
                <a:tab pos="1055029" algn="l"/>
                <a:tab pos="2383959" algn="l"/>
              </a:tabLst>
            </a:pPr>
            <a:r>
              <a:rPr lang="en-US" sz="1800" spc="399" dirty="0">
                <a:solidFill>
                  <a:srgbClr val="003C53"/>
                </a:solidFill>
              </a:rPr>
              <a:t>YOUR BOOTH</a:t>
            </a:r>
            <a:endParaRPr lang="en-US" sz="1800" spc="286" dirty="0">
              <a:solidFill>
                <a:srgbClr val="003C53"/>
              </a:solidFill>
            </a:endParaRPr>
          </a:p>
        </p:txBody>
      </p:sp>
      <p:sp>
        <p:nvSpPr>
          <p:cNvPr id="25" name="object 14">
            <a:extLst>
              <a:ext uri="{FF2B5EF4-FFF2-40B4-BE49-F238E27FC236}">
                <a16:creationId xmlns:a16="http://schemas.microsoft.com/office/drawing/2014/main" id="{CF4D8CEB-0194-2118-B833-A5884C615F71}"/>
              </a:ext>
            </a:extLst>
          </p:cNvPr>
          <p:cNvSpPr txBox="1">
            <a:spLocks/>
          </p:cNvSpPr>
          <p:nvPr/>
        </p:nvSpPr>
        <p:spPr>
          <a:xfrm>
            <a:off x="5010903" y="520167"/>
            <a:ext cx="2170193"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defTabSz="913006">
              <a:lnSpc>
                <a:spcPct val="105000"/>
              </a:lnSpc>
              <a:spcBef>
                <a:spcPts val="0"/>
              </a:spcBef>
              <a:tabLst>
                <a:tab pos="1055029" algn="l"/>
                <a:tab pos="2383959" algn="l"/>
              </a:tabLst>
            </a:pPr>
            <a:r>
              <a:rPr lang="en-US" sz="9600" dirty="0">
                <a:solidFill>
                  <a:srgbClr val="003C53"/>
                </a:solidFill>
                <a:latin typeface="Backlash Script" panose="02000000000000000000" pitchFamily="2" charset="77"/>
              </a:rPr>
              <a:t>configure</a:t>
            </a:r>
          </a:p>
        </p:txBody>
      </p:sp>
    </p:spTree>
    <p:extLst>
      <p:ext uri="{BB962C8B-B14F-4D97-AF65-F5344CB8AC3E}">
        <p14:creationId xmlns:p14="http://schemas.microsoft.com/office/powerpoint/2010/main" val="9571295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2F0EE"/>
        </a:solid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5088475-4463-4D89-5EFE-1931CB7ED2AE}"/>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1659050" y="1919352"/>
            <a:ext cx="4318000" cy="2514600"/>
          </a:xfrm>
          <a:prstGeom prst="rect">
            <a:avLst/>
          </a:prstGeom>
        </p:spPr>
      </p:pic>
      <p:sp>
        <p:nvSpPr>
          <p:cNvPr id="2" name="object 14">
            <a:extLst>
              <a:ext uri="{FF2B5EF4-FFF2-40B4-BE49-F238E27FC236}">
                <a16:creationId xmlns:a16="http://schemas.microsoft.com/office/drawing/2014/main" id="{81D0A5DB-BC32-7F64-4BA2-5DC80446602F}"/>
              </a:ext>
            </a:extLst>
          </p:cNvPr>
          <p:cNvSpPr txBox="1">
            <a:spLocks/>
          </p:cNvSpPr>
          <p:nvPr/>
        </p:nvSpPr>
        <p:spPr>
          <a:xfrm>
            <a:off x="4229099" y="1050440"/>
            <a:ext cx="1748145" cy="287787"/>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FIRE, LIFE</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sp>
        <p:nvSpPr>
          <p:cNvPr id="4" name="object 14">
            <a:extLst>
              <a:ext uri="{FF2B5EF4-FFF2-40B4-BE49-F238E27FC236}">
                <a16:creationId xmlns:a16="http://schemas.microsoft.com/office/drawing/2014/main" id="{B68750DF-F07D-0F45-1DB9-BF6AFDCF2CC3}"/>
              </a:ext>
            </a:extLst>
          </p:cNvPr>
          <p:cNvSpPr txBox="1">
            <a:spLocks/>
          </p:cNvSpPr>
          <p:nvPr/>
        </p:nvSpPr>
        <p:spPr>
          <a:xfrm>
            <a:off x="1659050" y="4595677"/>
            <a:ext cx="2690109" cy="242518"/>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0" lvl="0" indent="0" defTabSz="685800" rtl="0" eaLnBrk="1" fontAlgn="auto" latinLnBrk="0" hangingPunct="1">
              <a:lnSpc>
                <a:spcPct val="125000"/>
              </a:lnSpc>
              <a:spcBef>
                <a:spcPct val="0"/>
              </a:spcBef>
              <a:spcAft>
                <a:spcPts val="0"/>
              </a:spcAft>
              <a:buClrTx/>
              <a:buSzTx/>
              <a:buFontTx/>
              <a:buNone/>
              <a:tabLst/>
              <a:defRPr/>
            </a:pPr>
            <a:r>
              <a:rPr kumimoji="0" lang="en-GB" sz="13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Sprinkler / Fire Strobe</a:t>
            </a:r>
          </a:p>
        </p:txBody>
      </p:sp>
      <p:sp>
        <p:nvSpPr>
          <p:cNvPr id="5" name="Oval 4">
            <a:extLst>
              <a:ext uri="{FF2B5EF4-FFF2-40B4-BE49-F238E27FC236}">
                <a16:creationId xmlns:a16="http://schemas.microsoft.com/office/drawing/2014/main" id="{677FB8EB-93AC-7255-99D2-BE97B7BB26EB}"/>
              </a:ext>
            </a:extLst>
          </p:cNvPr>
          <p:cNvSpPr/>
          <p:nvPr/>
        </p:nvSpPr>
        <p:spPr>
          <a:xfrm>
            <a:off x="4711547" y="2950167"/>
            <a:ext cx="729420" cy="699895"/>
          </a:xfrm>
          <a:prstGeom prst="ellipse">
            <a:avLst/>
          </a:prstGeom>
          <a:noFill/>
          <a:ln w="38100">
            <a:solidFill>
              <a:srgbClr val="F8C485"/>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 name="Oval 5">
            <a:extLst>
              <a:ext uri="{FF2B5EF4-FFF2-40B4-BE49-F238E27FC236}">
                <a16:creationId xmlns:a16="http://schemas.microsoft.com/office/drawing/2014/main" id="{4DE22B33-6DA5-3932-B4CF-C78190E9F1C9}"/>
              </a:ext>
            </a:extLst>
          </p:cNvPr>
          <p:cNvSpPr/>
          <p:nvPr/>
        </p:nvSpPr>
        <p:spPr>
          <a:xfrm>
            <a:off x="2349906" y="2076766"/>
            <a:ext cx="1099079" cy="1054591"/>
          </a:xfrm>
          <a:prstGeom prst="ellipse">
            <a:avLst/>
          </a:prstGeom>
          <a:noFill/>
          <a:ln w="38100">
            <a:solidFill>
              <a:srgbClr val="F8C485"/>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8" name="object 14">
            <a:extLst>
              <a:ext uri="{FF2B5EF4-FFF2-40B4-BE49-F238E27FC236}">
                <a16:creationId xmlns:a16="http://schemas.microsoft.com/office/drawing/2014/main" id="{7882B490-E53A-6D29-D908-68D61B6681E0}"/>
              </a:ext>
            </a:extLst>
          </p:cNvPr>
          <p:cNvSpPr txBox="1">
            <a:spLocks/>
          </p:cNvSpPr>
          <p:nvPr/>
        </p:nvSpPr>
        <p:spPr>
          <a:xfrm>
            <a:off x="1654933" y="4838196"/>
            <a:ext cx="4290340" cy="887375"/>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nSpc>
                <a:spcPct val="140000"/>
              </a:lnSpc>
            </a:pPr>
            <a:r>
              <a:rPr lang="en-GB" sz="1400" dirty="0">
                <a:solidFill>
                  <a:srgbClr val="003C53"/>
                </a:solidFill>
                <a:effectLst/>
              </a:rPr>
              <a:t>0.78in cut out for smoke detectors and 2.55in </a:t>
            </a:r>
            <a:br>
              <a:rPr lang="en-GB" sz="1400" dirty="0">
                <a:solidFill>
                  <a:srgbClr val="003C53"/>
                </a:solidFill>
                <a:effectLst/>
              </a:rPr>
            </a:br>
            <a:r>
              <a:rPr lang="en-GB" sz="1400" dirty="0">
                <a:solidFill>
                  <a:srgbClr val="003C53"/>
                </a:solidFill>
                <a:effectLst/>
              </a:rPr>
              <a:t>for sprinkler installation—designed for seamless overhead integration.</a:t>
            </a:r>
          </a:p>
        </p:txBody>
      </p:sp>
      <p:sp>
        <p:nvSpPr>
          <p:cNvPr id="10" name="object 14">
            <a:extLst>
              <a:ext uri="{FF2B5EF4-FFF2-40B4-BE49-F238E27FC236}">
                <a16:creationId xmlns:a16="http://schemas.microsoft.com/office/drawing/2014/main" id="{1D2B1950-1EA9-B883-ADF4-14D4ED0052A5}"/>
              </a:ext>
            </a:extLst>
          </p:cNvPr>
          <p:cNvSpPr txBox="1">
            <a:spLocks/>
          </p:cNvSpPr>
          <p:nvPr/>
        </p:nvSpPr>
        <p:spPr>
          <a:xfrm>
            <a:off x="6246728" y="4838196"/>
            <a:ext cx="4318000" cy="58575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nSpc>
                <a:spcPct val="140000"/>
              </a:lnSpc>
            </a:pPr>
            <a:r>
              <a:rPr lang="en-GB" sz="1400" dirty="0">
                <a:solidFill>
                  <a:srgbClr val="003C53"/>
                </a:solidFill>
                <a:effectLst/>
              </a:rPr>
              <a:t>Under 24sq. ft—sprinkler-exempt according to NFPA. Fire suppression kit available as optio</a:t>
            </a:r>
            <a:r>
              <a:rPr lang="en-GB" sz="1400" dirty="0">
                <a:solidFill>
                  <a:srgbClr val="003C53"/>
                </a:solidFill>
              </a:rPr>
              <a:t>n </a:t>
            </a:r>
            <a:r>
              <a:rPr lang="en-GB" sz="1400" dirty="0">
                <a:solidFill>
                  <a:srgbClr val="003C53"/>
                </a:solidFill>
                <a:effectLst/>
              </a:rPr>
              <a:t>for larger pods. </a:t>
            </a:r>
          </a:p>
        </p:txBody>
      </p:sp>
      <p:sp>
        <p:nvSpPr>
          <p:cNvPr id="11" name="object 14">
            <a:extLst>
              <a:ext uri="{FF2B5EF4-FFF2-40B4-BE49-F238E27FC236}">
                <a16:creationId xmlns:a16="http://schemas.microsoft.com/office/drawing/2014/main" id="{60F9065E-F0A6-F2F5-6CB0-D41AEA4F8928}"/>
              </a:ext>
            </a:extLst>
          </p:cNvPr>
          <p:cNvSpPr txBox="1">
            <a:spLocks/>
          </p:cNvSpPr>
          <p:nvPr/>
        </p:nvSpPr>
        <p:spPr>
          <a:xfrm>
            <a:off x="6246729" y="4595677"/>
            <a:ext cx="2690109" cy="242518"/>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0" lvl="0" indent="0" defTabSz="685800" rtl="0" eaLnBrk="1" fontAlgn="auto" latinLnBrk="0" hangingPunct="1">
              <a:lnSpc>
                <a:spcPct val="125000"/>
              </a:lnSpc>
              <a:spcBef>
                <a:spcPct val="0"/>
              </a:spcBef>
              <a:spcAft>
                <a:spcPts val="0"/>
              </a:spcAft>
              <a:buClrTx/>
              <a:buSzTx/>
              <a:buFontTx/>
              <a:buNone/>
              <a:tabLst/>
              <a:defRPr/>
            </a:pPr>
            <a:r>
              <a:rPr kumimoji="0" lang="en-GB" sz="1300" b="1"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Fire Suppression Kit</a:t>
            </a:r>
          </a:p>
        </p:txBody>
      </p:sp>
      <p:sp>
        <p:nvSpPr>
          <p:cNvPr id="12" name="object 14">
            <a:extLst>
              <a:ext uri="{FF2B5EF4-FFF2-40B4-BE49-F238E27FC236}">
                <a16:creationId xmlns:a16="http://schemas.microsoft.com/office/drawing/2014/main" id="{C3495BE3-A64E-CDBB-3929-0665F7B7EF44}"/>
              </a:ext>
            </a:extLst>
          </p:cNvPr>
          <p:cNvSpPr txBox="1">
            <a:spLocks/>
          </p:cNvSpPr>
          <p:nvPr/>
        </p:nvSpPr>
        <p:spPr>
          <a:xfrm>
            <a:off x="6012870" y="394009"/>
            <a:ext cx="1685976" cy="1146607"/>
          </a:xfrm>
          <a:prstGeom prst="rect">
            <a:avLst/>
          </a:prstGeom>
        </p:spPr>
        <p:txBody>
          <a:bodyPr vert="horz" wrap="square" lIns="0" tIns="0" rIns="0" bIns="0" rtlCol="0">
            <a:no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defTabSz="913006">
              <a:lnSpc>
                <a:spcPct val="105000"/>
              </a:lnSpc>
              <a:spcBef>
                <a:spcPts val="0"/>
              </a:spcBef>
              <a:tabLst>
                <a:tab pos="1055029" algn="l"/>
                <a:tab pos="2383959" algn="l"/>
              </a:tabLst>
            </a:pPr>
            <a:r>
              <a:rPr lang="en-US" sz="9600" dirty="0">
                <a:solidFill>
                  <a:srgbClr val="003C53"/>
                </a:solidFill>
                <a:latin typeface="Backlash Script" panose="02000000000000000000" pitchFamily="2" charset="77"/>
              </a:rPr>
              <a:t>safety</a:t>
            </a:r>
          </a:p>
        </p:txBody>
      </p:sp>
      <p:pic>
        <p:nvPicPr>
          <p:cNvPr id="16" name="Picture 15">
            <a:extLst>
              <a:ext uri="{FF2B5EF4-FFF2-40B4-BE49-F238E27FC236}">
                <a16:creationId xmlns:a16="http://schemas.microsoft.com/office/drawing/2014/main" id="{75EF7575-47E4-FA23-A43E-35B49ECD9CF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246728" y="1919352"/>
            <a:ext cx="4318000" cy="2514600"/>
          </a:xfrm>
          <a:prstGeom prst="rect">
            <a:avLst/>
          </a:prstGeom>
        </p:spPr>
      </p:pic>
    </p:spTree>
    <p:extLst>
      <p:ext uri="{BB962C8B-B14F-4D97-AF65-F5344CB8AC3E}">
        <p14:creationId xmlns:p14="http://schemas.microsoft.com/office/powerpoint/2010/main" val="26770273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720DE-CED1-66F9-CFBF-06F307A673EE}"/>
            </a:ext>
          </a:extLst>
        </p:cNvPr>
        <p:cNvGrpSpPr/>
        <p:nvPr/>
      </p:nvGrpSpPr>
      <p:grpSpPr>
        <a:xfrm>
          <a:off x="0" y="0"/>
          <a:ext cx="0" cy="0"/>
          <a:chOff x="0" y="0"/>
          <a:chExt cx="0" cy="0"/>
        </a:xfrm>
      </p:grpSpPr>
      <p:sp>
        <p:nvSpPr>
          <p:cNvPr id="4" name="object 5">
            <a:extLst>
              <a:ext uri="{FF2B5EF4-FFF2-40B4-BE49-F238E27FC236}">
                <a16:creationId xmlns:a16="http://schemas.microsoft.com/office/drawing/2014/main" id="{DB779F5E-5DEC-34DC-3FF5-DCECBCD52DB3}"/>
              </a:ext>
            </a:extLst>
          </p:cNvPr>
          <p:cNvSpPr txBox="1"/>
          <p:nvPr/>
        </p:nvSpPr>
        <p:spPr>
          <a:xfrm>
            <a:off x="2241449" y="1882612"/>
            <a:ext cx="7709103" cy="529407"/>
          </a:xfrm>
          <a:prstGeom prst="rect">
            <a:avLst/>
          </a:prstGeom>
        </p:spPr>
        <p:txBody>
          <a:bodyPr vert="horz" wrap="square" lIns="0" tIns="9525" rIns="0" bIns="0" rtlCol="0">
            <a:spAutoFit/>
          </a:bodyPr>
          <a:lstStyle/>
          <a:p>
            <a:pPr marL="9525" marR="3810" algn="ctr">
              <a:lnSpc>
                <a:spcPct val="125000"/>
              </a:lnSpc>
              <a:spcBef>
                <a:spcPts val="75"/>
              </a:spcBef>
            </a:pPr>
            <a:r>
              <a:rPr lang="en-GB" sz="1400" spc="-8" dirty="0">
                <a:solidFill>
                  <a:srgbClr val="003C53"/>
                </a:solidFill>
                <a:latin typeface="Arial" panose="020B0604020202020204" pitchFamily="34" charset="0"/>
                <a:cs typeface="Arial" panose="020B0604020202020204" pitchFamily="34" charset="0"/>
              </a:rPr>
              <a:t>HushFree booths are rigorously tested, certified, and built to meet the highest safety, acoustic, and environmental standards. You can specify with total confidence—every detail is covered</a:t>
            </a:r>
            <a:endParaRPr lang="en-US" sz="1400" spc="-8" dirty="0">
              <a:solidFill>
                <a:srgbClr val="003C53"/>
              </a:solidFill>
              <a:latin typeface="Arial" panose="020B0604020202020204" pitchFamily="34" charset="0"/>
              <a:cs typeface="Arial" panose="020B0604020202020204" pitchFamily="34" charset="0"/>
            </a:endParaRPr>
          </a:p>
        </p:txBody>
      </p:sp>
      <p:sp>
        <p:nvSpPr>
          <p:cNvPr id="5" name="object 14">
            <a:extLst>
              <a:ext uri="{FF2B5EF4-FFF2-40B4-BE49-F238E27FC236}">
                <a16:creationId xmlns:a16="http://schemas.microsoft.com/office/drawing/2014/main" id="{43F30EBB-D6E5-AC25-E6A0-70B61F182E43}"/>
              </a:ext>
            </a:extLst>
          </p:cNvPr>
          <p:cNvSpPr txBox="1">
            <a:spLocks/>
          </p:cNvSpPr>
          <p:nvPr/>
        </p:nvSpPr>
        <p:spPr>
          <a:xfrm>
            <a:off x="5348455" y="659269"/>
            <a:ext cx="2552533" cy="1538835"/>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rgbClr val="A0C5D0"/>
                </a:solidFill>
                <a:effectLst/>
                <a:uLnTx/>
                <a:uFillTx/>
                <a:latin typeface="Backlash Script" panose="02000000000000000000" pitchFamily="2" charset="77"/>
                <a:ea typeface="+mj-ea"/>
                <a:cs typeface="Arial" panose="020B0604020202020204" pitchFamily="34" charset="0"/>
              </a:rPr>
              <a:t>compliance</a:t>
            </a:r>
          </a:p>
        </p:txBody>
      </p:sp>
      <p:sp>
        <p:nvSpPr>
          <p:cNvPr id="6" name="object 14">
            <a:extLst>
              <a:ext uri="{FF2B5EF4-FFF2-40B4-BE49-F238E27FC236}">
                <a16:creationId xmlns:a16="http://schemas.microsoft.com/office/drawing/2014/main" id="{29A2A77D-A97E-A4C6-692D-E05B8E5C3AF6}"/>
              </a:ext>
            </a:extLst>
          </p:cNvPr>
          <p:cNvSpPr txBox="1">
            <a:spLocks/>
          </p:cNvSpPr>
          <p:nvPr/>
        </p:nvSpPr>
        <p:spPr>
          <a:xfrm>
            <a:off x="4358159" y="1364141"/>
            <a:ext cx="952196"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CODE</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grpSp>
        <p:nvGrpSpPr>
          <p:cNvPr id="26" name="Group 25">
            <a:extLst>
              <a:ext uri="{FF2B5EF4-FFF2-40B4-BE49-F238E27FC236}">
                <a16:creationId xmlns:a16="http://schemas.microsoft.com/office/drawing/2014/main" id="{4E2A4799-D4CF-7C15-8F83-705D9CCD39A3}"/>
              </a:ext>
            </a:extLst>
          </p:cNvPr>
          <p:cNvGrpSpPr/>
          <p:nvPr/>
        </p:nvGrpSpPr>
        <p:grpSpPr>
          <a:xfrm>
            <a:off x="1721683" y="2961271"/>
            <a:ext cx="8748634" cy="2302397"/>
            <a:chOff x="1410730" y="2947654"/>
            <a:chExt cx="9176299" cy="2414946"/>
          </a:xfrm>
        </p:grpSpPr>
        <p:pic>
          <p:nvPicPr>
            <p:cNvPr id="3" name="Picture 2" descr="A green logo with white text&#10;&#10;Description automatically generated">
              <a:extLst>
                <a:ext uri="{FF2B5EF4-FFF2-40B4-BE49-F238E27FC236}">
                  <a16:creationId xmlns:a16="http://schemas.microsoft.com/office/drawing/2014/main" id="{2A43AFD8-AAEF-BE9D-561B-B46A7521ABAA}"/>
                </a:ext>
              </a:extLst>
            </p:cNvPr>
            <p:cNvPicPr>
              <a:picLocks noChangeAspect="1"/>
            </p:cNvPicPr>
            <p:nvPr/>
          </p:nvPicPr>
          <p:blipFill>
            <a:blip r:embed="rId3"/>
            <a:stretch>
              <a:fillRect/>
            </a:stretch>
          </p:blipFill>
          <p:spPr>
            <a:xfrm>
              <a:off x="1410730" y="4514673"/>
              <a:ext cx="1244238" cy="687376"/>
            </a:xfrm>
            <a:prstGeom prst="rect">
              <a:avLst/>
            </a:prstGeom>
          </p:spPr>
        </p:pic>
        <p:pic>
          <p:nvPicPr>
            <p:cNvPr id="8" name="Picture 7" descr="A close-up of a black symbol&#10;&#10;Description automatically generated">
              <a:extLst>
                <a:ext uri="{FF2B5EF4-FFF2-40B4-BE49-F238E27FC236}">
                  <a16:creationId xmlns:a16="http://schemas.microsoft.com/office/drawing/2014/main" id="{EB3F0AAC-3737-02FE-2C11-7B8C686CE492}"/>
                </a:ext>
              </a:extLst>
            </p:cNvPr>
            <p:cNvPicPr>
              <a:picLocks noChangeAspect="1"/>
            </p:cNvPicPr>
            <p:nvPr/>
          </p:nvPicPr>
          <p:blipFill>
            <a:blip r:embed="rId4"/>
            <a:stretch>
              <a:fillRect/>
            </a:stretch>
          </p:blipFill>
          <p:spPr>
            <a:xfrm>
              <a:off x="5518009" y="4432437"/>
              <a:ext cx="1168249" cy="851848"/>
            </a:xfrm>
            <a:prstGeom prst="rect">
              <a:avLst/>
            </a:prstGeom>
          </p:spPr>
        </p:pic>
        <p:pic>
          <p:nvPicPr>
            <p:cNvPr id="10" name="Picture 9" descr="A close-up of a logo&#10;&#10;Description automatically generated">
              <a:extLst>
                <a:ext uri="{FF2B5EF4-FFF2-40B4-BE49-F238E27FC236}">
                  <a16:creationId xmlns:a16="http://schemas.microsoft.com/office/drawing/2014/main" id="{46A3DB84-B295-3E67-4276-144812F6992B}"/>
                </a:ext>
              </a:extLst>
            </p:cNvPr>
            <p:cNvPicPr>
              <a:picLocks noChangeAspect="1"/>
            </p:cNvPicPr>
            <p:nvPr/>
          </p:nvPicPr>
          <p:blipFill>
            <a:blip r:embed="rId5"/>
            <a:stretch>
              <a:fillRect/>
            </a:stretch>
          </p:blipFill>
          <p:spPr>
            <a:xfrm>
              <a:off x="7352665" y="3082445"/>
              <a:ext cx="1483479" cy="840953"/>
            </a:xfrm>
            <a:prstGeom prst="rect">
              <a:avLst/>
            </a:prstGeom>
          </p:spPr>
        </p:pic>
        <p:pic>
          <p:nvPicPr>
            <p:cNvPr id="12" name="Picture 11" descr="A star in a circle&#10;&#10;Description automatically generated">
              <a:extLst>
                <a:ext uri="{FF2B5EF4-FFF2-40B4-BE49-F238E27FC236}">
                  <a16:creationId xmlns:a16="http://schemas.microsoft.com/office/drawing/2014/main" id="{B313DE17-4499-778C-0C39-46D1B701475E}"/>
                </a:ext>
              </a:extLst>
            </p:cNvPr>
            <p:cNvPicPr>
              <a:picLocks noChangeAspect="1"/>
            </p:cNvPicPr>
            <p:nvPr/>
          </p:nvPicPr>
          <p:blipFill>
            <a:blip r:embed="rId6"/>
            <a:stretch>
              <a:fillRect/>
            </a:stretch>
          </p:blipFill>
          <p:spPr>
            <a:xfrm>
              <a:off x="7494091" y="4374044"/>
              <a:ext cx="1501384" cy="968635"/>
            </a:xfrm>
            <a:prstGeom prst="rect">
              <a:avLst/>
            </a:prstGeom>
          </p:spPr>
        </p:pic>
        <p:pic>
          <p:nvPicPr>
            <p:cNvPr id="14" name="Picture 13" descr="A green logo with a tree and arrow&#10;&#10;Description automatically generated">
              <a:extLst>
                <a:ext uri="{FF2B5EF4-FFF2-40B4-BE49-F238E27FC236}">
                  <a16:creationId xmlns:a16="http://schemas.microsoft.com/office/drawing/2014/main" id="{CFCCA95E-C3EC-EBF0-8D4C-D6902459F19F}"/>
                </a:ext>
              </a:extLst>
            </p:cNvPr>
            <p:cNvPicPr>
              <a:picLocks noChangeAspect="1"/>
            </p:cNvPicPr>
            <p:nvPr/>
          </p:nvPicPr>
          <p:blipFill>
            <a:blip r:embed="rId7"/>
            <a:stretch>
              <a:fillRect/>
            </a:stretch>
          </p:blipFill>
          <p:spPr>
            <a:xfrm>
              <a:off x="3596277" y="2947654"/>
              <a:ext cx="831062" cy="1110534"/>
            </a:xfrm>
            <a:prstGeom prst="rect">
              <a:avLst/>
            </a:prstGeom>
          </p:spPr>
        </p:pic>
        <p:pic>
          <p:nvPicPr>
            <p:cNvPr id="16" name="Picture 15" descr="A close-up of a logo&#10;&#10;Description automatically generated">
              <a:extLst>
                <a:ext uri="{FF2B5EF4-FFF2-40B4-BE49-F238E27FC236}">
                  <a16:creationId xmlns:a16="http://schemas.microsoft.com/office/drawing/2014/main" id="{DF7E2F1D-7230-DA05-B291-190187CC78A1}"/>
                </a:ext>
              </a:extLst>
            </p:cNvPr>
            <p:cNvPicPr>
              <a:picLocks noChangeAspect="1"/>
            </p:cNvPicPr>
            <p:nvPr/>
          </p:nvPicPr>
          <p:blipFill>
            <a:blip r:embed="rId8"/>
            <a:stretch>
              <a:fillRect/>
            </a:stretch>
          </p:blipFill>
          <p:spPr>
            <a:xfrm>
              <a:off x="3344307" y="4504941"/>
              <a:ext cx="1484363" cy="706840"/>
            </a:xfrm>
            <a:prstGeom prst="rect">
              <a:avLst/>
            </a:prstGeom>
          </p:spPr>
        </p:pic>
        <p:pic>
          <p:nvPicPr>
            <p:cNvPr id="18" name="Picture 17" descr="A green logo with white text&#10;&#10;Description automatically generated">
              <a:extLst>
                <a:ext uri="{FF2B5EF4-FFF2-40B4-BE49-F238E27FC236}">
                  <a16:creationId xmlns:a16="http://schemas.microsoft.com/office/drawing/2014/main" id="{22DEC3A3-C930-C05A-7C6D-804AAEAF6127}"/>
                </a:ext>
              </a:extLst>
            </p:cNvPr>
            <p:cNvPicPr>
              <a:picLocks noChangeAspect="1"/>
            </p:cNvPicPr>
            <p:nvPr/>
          </p:nvPicPr>
          <p:blipFill>
            <a:blip r:embed="rId9"/>
            <a:stretch>
              <a:fillRect/>
            </a:stretch>
          </p:blipFill>
          <p:spPr>
            <a:xfrm>
              <a:off x="9720000" y="3082445"/>
              <a:ext cx="867029" cy="840953"/>
            </a:xfrm>
            <a:prstGeom prst="rect">
              <a:avLst/>
            </a:prstGeom>
          </p:spPr>
        </p:pic>
        <p:pic>
          <p:nvPicPr>
            <p:cNvPr id="20" name="Picture 19" descr="A black and white logo&#10;&#10;Description automatically generated">
              <a:extLst>
                <a:ext uri="{FF2B5EF4-FFF2-40B4-BE49-F238E27FC236}">
                  <a16:creationId xmlns:a16="http://schemas.microsoft.com/office/drawing/2014/main" id="{66CF8870-2C4A-D84D-EF7E-38561F82B1A9}"/>
                </a:ext>
              </a:extLst>
            </p:cNvPr>
            <p:cNvPicPr>
              <a:picLocks noChangeAspect="1"/>
            </p:cNvPicPr>
            <p:nvPr/>
          </p:nvPicPr>
          <p:blipFill>
            <a:blip r:embed="rId10"/>
            <a:stretch>
              <a:fillRect/>
            </a:stretch>
          </p:blipFill>
          <p:spPr>
            <a:xfrm>
              <a:off x="1410730" y="2981540"/>
              <a:ext cx="1258210" cy="1042763"/>
            </a:xfrm>
            <a:prstGeom prst="rect">
              <a:avLst/>
            </a:prstGeom>
          </p:spPr>
        </p:pic>
        <p:pic>
          <p:nvPicPr>
            <p:cNvPr id="23" name="Picture 22" descr="A blue and white circle with white text and a yellow ribbon&#10;&#10;Description automatically generated">
              <a:extLst>
                <a:ext uri="{FF2B5EF4-FFF2-40B4-BE49-F238E27FC236}">
                  <a16:creationId xmlns:a16="http://schemas.microsoft.com/office/drawing/2014/main" id="{F56ED9FF-6CA1-E8A7-0721-2873151ED625}"/>
                </a:ext>
              </a:extLst>
            </p:cNvPr>
            <p:cNvPicPr>
              <a:picLocks noChangeAspect="1"/>
            </p:cNvPicPr>
            <p:nvPr/>
          </p:nvPicPr>
          <p:blipFill>
            <a:blip r:embed="rId11"/>
            <a:stretch>
              <a:fillRect/>
            </a:stretch>
          </p:blipFill>
          <p:spPr>
            <a:xfrm>
              <a:off x="5518009" y="3030835"/>
              <a:ext cx="1072923" cy="944172"/>
            </a:xfrm>
            <a:prstGeom prst="rect">
              <a:avLst/>
            </a:prstGeom>
          </p:spPr>
        </p:pic>
        <p:pic>
          <p:nvPicPr>
            <p:cNvPr id="25" name="Picture 24" descr="A black circle with white text and a number&#10;&#10;Description automatically generated">
              <a:extLst>
                <a:ext uri="{FF2B5EF4-FFF2-40B4-BE49-F238E27FC236}">
                  <a16:creationId xmlns:a16="http://schemas.microsoft.com/office/drawing/2014/main" id="{43F45D1F-40B3-C9D0-0723-D112030FB918}"/>
                </a:ext>
              </a:extLst>
            </p:cNvPr>
            <p:cNvPicPr>
              <a:picLocks noChangeAspect="1"/>
            </p:cNvPicPr>
            <p:nvPr/>
          </p:nvPicPr>
          <p:blipFill>
            <a:blip r:embed="rId12"/>
            <a:stretch>
              <a:fillRect/>
            </a:stretch>
          </p:blipFill>
          <p:spPr>
            <a:xfrm>
              <a:off x="9753576" y="4354122"/>
              <a:ext cx="833453" cy="1008478"/>
            </a:xfrm>
            <a:prstGeom prst="rect">
              <a:avLst/>
            </a:prstGeom>
          </p:spPr>
        </p:pic>
      </p:grpSp>
    </p:spTree>
    <p:extLst>
      <p:ext uri="{BB962C8B-B14F-4D97-AF65-F5344CB8AC3E}">
        <p14:creationId xmlns:p14="http://schemas.microsoft.com/office/powerpoint/2010/main" val="20551637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3C5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B72EF4-3AE5-6414-F252-4190531D638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10047" y="974753"/>
            <a:ext cx="372275" cy="494226"/>
          </a:xfrm>
          <a:prstGeom prst="rect">
            <a:avLst/>
          </a:prstGeom>
        </p:spPr>
      </p:pic>
      <p:pic>
        <p:nvPicPr>
          <p:cNvPr id="4" name="Picture 3">
            <a:extLst>
              <a:ext uri="{FF2B5EF4-FFF2-40B4-BE49-F238E27FC236}">
                <a16:creationId xmlns:a16="http://schemas.microsoft.com/office/drawing/2014/main" id="{0DB15974-7E1B-812A-2332-461BD9782BA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278345" y="1167308"/>
            <a:ext cx="654691" cy="109115"/>
          </a:xfrm>
          <a:prstGeom prst="rect">
            <a:avLst/>
          </a:prstGeom>
        </p:spPr>
      </p:pic>
      <p:pic>
        <p:nvPicPr>
          <p:cNvPr id="5" name="Picture 4">
            <a:extLst>
              <a:ext uri="{FF2B5EF4-FFF2-40B4-BE49-F238E27FC236}">
                <a16:creationId xmlns:a16="http://schemas.microsoft.com/office/drawing/2014/main" id="{3C97D675-E32C-F928-3097-B67F81DFAB1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13889" y="1141636"/>
            <a:ext cx="551994" cy="160463"/>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id="{4052FB64-EE3C-BA31-A240-E01C707989D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45463" y="1079469"/>
            <a:ext cx="723597" cy="284795"/>
          </a:xfrm>
          <a:prstGeom prst="rect">
            <a:avLst/>
          </a:prstGeom>
        </p:spPr>
      </p:pic>
      <p:pic>
        <p:nvPicPr>
          <p:cNvPr id="8" name="Picture 7" descr="Logo&#10;&#10;Description automatically generated with low confidence">
            <a:extLst>
              <a:ext uri="{FF2B5EF4-FFF2-40B4-BE49-F238E27FC236}">
                <a16:creationId xmlns:a16="http://schemas.microsoft.com/office/drawing/2014/main" id="{9C6B0E9B-4F76-3FDA-A118-26771A0F360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555424" y="1047618"/>
            <a:ext cx="665054" cy="348500"/>
          </a:xfrm>
          <a:prstGeom prst="rect">
            <a:avLst/>
          </a:prstGeom>
        </p:spPr>
      </p:pic>
      <p:sp>
        <p:nvSpPr>
          <p:cNvPr id="9" name="object 6">
            <a:extLst>
              <a:ext uri="{FF2B5EF4-FFF2-40B4-BE49-F238E27FC236}">
                <a16:creationId xmlns:a16="http://schemas.microsoft.com/office/drawing/2014/main" id="{D8C2B27F-C5E6-A50B-9040-F095642F1850}"/>
              </a:ext>
            </a:extLst>
          </p:cNvPr>
          <p:cNvSpPr/>
          <p:nvPr/>
        </p:nvSpPr>
        <p:spPr>
          <a:xfrm>
            <a:off x="6612466" y="3002761"/>
            <a:ext cx="496276" cy="376756"/>
          </a:xfrm>
          <a:prstGeom prst="rect">
            <a:avLst/>
          </a:prstGeom>
          <a:blipFill>
            <a:blip r:embed="rId7" cstate="print">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1217310" rtl="0" eaLnBrk="1" fontAlgn="auto" latinLnBrk="0" hangingPunct="1">
              <a:lnSpc>
                <a:spcPct val="100000"/>
              </a:lnSpc>
              <a:spcBef>
                <a:spcPts val="0"/>
              </a:spcBef>
              <a:spcAft>
                <a:spcPts val="0"/>
              </a:spcAft>
              <a:buClrTx/>
              <a:buSzTx/>
              <a:buFontTx/>
              <a:buNone/>
              <a:tabLst/>
              <a:defRPr/>
            </a:pPr>
            <a:endParaRPr kumimoji="0" sz="2396" b="0" i="0" u="none" strike="noStrike" kern="1200" cap="none" spc="0" normalizeH="0" baseline="0" noProof="0">
              <a:ln>
                <a:noFill/>
              </a:ln>
              <a:solidFill>
                <a:prstClr val="black"/>
              </a:solidFill>
              <a:effectLst/>
              <a:uLnTx/>
              <a:uFillTx/>
              <a:latin typeface="Calibri"/>
              <a:ea typeface="+mn-ea"/>
              <a:cs typeface="+mn-cs"/>
            </a:endParaRPr>
          </a:p>
        </p:txBody>
      </p:sp>
      <p:sp>
        <p:nvSpPr>
          <p:cNvPr id="10" name="object 7">
            <a:extLst>
              <a:ext uri="{FF2B5EF4-FFF2-40B4-BE49-F238E27FC236}">
                <a16:creationId xmlns:a16="http://schemas.microsoft.com/office/drawing/2014/main" id="{72DD0B27-0980-A485-C1E4-1D9FA07F9ECD}"/>
              </a:ext>
            </a:extLst>
          </p:cNvPr>
          <p:cNvSpPr/>
          <p:nvPr/>
        </p:nvSpPr>
        <p:spPr>
          <a:xfrm>
            <a:off x="9081629" y="4002553"/>
            <a:ext cx="651264" cy="354936"/>
          </a:xfrm>
          <a:prstGeom prst="rect">
            <a:avLst/>
          </a:prstGeom>
          <a:blipFill>
            <a:blip r:embed="rId8" cstate="print">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1217310" rtl="0" eaLnBrk="1" fontAlgn="auto" latinLnBrk="0" hangingPunct="1">
              <a:lnSpc>
                <a:spcPct val="100000"/>
              </a:lnSpc>
              <a:spcBef>
                <a:spcPts val="0"/>
              </a:spcBef>
              <a:spcAft>
                <a:spcPts val="0"/>
              </a:spcAft>
              <a:buClrTx/>
              <a:buSzTx/>
              <a:buFontTx/>
              <a:buNone/>
              <a:tabLst/>
              <a:defRPr/>
            </a:pPr>
            <a:endParaRPr kumimoji="0" sz="2396" b="0" i="0" u="none" strike="noStrike" kern="1200" cap="none" spc="0" normalizeH="0" baseline="0" noProof="0">
              <a:ln>
                <a:noFill/>
              </a:ln>
              <a:solidFill>
                <a:prstClr val="black"/>
              </a:solidFill>
              <a:effectLst/>
              <a:uLnTx/>
              <a:uFillTx/>
              <a:latin typeface="Calibri"/>
              <a:ea typeface="+mn-ea"/>
              <a:cs typeface="+mn-cs"/>
            </a:endParaRPr>
          </a:p>
        </p:txBody>
      </p:sp>
      <p:pic>
        <p:nvPicPr>
          <p:cNvPr id="12" name="Picture 11">
            <a:extLst>
              <a:ext uri="{FF2B5EF4-FFF2-40B4-BE49-F238E27FC236}">
                <a16:creationId xmlns:a16="http://schemas.microsoft.com/office/drawing/2014/main" id="{A8D71C57-C9FE-0B2A-CB9C-2CC836839899}"/>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0618373" y="2940817"/>
            <a:ext cx="539158" cy="500646"/>
          </a:xfrm>
          <a:prstGeom prst="rect">
            <a:avLst/>
          </a:prstGeom>
        </p:spPr>
      </p:pic>
      <p:pic>
        <p:nvPicPr>
          <p:cNvPr id="13" name="Picture 12" descr="A picture containing text, clipart&#10;&#10;Description automatically generated">
            <a:extLst>
              <a:ext uri="{FF2B5EF4-FFF2-40B4-BE49-F238E27FC236}">
                <a16:creationId xmlns:a16="http://schemas.microsoft.com/office/drawing/2014/main" id="{DF9DCDDE-7390-3C56-DA86-C87BA6257D81}"/>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3790567" y="3000743"/>
            <a:ext cx="1011235" cy="380792"/>
          </a:xfrm>
          <a:prstGeom prst="rect">
            <a:avLst/>
          </a:prstGeom>
        </p:spPr>
      </p:pic>
      <p:pic>
        <p:nvPicPr>
          <p:cNvPr id="14" name="Picture 8" descr="Logo&#10;&#10;Description automatically generated">
            <a:extLst>
              <a:ext uri="{FF2B5EF4-FFF2-40B4-BE49-F238E27FC236}">
                <a16:creationId xmlns:a16="http://schemas.microsoft.com/office/drawing/2014/main" id="{F1B180EA-B1FF-EFDA-AEFA-E61202341BC5}"/>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259800" y="2962535"/>
            <a:ext cx="691779" cy="457209"/>
          </a:xfrm>
          <a:prstGeom prst="rect">
            <a:avLst/>
          </a:prstGeom>
          <a:noFill/>
          <a:ln cap="flat">
            <a:noFill/>
          </a:ln>
        </p:spPr>
      </p:pic>
      <p:pic>
        <p:nvPicPr>
          <p:cNvPr id="15" name="Picture 14">
            <a:extLst>
              <a:ext uri="{FF2B5EF4-FFF2-40B4-BE49-F238E27FC236}">
                <a16:creationId xmlns:a16="http://schemas.microsoft.com/office/drawing/2014/main" id="{5967C5A3-5E89-CF30-A90A-57BAC19A181B}"/>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3949582" y="5140531"/>
            <a:ext cx="693203" cy="186137"/>
          </a:xfrm>
          <a:prstGeom prst="rect">
            <a:avLst/>
          </a:prstGeom>
        </p:spPr>
      </p:pic>
      <p:pic>
        <p:nvPicPr>
          <p:cNvPr id="16" name="Picture 15" descr="Logo&#10;&#10;Description automatically generated">
            <a:extLst>
              <a:ext uri="{FF2B5EF4-FFF2-40B4-BE49-F238E27FC236}">
                <a16:creationId xmlns:a16="http://schemas.microsoft.com/office/drawing/2014/main" id="{1577F185-C448-2663-01C7-1E0A1544D58D}"/>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6482176" y="4895131"/>
            <a:ext cx="756856" cy="676937"/>
          </a:xfrm>
          <a:prstGeom prst="rect">
            <a:avLst/>
          </a:prstGeom>
        </p:spPr>
      </p:pic>
      <p:pic>
        <p:nvPicPr>
          <p:cNvPr id="18" name="Picture 12" descr="Graphical user interface&#10;&#10;Description automatically generated with low confidence">
            <a:extLst>
              <a:ext uri="{FF2B5EF4-FFF2-40B4-BE49-F238E27FC236}">
                <a16:creationId xmlns:a16="http://schemas.microsoft.com/office/drawing/2014/main" id="{AEB76E2A-EDA8-0912-AEC0-03E4D16FBAA8}"/>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8711114" y="4955141"/>
            <a:ext cx="1392295" cy="556917"/>
          </a:xfrm>
          <a:prstGeom prst="rect">
            <a:avLst/>
          </a:prstGeom>
          <a:noFill/>
          <a:ln cap="flat">
            <a:noFill/>
          </a:ln>
        </p:spPr>
      </p:pic>
      <p:pic>
        <p:nvPicPr>
          <p:cNvPr id="19" name="Picture 9" descr="Logo&#10;&#10;Description automatically generated">
            <a:extLst>
              <a:ext uri="{FF2B5EF4-FFF2-40B4-BE49-F238E27FC236}">
                <a16:creationId xmlns:a16="http://schemas.microsoft.com/office/drawing/2014/main" id="{C367BCBB-B7CA-835F-C6B4-5C01BA6D096E}"/>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7810448" y="4954163"/>
            <a:ext cx="558874" cy="558874"/>
          </a:xfrm>
          <a:prstGeom prst="rect">
            <a:avLst/>
          </a:prstGeom>
          <a:noFill/>
          <a:ln cap="flat">
            <a:noFill/>
          </a:ln>
        </p:spPr>
      </p:pic>
      <p:pic>
        <p:nvPicPr>
          <p:cNvPr id="20" name="Picture 8" descr="Home | Metro Health University of Michigan Health">
            <a:extLst>
              <a:ext uri="{FF2B5EF4-FFF2-40B4-BE49-F238E27FC236}">
                <a16:creationId xmlns:a16="http://schemas.microsoft.com/office/drawing/2014/main" id="{0DF63EFE-A035-D8E0-6281-DBA56A1D5F0F}"/>
              </a:ext>
            </a:extLst>
          </p:cNvPr>
          <p:cNvPicPr>
            <a:picLocks noChangeAspect="1" noChangeArrowheads="1"/>
          </p:cNvPicPr>
          <p:nvPr/>
        </p:nvPicPr>
        <p:blipFill>
          <a:blip r:embed="rId16" cstate="print">
            <a:extLst>
              <a:ext uri="{BEBA8EAE-BF5A-486C-A8C5-ECC9F3942E4B}">
                <a14:imgProps xmlns:a14="http://schemas.microsoft.com/office/drawing/2010/main">
                  <a14:imgLayer r:embed="rId17">
                    <a14:imgEffect>
                      <a14:saturation sat="0"/>
                    </a14:imgEffect>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10274061" y="5151417"/>
            <a:ext cx="1227782" cy="164364"/>
          </a:xfrm>
          <a:prstGeom prst="rect">
            <a:avLst/>
          </a:prstGeom>
          <a:noFill/>
          <a:extLst>
            <a:ext uri="{909E8E84-426E-40DD-AFC4-6F175D3DCCD1}">
              <a14:hiddenFill xmlns:a14="http://schemas.microsoft.com/office/drawing/2010/main">
                <a:solidFill>
                  <a:srgbClr val="FFFFFF"/>
                </a:solidFill>
              </a14:hiddenFill>
            </a:ext>
          </a:extLst>
        </p:spPr>
      </p:pic>
      <p:sp>
        <p:nvSpPr>
          <p:cNvPr id="21" name="object 20">
            <a:extLst>
              <a:ext uri="{FF2B5EF4-FFF2-40B4-BE49-F238E27FC236}">
                <a16:creationId xmlns:a16="http://schemas.microsoft.com/office/drawing/2014/main" id="{E65670C0-08F7-875B-68E6-5EFE6ED8E4B5}"/>
              </a:ext>
            </a:extLst>
          </p:cNvPr>
          <p:cNvSpPr/>
          <p:nvPr/>
        </p:nvSpPr>
        <p:spPr>
          <a:xfrm>
            <a:off x="8893924" y="1921761"/>
            <a:ext cx="1026674" cy="566273"/>
          </a:xfrm>
          <a:prstGeom prst="rect">
            <a:avLst/>
          </a:prstGeom>
          <a:blipFill>
            <a:blip r:embed="rId18" cstate="print">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1217310" rtl="0" eaLnBrk="1" fontAlgn="auto" latinLnBrk="0" hangingPunct="1">
              <a:lnSpc>
                <a:spcPct val="100000"/>
              </a:lnSpc>
              <a:spcBef>
                <a:spcPts val="0"/>
              </a:spcBef>
              <a:spcAft>
                <a:spcPts val="0"/>
              </a:spcAft>
              <a:buClrTx/>
              <a:buSzTx/>
              <a:buFontTx/>
              <a:buNone/>
              <a:tabLst/>
              <a:defRPr/>
            </a:pPr>
            <a:endParaRPr kumimoji="0" sz="2396" b="0" i="0" u="none" strike="noStrike" kern="1200" cap="none" spc="0" normalizeH="0" baseline="0" noProof="0">
              <a:ln>
                <a:noFill/>
              </a:ln>
              <a:solidFill>
                <a:prstClr val="black"/>
              </a:solidFill>
              <a:effectLst/>
              <a:uLnTx/>
              <a:uFillTx/>
              <a:latin typeface="Calibri"/>
              <a:ea typeface="+mn-ea"/>
              <a:cs typeface="+mn-cs"/>
            </a:endParaRPr>
          </a:p>
        </p:txBody>
      </p:sp>
      <p:pic>
        <p:nvPicPr>
          <p:cNvPr id="22" name="Picture 21">
            <a:extLst>
              <a:ext uri="{FF2B5EF4-FFF2-40B4-BE49-F238E27FC236}">
                <a16:creationId xmlns:a16="http://schemas.microsoft.com/office/drawing/2014/main" id="{B139368D-5323-0C86-1961-179B40616637}"/>
              </a:ext>
            </a:extLst>
          </p:cNvPr>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7720820" y="2134294"/>
            <a:ext cx="738132" cy="141208"/>
          </a:xfrm>
          <a:prstGeom prst="rect">
            <a:avLst/>
          </a:prstGeom>
        </p:spPr>
      </p:pic>
      <p:pic>
        <p:nvPicPr>
          <p:cNvPr id="23" name="Picture 10" descr="Logo&#10;&#10;Description automatically generated">
            <a:extLst>
              <a:ext uri="{FF2B5EF4-FFF2-40B4-BE49-F238E27FC236}">
                <a16:creationId xmlns:a16="http://schemas.microsoft.com/office/drawing/2014/main" id="{D8A4BAEF-C17E-A8D7-4ADE-FAB8968806CE}"/>
              </a:ext>
            </a:extLst>
          </p:cNvPr>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6536379" y="1929252"/>
            <a:ext cx="648450" cy="551295"/>
          </a:xfrm>
          <a:prstGeom prst="rect">
            <a:avLst/>
          </a:prstGeom>
        </p:spPr>
      </p:pic>
      <p:pic>
        <p:nvPicPr>
          <p:cNvPr id="24" name="Picture 12" descr="Logo, company name&#10;&#10;Description automatically generated">
            <a:extLst>
              <a:ext uri="{FF2B5EF4-FFF2-40B4-BE49-F238E27FC236}">
                <a16:creationId xmlns:a16="http://schemas.microsoft.com/office/drawing/2014/main" id="{9B677C39-386D-E77C-4C46-5542ADC780F5}"/>
              </a:ext>
            </a:extLst>
          </p:cNvPr>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5287638" y="2064981"/>
            <a:ext cx="636104" cy="279832"/>
          </a:xfrm>
          <a:prstGeom prst="rect">
            <a:avLst/>
          </a:prstGeom>
        </p:spPr>
      </p:pic>
      <p:pic>
        <p:nvPicPr>
          <p:cNvPr id="26" name="Picture 25" descr="Text&#10;&#10;Description automatically generated">
            <a:extLst>
              <a:ext uri="{FF2B5EF4-FFF2-40B4-BE49-F238E27FC236}">
                <a16:creationId xmlns:a16="http://schemas.microsoft.com/office/drawing/2014/main" id="{CEA6633A-50F9-935C-1E50-86A7F2FA4AFF}"/>
              </a:ext>
            </a:extLst>
          </p:cNvPr>
          <p:cNvPicPr>
            <a:picLocks noChangeAspect="1"/>
          </p:cNvPicPr>
          <p:nvPr/>
        </p:nvPicPr>
        <p:blipFill>
          <a:blip r:embed="rId22" cstate="print">
            <a:extLst>
              <a:ext uri="{BEBA8EAE-BF5A-486C-A8C5-ECC9F3942E4B}">
                <a14:imgProps xmlns:a14="http://schemas.microsoft.com/office/drawing/2010/main">
                  <a14:imgLayer r:embed="rId23">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0287943" y="1678940"/>
            <a:ext cx="1200018" cy="906014"/>
          </a:xfrm>
          <a:prstGeom prst="rect">
            <a:avLst/>
          </a:prstGeom>
        </p:spPr>
      </p:pic>
      <p:sp>
        <p:nvSpPr>
          <p:cNvPr id="28" name="object 26">
            <a:extLst>
              <a:ext uri="{FF2B5EF4-FFF2-40B4-BE49-F238E27FC236}">
                <a16:creationId xmlns:a16="http://schemas.microsoft.com/office/drawing/2014/main" id="{8FC9F507-814B-8AF5-CAE2-9C1B7E4341C6}"/>
              </a:ext>
            </a:extLst>
          </p:cNvPr>
          <p:cNvSpPr/>
          <p:nvPr/>
        </p:nvSpPr>
        <p:spPr>
          <a:xfrm>
            <a:off x="7762412" y="4084669"/>
            <a:ext cx="654949" cy="167258"/>
          </a:xfrm>
          <a:prstGeom prst="rect">
            <a:avLst/>
          </a:prstGeom>
          <a:blipFill>
            <a:blip r:embed="rId24" cstate="print">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1217310" rtl="0" eaLnBrk="1" fontAlgn="auto" latinLnBrk="0" hangingPunct="1">
              <a:lnSpc>
                <a:spcPct val="100000"/>
              </a:lnSpc>
              <a:spcBef>
                <a:spcPts val="0"/>
              </a:spcBef>
              <a:spcAft>
                <a:spcPts val="0"/>
              </a:spcAft>
              <a:buClrTx/>
              <a:buSzTx/>
              <a:buFontTx/>
              <a:buNone/>
              <a:tabLst/>
              <a:defRPr/>
            </a:pPr>
            <a:endParaRPr kumimoji="0" sz="2396" b="0" i="0" u="none" strike="noStrike" kern="1200" cap="none" spc="0" normalizeH="0" baseline="0" noProof="0">
              <a:ln>
                <a:noFill/>
              </a:ln>
              <a:solidFill>
                <a:prstClr val="black"/>
              </a:solidFill>
              <a:effectLst/>
              <a:uLnTx/>
              <a:uFillTx/>
              <a:latin typeface="Calibri"/>
              <a:ea typeface="+mn-ea"/>
              <a:cs typeface="+mn-cs"/>
            </a:endParaRPr>
          </a:p>
        </p:txBody>
      </p:sp>
      <p:pic>
        <p:nvPicPr>
          <p:cNvPr id="31" name="Picture 30" descr="Graphical user interface&#10;&#10;Description automatically generated with low confidence">
            <a:extLst>
              <a:ext uri="{FF2B5EF4-FFF2-40B4-BE49-F238E27FC236}">
                <a16:creationId xmlns:a16="http://schemas.microsoft.com/office/drawing/2014/main" id="{D6F4AC17-7E26-711D-78B6-FAFAE50953DA}"/>
              </a:ext>
            </a:extLst>
          </p:cNvPr>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5117870" y="4002553"/>
            <a:ext cx="975640" cy="331488"/>
          </a:xfrm>
          <a:prstGeom prst="rect">
            <a:avLst/>
          </a:prstGeom>
        </p:spPr>
      </p:pic>
      <p:sp>
        <p:nvSpPr>
          <p:cNvPr id="33" name="object 14">
            <a:extLst>
              <a:ext uri="{FF2B5EF4-FFF2-40B4-BE49-F238E27FC236}">
                <a16:creationId xmlns:a16="http://schemas.microsoft.com/office/drawing/2014/main" id="{CAF2BB00-3EFA-0F23-3746-729378198327}"/>
              </a:ext>
            </a:extLst>
          </p:cNvPr>
          <p:cNvSpPr txBox="1">
            <a:spLocks/>
          </p:cNvSpPr>
          <p:nvPr/>
        </p:nvSpPr>
        <p:spPr>
          <a:xfrm rot="21214119">
            <a:off x="764122" y="1165178"/>
            <a:ext cx="2101104"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rgbClr val="F7C485"/>
                </a:solidFill>
                <a:effectLst/>
                <a:uLnTx/>
                <a:uFillTx/>
                <a:latin typeface="Backlash Script" panose="02000000000000000000" pitchFamily="2" charset="77"/>
                <a:ea typeface="+mj-ea"/>
                <a:cs typeface="Arial" panose="020B0604020202020204" pitchFamily="34" charset="0"/>
              </a:rPr>
              <a:t>best</a:t>
            </a:r>
          </a:p>
        </p:txBody>
      </p:sp>
      <p:sp>
        <p:nvSpPr>
          <p:cNvPr id="34" name="object 14">
            <a:extLst>
              <a:ext uri="{FF2B5EF4-FFF2-40B4-BE49-F238E27FC236}">
                <a16:creationId xmlns:a16="http://schemas.microsoft.com/office/drawing/2014/main" id="{A0D69E56-C510-E54B-1693-C06ADD7FAC9C}"/>
              </a:ext>
            </a:extLst>
          </p:cNvPr>
          <p:cNvSpPr txBox="1">
            <a:spLocks/>
          </p:cNvSpPr>
          <p:nvPr/>
        </p:nvSpPr>
        <p:spPr>
          <a:xfrm>
            <a:off x="756160" y="1035856"/>
            <a:ext cx="2013115" cy="578572"/>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FOUND </a:t>
            </a:r>
            <a:br>
              <a:rPr kumimoji="0" lang="en-US" sz="1800" b="0" i="0" u="none" strike="noStrike" kern="1200" cap="none" spc="399"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br>
            <a:r>
              <a:rPr kumimoji="0" lang="en-US" sz="1800" b="0" i="0" u="none" strike="noStrike" kern="1200" cap="none" spc="399"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IN ALL THE</a:t>
            </a:r>
            <a:endParaRPr kumimoji="0" lang="en-US" sz="1800" b="0" i="0" u="none" strike="noStrike" kern="1200" cap="none" spc="286"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sp>
        <p:nvSpPr>
          <p:cNvPr id="35" name="object 14">
            <a:extLst>
              <a:ext uri="{FF2B5EF4-FFF2-40B4-BE49-F238E27FC236}">
                <a16:creationId xmlns:a16="http://schemas.microsoft.com/office/drawing/2014/main" id="{C78C294A-9BC5-9CA4-1286-DA1A7F675605}"/>
              </a:ext>
            </a:extLst>
          </p:cNvPr>
          <p:cNvSpPr txBox="1">
            <a:spLocks/>
          </p:cNvSpPr>
          <p:nvPr/>
        </p:nvSpPr>
        <p:spPr>
          <a:xfrm>
            <a:off x="756160" y="2480547"/>
            <a:ext cx="2536556"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PLACES</a:t>
            </a:r>
            <a:endParaRPr kumimoji="0" lang="en-US" sz="1800" b="0" i="0" u="none" strike="noStrike" kern="1200" cap="none" spc="286"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pic>
        <p:nvPicPr>
          <p:cNvPr id="37" name="Picture 36">
            <a:extLst>
              <a:ext uri="{FF2B5EF4-FFF2-40B4-BE49-F238E27FC236}">
                <a16:creationId xmlns:a16="http://schemas.microsoft.com/office/drawing/2014/main" id="{964876EC-03E1-24A5-0B20-71B6E38736D5}"/>
              </a:ext>
              <a:ext uri="{C183D7F6-B498-43B3-948B-1728B52AA6E4}">
                <adec:decorative xmlns:adec="http://schemas.microsoft.com/office/drawing/2017/decorative" val="1"/>
              </a:ext>
            </a:extLst>
          </p:cNvPr>
          <p:cNvPicPr>
            <a:picLocks noChangeAspect="1"/>
          </p:cNvPicPr>
          <p:nvPr/>
        </p:nvPicPr>
        <p:blipFill>
          <a:blip r:embed="rId26"/>
          <a:stretch>
            <a:fillRect/>
          </a:stretch>
        </p:blipFill>
        <p:spPr>
          <a:xfrm>
            <a:off x="6414976" y="1105619"/>
            <a:ext cx="891257" cy="222814"/>
          </a:xfrm>
          <a:prstGeom prst="rect">
            <a:avLst/>
          </a:prstGeom>
        </p:spPr>
      </p:pic>
      <p:pic>
        <p:nvPicPr>
          <p:cNvPr id="39" name="Picture 38" descr="A white text on a black background&#10;&#10;Description automatically generated">
            <a:extLst>
              <a:ext uri="{FF2B5EF4-FFF2-40B4-BE49-F238E27FC236}">
                <a16:creationId xmlns:a16="http://schemas.microsoft.com/office/drawing/2014/main" id="{D33F1890-2759-4B79-D6E2-D397C4AC9CF3}"/>
              </a:ext>
            </a:extLst>
          </p:cNvPr>
          <p:cNvPicPr>
            <a:picLocks noChangeAspect="1"/>
          </p:cNvPicPr>
          <p:nvPr/>
        </p:nvPicPr>
        <p:blipFill>
          <a:blip r:embed="rId27"/>
          <a:stretch>
            <a:fillRect/>
          </a:stretch>
        </p:blipFill>
        <p:spPr>
          <a:xfrm>
            <a:off x="3862558" y="2052168"/>
            <a:ext cx="895074" cy="263257"/>
          </a:xfrm>
          <a:prstGeom prst="rect">
            <a:avLst/>
          </a:prstGeom>
        </p:spPr>
      </p:pic>
      <p:pic>
        <p:nvPicPr>
          <p:cNvPr id="41" name="Picture 40">
            <a:extLst>
              <a:ext uri="{FF2B5EF4-FFF2-40B4-BE49-F238E27FC236}">
                <a16:creationId xmlns:a16="http://schemas.microsoft.com/office/drawing/2014/main" id="{88AC937B-6E76-B44F-5C99-C8E1AB32DD9F}"/>
              </a:ext>
              <a:ext uri="{C183D7F6-B498-43B3-948B-1728B52AA6E4}">
                <adec:decorative xmlns:adec="http://schemas.microsoft.com/office/drawing/2017/decorative" val="1"/>
              </a:ext>
            </a:extLst>
          </p:cNvPr>
          <p:cNvPicPr>
            <a:picLocks noChangeAspect="1"/>
          </p:cNvPicPr>
          <p:nvPr/>
        </p:nvPicPr>
        <p:blipFill>
          <a:blip r:embed="rId28"/>
          <a:stretch>
            <a:fillRect/>
          </a:stretch>
        </p:blipFill>
        <p:spPr>
          <a:xfrm>
            <a:off x="3914226" y="4085438"/>
            <a:ext cx="865536" cy="186137"/>
          </a:xfrm>
          <a:prstGeom prst="rect">
            <a:avLst/>
          </a:prstGeom>
        </p:spPr>
      </p:pic>
      <p:pic>
        <p:nvPicPr>
          <p:cNvPr id="43" name="Picture 42" descr="A white text on a black background&#10;&#10;Description automatically generated">
            <a:extLst>
              <a:ext uri="{FF2B5EF4-FFF2-40B4-BE49-F238E27FC236}">
                <a16:creationId xmlns:a16="http://schemas.microsoft.com/office/drawing/2014/main" id="{F32EFF93-3CF5-5C40-097D-E282787E6393}"/>
              </a:ext>
            </a:extLst>
          </p:cNvPr>
          <p:cNvPicPr>
            <a:picLocks noChangeAspect="1"/>
          </p:cNvPicPr>
          <p:nvPr/>
        </p:nvPicPr>
        <p:blipFill>
          <a:blip r:embed="rId29"/>
          <a:stretch>
            <a:fillRect/>
          </a:stretch>
        </p:blipFill>
        <p:spPr>
          <a:xfrm>
            <a:off x="6444473" y="3998004"/>
            <a:ext cx="824056" cy="326359"/>
          </a:xfrm>
          <a:prstGeom prst="rect">
            <a:avLst/>
          </a:prstGeom>
        </p:spPr>
      </p:pic>
      <p:pic>
        <p:nvPicPr>
          <p:cNvPr id="47" name="Picture 46" descr="A black and white logo&#10;&#10;Description automatically generated">
            <a:extLst>
              <a:ext uri="{FF2B5EF4-FFF2-40B4-BE49-F238E27FC236}">
                <a16:creationId xmlns:a16="http://schemas.microsoft.com/office/drawing/2014/main" id="{7A1B528A-CD3A-D0BD-280D-64C9E9AF134B}"/>
              </a:ext>
            </a:extLst>
          </p:cNvPr>
          <p:cNvPicPr>
            <a:picLocks noChangeAspect="1"/>
          </p:cNvPicPr>
          <p:nvPr/>
        </p:nvPicPr>
        <p:blipFill>
          <a:blip r:embed="rId30"/>
          <a:stretch>
            <a:fillRect/>
          </a:stretch>
        </p:blipFill>
        <p:spPr>
          <a:xfrm>
            <a:off x="5368925" y="5049472"/>
            <a:ext cx="437882" cy="407332"/>
          </a:xfrm>
          <a:prstGeom prst="rect">
            <a:avLst/>
          </a:prstGeom>
        </p:spPr>
      </p:pic>
      <p:pic>
        <p:nvPicPr>
          <p:cNvPr id="2" name="Picture 1">
            <a:extLst>
              <a:ext uri="{FF2B5EF4-FFF2-40B4-BE49-F238E27FC236}">
                <a16:creationId xmlns:a16="http://schemas.microsoft.com/office/drawing/2014/main" id="{42C51E2F-8BED-3937-570B-4FBFCF8C98B5}"/>
              </a:ext>
            </a:extLst>
          </p:cNvPr>
          <p:cNvPicPr>
            <a:picLocks noChangeAspect="1"/>
          </p:cNvPicPr>
          <p:nvPr/>
        </p:nvPicPr>
        <p:blipFill>
          <a:blip r:embed="rId31"/>
          <a:stretch>
            <a:fillRect/>
          </a:stretch>
        </p:blipFill>
        <p:spPr>
          <a:xfrm>
            <a:off x="8901644" y="3117659"/>
            <a:ext cx="1011235" cy="160878"/>
          </a:xfrm>
          <a:prstGeom prst="rect">
            <a:avLst/>
          </a:prstGeom>
        </p:spPr>
      </p:pic>
      <p:pic>
        <p:nvPicPr>
          <p:cNvPr id="17" name="Picture 16">
            <a:extLst>
              <a:ext uri="{FF2B5EF4-FFF2-40B4-BE49-F238E27FC236}">
                <a16:creationId xmlns:a16="http://schemas.microsoft.com/office/drawing/2014/main" id="{6D8A9013-3B37-512E-0366-32C172716F2E}"/>
              </a:ext>
              <a:ext uri="{C183D7F6-B498-43B3-948B-1728B52AA6E4}">
                <adec:decorative xmlns:adec="http://schemas.microsoft.com/office/drawing/2017/decorative" val="1"/>
              </a:ext>
            </a:extLst>
          </p:cNvPr>
          <p:cNvPicPr>
            <a:picLocks noChangeAspect="1"/>
          </p:cNvPicPr>
          <p:nvPr/>
        </p:nvPicPr>
        <p:blipFill>
          <a:blip r:embed="rId32"/>
          <a:stretch>
            <a:fillRect/>
          </a:stretch>
        </p:blipFill>
        <p:spPr>
          <a:xfrm>
            <a:off x="10358175" y="4005378"/>
            <a:ext cx="1059552" cy="303597"/>
          </a:xfrm>
          <a:prstGeom prst="rect">
            <a:avLst/>
          </a:prstGeom>
        </p:spPr>
      </p:pic>
      <p:pic>
        <p:nvPicPr>
          <p:cNvPr id="25" name="Picture 24">
            <a:extLst>
              <a:ext uri="{FF2B5EF4-FFF2-40B4-BE49-F238E27FC236}">
                <a16:creationId xmlns:a16="http://schemas.microsoft.com/office/drawing/2014/main" id="{16399068-599E-9394-0CDD-87B1DD5DA73D}"/>
              </a:ext>
            </a:extLst>
          </p:cNvPr>
          <p:cNvPicPr>
            <a:picLocks noChangeAspect="1"/>
          </p:cNvPicPr>
          <p:nvPr/>
        </p:nvPicPr>
        <p:blipFill>
          <a:blip r:embed="rId33"/>
          <a:stretch>
            <a:fillRect/>
          </a:stretch>
        </p:blipFill>
        <p:spPr>
          <a:xfrm>
            <a:off x="7656458" y="3163803"/>
            <a:ext cx="834431" cy="114734"/>
          </a:xfrm>
          <a:prstGeom prst="rect">
            <a:avLst/>
          </a:prstGeom>
        </p:spPr>
      </p:pic>
    </p:spTree>
    <p:extLst>
      <p:ext uri="{BB962C8B-B14F-4D97-AF65-F5344CB8AC3E}">
        <p14:creationId xmlns:p14="http://schemas.microsoft.com/office/powerpoint/2010/main" val="12049858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84ABB9-F5D2-30F0-04CD-8EB322D7960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07887" y="3491948"/>
            <a:ext cx="2047578" cy="1506708"/>
          </a:xfrm>
          <a:prstGeom prst="rect">
            <a:avLst/>
          </a:prstGeom>
        </p:spPr>
      </p:pic>
      <p:pic>
        <p:nvPicPr>
          <p:cNvPr id="9" name="Picture 8">
            <a:extLst>
              <a:ext uri="{FF2B5EF4-FFF2-40B4-BE49-F238E27FC236}">
                <a16:creationId xmlns:a16="http://schemas.microsoft.com/office/drawing/2014/main" id="{94CAA636-11B7-0A8E-573B-803DB4CCA34F}"/>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2884803" y="3491948"/>
            <a:ext cx="2047577" cy="1506708"/>
          </a:xfrm>
          <a:prstGeom prst="rect">
            <a:avLst/>
          </a:prstGeom>
        </p:spPr>
      </p:pic>
      <p:pic>
        <p:nvPicPr>
          <p:cNvPr id="10" name="Picture 9">
            <a:extLst>
              <a:ext uri="{FF2B5EF4-FFF2-40B4-BE49-F238E27FC236}">
                <a16:creationId xmlns:a16="http://schemas.microsoft.com/office/drawing/2014/main" id="{69A0A370-E078-09CA-1BF7-BA81BD1594BF}"/>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5061720" y="3491948"/>
            <a:ext cx="2047577" cy="1506708"/>
          </a:xfrm>
          <a:prstGeom prst="rect">
            <a:avLst/>
          </a:prstGeom>
        </p:spPr>
      </p:pic>
      <p:pic>
        <p:nvPicPr>
          <p:cNvPr id="11" name="Picture 10">
            <a:extLst>
              <a:ext uri="{FF2B5EF4-FFF2-40B4-BE49-F238E27FC236}">
                <a16:creationId xmlns:a16="http://schemas.microsoft.com/office/drawing/2014/main" id="{31F85F32-E5B8-CDB4-CD83-D551C5F48C7A}"/>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7238636" y="3491948"/>
            <a:ext cx="2047577" cy="1506708"/>
          </a:xfrm>
          <a:prstGeom prst="rect">
            <a:avLst/>
          </a:prstGeom>
        </p:spPr>
      </p:pic>
      <p:pic>
        <p:nvPicPr>
          <p:cNvPr id="12" name="Picture 11">
            <a:extLst>
              <a:ext uri="{FF2B5EF4-FFF2-40B4-BE49-F238E27FC236}">
                <a16:creationId xmlns:a16="http://schemas.microsoft.com/office/drawing/2014/main" id="{F22FA584-DC12-53B9-F371-39F6087B304E}"/>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9415552" y="3491948"/>
            <a:ext cx="2047577" cy="1506708"/>
          </a:xfrm>
          <a:prstGeom prst="rect">
            <a:avLst/>
          </a:prstGeom>
        </p:spPr>
      </p:pic>
      <p:grpSp>
        <p:nvGrpSpPr>
          <p:cNvPr id="7" name="Group 6">
            <a:extLst>
              <a:ext uri="{FF2B5EF4-FFF2-40B4-BE49-F238E27FC236}">
                <a16:creationId xmlns:a16="http://schemas.microsoft.com/office/drawing/2014/main" id="{6200F015-65DD-1B17-6AFA-BADCE13FBE27}"/>
              </a:ext>
            </a:extLst>
          </p:cNvPr>
          <p:cNvGrpSpPr/>
          <p:nvPr/>
        </p:nvGrpSpPr>
        <p:grpSpPr>
          <a:xfrm>
            <a:off x="2369497" y="1107065"/>
            <a:ext cx="7453006" cy="1511264"/>
            <a:chOff x="2275281" y="1107065"/>
            <a:chExt cx="7453006" cy="1511264"/>
          </a:xfrm>
        </p:grpSpPr>
        <p:sp>
          <p:nvSpPr>
            <p:cNvPr id="4" name="object 5">
              <a:extLst>
                <a:ext uri="{FF2B5EF4-FFF2-40B4-BE49-F238E27FC236}">
                  <a16:creationId xmlns:a16="http://schemas.microsoft.com/office/drawing/2014/main" id="{62D5C3B8-AB75-7F6C-2401-DA3DA3121BB6}"/>
                </a:ext>
              </a:extLst>
            </p:cNvPr>
            <p:cNvSpPr txBox="1">
              <a:spLocks/>
            </p:cNvSpPr>
            <p:nvPr/>
          </p:nvSpPr>
          <p:spPr>
            <a:xfrm>
              <a:off x="7562177" y="1562641"/>
              <a:ext cx="2166110" cy="494097"/>
            </a:xfrm>
            <a:prstGeom prst="rect">
              <a:avLst/>
            </a:prstGeom>
          </p:spPr>
          <p:txBody>
            <a:bodyPr vert="horz" wrap="square" lIns="0" tIns="108585" rIns="0" bIns="0" rtlCol="0" anchor="ctr">
              <a:spAutoFit/>
            </a:bodyPr>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marL="9525" marR="3810">
                <a:lnSpc>
                  <a:spcPts val="3525"/>
                </a:lnSpc>
                <a:spcBef>
                  <a:spcPts val="855"/>
                </a:spcBef>
              </a:pPr>
              <a:r>
                <a:rPr lang="en-US" sz="1800" b="0" spc="600" dirty="0">
                  <a:solidFill>
                    <a:srgbClr val="003B53"/>
                  </a:solidFill>
                </a:rPr>
                <a:t>THE OFFICE</a:t>
              </a:r>
            </a:p>
          </p:txBody>
        </p:sp>
        <p:sp>
          <p:nvSpPr>
            <p:cNvPr id="5" name="object 14">
              <a:extLst>
                <a:ext uri="{FF2B5EF4-FFF2-40B4-BE49-F238E27FC236}">
                  <a16:creationId xmlns:a16="http://schemas.microsoft.com/office/drawing/2014/main" id="{95237DAD-CC3D-A593-7CAC-0F4CA9FF741A}"/>
                </a:ext>
              </a:extLst>
            </p:cNvPr>
            <p:cNvSpPr txBox="1">
              <a:spLocks/>
            </p:cNvSpPr>
            <p:nvPr/>
          </p:nvSpPr>
          <p:spPr>
            <a:xfrm>
              <a:off x="5903613" y="1107065"/>
              <a:ext cx="2170193"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defTabSz="913006">
                <a:lnSpc>
                  <a:spcPct val="105000"/>
                </a:lnSpc>
                <a:spcBef>
                  <a:spcPts val="0"/>
                </a:spcBef>
                <a:tabLst>
                  <a:tab pos="1055029" algn="l"/>
                  <a:tab pos="2383959" algn="l"/>
                </a:tabLst>
              </a:pPr>
              <a:r>
                <a:rPr lang="en-US" sz="9600" dirty="0">
                  <a:solidFill>
                    <a:srgbClr val="F8C485"/>
                  </a:solidFill>
                  <a:latin typeface="Backlash Script" panose="02000000000000000000" pitchFamily="2" charset="77"/>
                </a:rPr>
                <a:t>beyond</a:t>
              </a:r>
            </a:p>
          </p:txBody>
        </p:sp>
        <p:sp>
          <p:nvSpPr>
            <p:cNvPr id="6" name="object 5">
              <a:extLst>
                <a:ext uri="{FF2B5EF4-FFF2-40B4-BE49-F238E27FC236}">
                  <a16:creationId xmlns:a16="http://schemas.microsoft.com/office/drawing/2014/main" id="{45196E37-0F62-EC69-87FA-267BA8786865}"/>
                </a:ext>
              </a:extLst>
            </p:cNvPr>
            <p:cNvSpPr txBox="1">
              <a:spLocks/>
            </p:cNvSpPr>
            <p:nvPr/>
          </p:nvSpPr>
          <p:spPr>
            <a:xfrm>
              <a:off x="2275281" y="1562641"/>
              <a:ext cx="3628331" cy="498791"/>
            </a:xfrm>
            <a:prstGeom prst="rect">
              <a:avLst/>
            </a:prstGeom>
          </p:spPr>
          <p:txBody>
            <a:bodyPr vert="horz" wrap="square" lIns="0" tIns="108585" rIns="0" bIns="0" rtlCol="0" anchor="ctr">
              <a:spAutoFit/>
            </a:bodyPr>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marL="9525" marR="3810">
                <a:lnSpc>
                  <a:spcPts val="3525"/>
                </a:lnSpc>
                <a:spcBef>
                  <a:spcPts val="855"/>
                </a:spcBef>
              </a:pPr>
              <a:r>
                <a:rPr lang="en-US" sz="1800" b="0" spc="600" dirty="0">
                  <a:solidFill>
                    <a:srgbClr val="003B53"/>
                  </a:solidFill>
                </a:rPr>
                <a:t>VERTICAL MARKETS</a:t>
              </a:r>
            </a:p>
          </p:txBody>
        </p:sp>
      </p:grpSp>
      <p:sp>
        <p:nvSpPr>
          <p:cNvPr id="3" name="object 6">
            <a:extLst>
              <a:ext uri="{FF2B5EF4-FFF2-40B4-BE49-F238E27FC236}">
                <a16:creationId xmlns:a16="http://schemas.microsoft.com/office/drawing/2014/main" id="{F4C3877D-7C37-D7D6-010F-6AA3F08DDD39}"/>
              </a:ext>
            </a:extLst>
          </p:cNvPr>
          <p:cNvSpPr txBox="1"/>
          <p:nvPr/>
        </p:nvSpPr>
        <p:spPr>
          <a:xfrm>
            <a:off x="2463713" y="2251441"/>
            <a:ext cx="7264574" cy="521746"/>
          </a:xfrm>
          <a:prstGeom prst="rect">
            <a:avLst/>
          </a:prstGeom>
        </p:spPr>
        <p:txBody>
          <a:bodyPr vert="horz" wrap="square" lIns="0" tIns="9525" rIns="0" bIns="0" rtlCol="0">
            <a:spAutoFit/>
          </a:bodyPr>
          <a:lstStyle/>
          <a:p>
            <a:pPr marL="9525" marR="3810" algn="ctr" defTabSz="685783">
              <a:lnSpc>
                <a:spcPct val="125000"/>
              </a:lnSpc>
              <a:spcBef>
                <a:spcPts val="75"/>
              </a:spcBef>
            </a:pPr>
            <a:r>
              <a:rPr lang="en-GB" sz="1400" spc="-8" dirty="0">
                <a:solidFill>
                  <a:srgbClr val="003B53"/>
                </a:solidFill>
                <a:latin typeface="Arial" panose="020B0604020202020204" pitchFamily="34" charset="0"/>
                <a:cs typeface="Arial" panose="020B0604020202020204" pitchFamily="34" charset="0"/>
              </a:rPr>
              <a:t>Hush Free pods can be found across a variety of industries and sectors, from the workplace, Education, Libraries, Co-working, Residential and Healthcare sectors. </a:t>
            </a:r>
          </a:p>
        </p:txBody>
      </p:sp>
    </p:spTree>
    <p:extLst>
      <p:ext uri="{BB962C8B-B14F-4D97-AF65-F5344CB8AC3E}">
        <p14:creationId xmlns:p14="http://schemas.microsoft.com/office/powerpoint/2010/main" val="36252824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4">
            <a:extLst>
              <a:ext uri="{FF2B5EF4-FFF2-40B4-BE49-F238E27FC236}">
                <a16:creationId xmlns:a16="http://schemas.microsoft.com/office/drawing/2014/main" id="{5D74CE29-0897-2F1A-E9FC-0F0336CD1987}"/>
              </a:ext>
            </a:extLst>
          </p:cNvPr>
          <p:cNvSpPr txBox="1">
            <a:spLocks/>
          </p:cNvSpPr>
          <p:nvPr/>
        </p:nvSpPr>
        <p:spPr>
          <a:xfrm>
            <a:off x="6313556" y="3698857"/>
            <a:ext cx="4030594" cy="79850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0" lvl="0" indent="0" algn="l" defTabSz="685800" rtl="0" eaLnBrk="1" fontAlgn="auto" latinLnBrk="0" hangingPunct="1">
              <a:lnSpc>
                <a:spcPct val="125000"/>
              </a:lnSpc>
              <a:spcBef>
                <a:spcPct val="0"/>
              </a:spcBef>
              <a:spcAft>
                <a:spcPts val="0"/>
              </a:spcAft>
              <a:buClrTx/>
              <a:buSzTx/>
              <a:buFontTx/>
              <a:buNone/>
              <a:tabLst/>
              <a:defRPr/>
            </a:pPr>
            <a:r>
              <a:rPr kumimoji="0" lang="en-GB" sz="14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We inventory products in four U.S. locations. Every </a:t>
            </a:r>
            <a:r>
              <a:rPr kumimoji="0" lang="en-GB" sz="1400" b="1" i="0" u="none" strike="noStrike" kern="1200" cap="none" spc="0" normalizeH="0" baseline="0" noProof="0" dirty="0" err="1">
                <a:ln>
                  <a:noFill/>
                </a:ln>
                <a:solidFill>
                  <a:srgbClr val="003C53"/>
                </a:solidFill>
                <a:effectLst/>
                <a:uLnTx/>
                <a:uFillTx/>
                <a:latin typeface="Arial" panose="020B0604020202020204" pitchFamily="34" charset="0"/>
                <a:ea typeface="+mj-ea"/>
                <a:cs typeface="Arial" panose="020B0604020202020204" pitchFamily="34" charset="0"/>
              </a:rPr>
              <a:t>ThinkFast</a:t>
            </a:r>
            <a:r>
              <a:rPr kumimoji="0" lang="en-GB" sz="14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 order ships within 7 days—no matter the order size.</a:t>
            </a:r>
          </a:p>
        </p:txBody>
      </p:sp>
      <p:sp>
        <p:nvSpPr>
          <p:cNvPr id="3" name="object 14">
            <a:extLst>
              <a:ext uri="{FF2B5EF4-FFF2-40B4-BE49-F238E27FC236}">
                <a16:creationId xmlns:a16="http://schemas.microsoft.com/office/drawing/2014/main" id="{FCD8EDCD-9929-F21F-5EE7-9DE0F7898F37}"/>
              </a:ext>
            </a:extLst>
          </p:cNvPr>
          <p:cNvSpPr txBox="1">
            <a:spLocks/>
          </p:cNvSpPr>
          <p:nvPr/>
        </p:nvSpPr>
        <p:spPr>
          <a:xfrm>
            <a:off x="6313556" y="1488963"/>
            <a:ext cx="2313609"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685800"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err="1">
                <a:ln>
                  <a:noFill/>
                </a:ln>
                <a:solidFill>
                  <a:prstClr val="white"/>
                </a:solidFill>
                <a:effectLst/>
                <a:uLnTx/>
                <a:uFillTx/>
                <a:latin typeface="Backlash Script" panose="02000000000000000000" pitchFamily="2" charset="77"/>
                <a:ea typeface="+mj-ea"/>
                <a:cs typeface="Arial" panose="020B0604020202020204" pitchFamily="34" charset="0"/>
              </a:rPr>
              <a:t>thinkfast</a:t>
            </a:r>
            <a:r>
              <a:rPr kumimoji="0" lang="en-US" sz="9600" b="0" i="0" u="none" strike="noStrike" kern="1200" cap="none" spc="0" normalizeH="0" baseline="0" noProof="0" dirty="0">
                <a:ln>
                  <a:noFill/>
                </a:ln>
                <a:solidFill>
                  <a:prstClr val="white"/>
                </a:solidFill>
                <a:effectLst/>
                <a:uLnTx/>
                <a:uFillTx/>
                <a:latin typeface="Backlash Script" panose="02000000000000000000" pitchFamily="2" charset="77"/>
                <a:ea typeface="+mj-ea"/>
                <a:cs typeface="Arial" panose="020B0604020202020204" pitchFamily="34" charset="0"/>
              </a:rPr>
              <a:t>!</a:t>
            </a:r>
          </a:p>
        </p:txBody>
      </p:sp>
      <p:sp>
        <p:nvSpPr>
          <p:cNvPr id="4" name="object 14">
            <a:extLst>
              <a:ext uri="{FF2B5EF4-FFF2-40B4-BE49-F238E27FC236}">
                <a16:creationId xmlns:a16="http://schemas.microsoft.com/office/drawing/2014/main" id="{1416B593-BBA7-A09F-D3E9-5D53A8DF5CA7}"/>
              </a:ext>
            </a:extLst>
          </p:cNvPr>
          <p:cNvSpPr txBox="1">
            <a:spLocks/>
          </p:cNvSpPr>
          <p:nvPr/>
        </p:nvSpPr>
        <p:spPr>
          <a:xfrm>
            <a:off x="6313556" y="2952453"/>
            <a:ext cx="4159738" cy="578572"/>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STOCKED IN THE U.S. SHIPS IN 7 DAYS OR LESS</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pic>
        <p:nvPicPr>
          <p:cNvPr id="6" name="Picture 5">
            <a:extLst>
              <a:ext uri="{FF2B5EF4-FFF2-40B4-BE49-F238E27FC236}">
                <a16:creationId xmlns:a16="http://schemas.microsoft.com/office/drawing/2014/main" id="{F5A049B7-2AAE-ECA5-6B72-9DB474E4A31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616767" y="1398383"/>
            <a:ext cx="4301434" cy="4249817"/>
          </a:xfrm>
          <a:prstGeom prst="rect">
            <a:avLst/>
          </a:prstGeom>
        </p:spPr>
      </p:pic>
    </p:spTree>
    <p:extLst>
      <p:ext uri="{BB962C8B-B14F-4D97-AF65-F5344CB8AC3E}">
        <p14:creationId xmlns:p14="http://schemas.microsoft.com/office/powerpoint/2010/main" val="819850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E4D613-173F-23E7-F490-FDD9983A4152}"/>
              </a:ext>
            </a:extLst>
          </p:cNvPr>
          <p:cNvSpPr txBox="1"/>
          <p:nvPr/>
        </p:nvSpPr>
        <p:spPr>
          <a:xfrm>
            <a:off x="723900" y="2538709"/>
            <a:ext cx="4926806" cy="2601546"/>
          </a:xfrm>
          <a:prstGeom prst="rect">
            <a:avLst/>
          </a:prstGeom>
          <a:noFill/>
        </p:spPr>
        <p:txBody>
          <a:bodyPr wrap="square" lIns="0" tIns="0" rIns="0" bIns="0" rtlCol="0">
            <a:spAutoFit/>
          </a:bodyPr>
          <a:lstStyle/>
          <a:p>
            <a:pPr>
              <a:lnSpc>
                <a:spcPct val="120000"/>
              </a:lnSpc>
              <a:spcAft>
                <a:spcPts val="700"/>
              </a:spcAft>
            </a:pPr>
            <a:r>
              <a:rPr lang="en-GB" sz="1400" b="1" dirty="0">
                <a:solidFill>
                  <a:srgbClr val="003C53"/>
                </a:solidFill>
                <a:latin typeface="Arial" panose="020B0604020202020204" pitchFamily="34" charset="0"/>
                <a:cs typeface="Arial" panose="020B0604020202020204" pitchFamily="34" charset="0"/>
              </a:rPr>
              <a:t>Designed for Today’s Workstyles </a:t>
            </a:r>
          </a:p>
          <a:p>
            <a:pPr>
              <a:lnSpc>
                <a:spcPct val="120000"/>
              </a:lnSpc>
              <a:spcAft>
                <a:spcPts val="700"/>
              </a:spcAft>
            </a:pPr>
            <a:r>
              <a:rPr lang="en-GB" sz="1400" dirty="0">
                <a:solidFill>
                  <a:srgbClr val="003C53"/>
                </a:solidFill>
                <a:latin typeface="Arial" panose="020B0604020202020204" pitchFamily="34" charset="0"/>
                <a:cs typeface="Arial" panose="020B0604020202020204" pitchFamily="34" charset="0"/>
              </a:rPr>
              <a:t>Smart, flexible booths that support focus, comfort, and </a:t>
            </a:r>
            <a:br>
              <a:rPr lang="en-GB" sz="1400" dirty="0">
                <a:solidFill>
                  <a:srgbClr val="003C53"/>
                </a:solidFill>
                <a:latin typeface="Arial" panose="020B0604020202020204" pitchFamily="34" charset="0"/>
                <a:cs typeface="Arial" panose="020B0604020202020204" pitchFamily="34" charset="0"/>
              </a:rPr>
            </a:br>
            <a:r>
              <a:rPr lang="en-GB" sz="1400" dirty="0">
                <a:solidFill>
                  <a:srgbClr val="003C53"/>
                </a:solidFill>
                <a:latin typeface="Arial" panose="020B0604020202020204" pitchFamily="34" charset="0"/>
                <a:cs typeface="Arial" panose="020B0604020202020204" pitchFamily="34" charset="0"/>
              </a:rPr>
              <a:t>well-being through human-centered design.</a:t>
            </a:r>
          </a:p>
          <a:p>
            <a:pPr>
              <a:lnSpc>
                <a:spcPct val="120000"/>
              </a:lnSpc>
              <a:spcAft>
                <a:spcPts val="700"/>
              </a:spcAft>
            </a:pPr>
            <a:endParaRPr lang="en-GB" sz="100" dirty="0">
              <a:solidFill>
                <a:srgbClr val="003C53"/>
              </a:solidFill>
              <a:latin typeface="Arial" panose="020B0604020202020204" pitchFamily="34" charset="0"/>
              <a:cs typeface="Arial" panose="020B0604020202020204" pitchFamily="34" charset="0"/>
            </a:endParaRPr>
          </a:p>
          <a:p>
            <a:pPr>
              <a:lnSpc>
                <a:spcPct val="120000"/>
              </a:lnSpc>
              <a:spcAft>
                <a:spcPts val="700"/>
              </a:spcAft>
            </a:pPr>
            <a:r>
              <a:rPr lang="en-GB" sz="1400" b="1" i="1" dirty="0">
                <a:solidFill>
                  <a:srgbClr val="003C53"/>
                </a:solidFill>
                <a:latin typeface="Arial" panose="020B0604020202020204" pitchFamily="34" charset="0"/>
                <a:cs typeface="Arial" panose="020B0604020202020204" pitchFamily="34" charset="0"/>
              </a:rPr>
              <a:t>Ergonomic Comfort</a:t>
            </a:r>
            <a:r>
              <a:rPr lang="en-GB" sz="1400" dirty="0">
                <a:solidFill>
                  <a:srgbClr val="003C53"/>
                </a:solidFill>
                <a:latin typeface="Arial" panose="020B0604020202020204" pitchFamily="34" charset="0"/>
                <a:cs typeface="Arial" panose="020B0604020202020204" pitchFamily="34" charset="0"/>
              </a:rPr>
              <a:t>—Spacious, with flexible furniture, </a:t>
            </a:r>
            <a:br>
              <a:rPr lang="en-GB" sz="1400" dirty="0">
                <a:solidFill>
                  <a:srgbClr val="003C53"/>
                </a:solidFill>
                <a:latin typeface="Arial" panose="020B0604020202020204" pitchFamily="34" charset="0"/>
                <a:cs typeface="Arial" panose="020B0604020202020204" pitchFamily="34" charset="0"/>
              </a:rPr>
            </a:br>
            <a:r>
              <a:rPr lang="en-GB" sz="1400" dirty="0">
                <a:solidFill>
                  <a:srgbClr val="003C53"/>
                </a:solidFill>
                <a:latin typeface="Arial" panose="020B0604020202020204" pitchFamily="34" charset="0"/>
                <a:cs typeface="Arial" panose="020B0604020202020204" pitchFamily="34" charset="0"/>
              </a:rPr>
              <a:t>power, lighting, VESA mount &amp; color options</a:t>
            </a:r>
          </a:p>
          <a:p>
            <a:pPr>
              <a:lnSpc>
                <a:spcPct val="120000"/>
              </a:lnSpc>
              <a:spcAft>
                <a:spcPts val="700"/>
              </a:spcAft>
            </a:pPr>
            <a:r>
              <a:rPr lang="en-GB" sz="1400" b="1" i="1" dirty="0">
                <a:solidFill>
                  <a:srgbClr val="003C53"/>
                </a:solidFill>
                <a:latin typeface="Arial" panose="020B0604020202020204" pitchFamily="34" charset="0"/>
                <a:cs typeface="Arial" panose="020B0604020202020204" pitchFamily="34" charset="0"/>
              </a:rPr>
              <a:t>Air Quality</a:t>
            </a:r>
            <a:r>
              <a:rPr lang="en-GB" sz="1400" dirty="0">
                <a:solidFill>
                  <a:srgbClr val="003C53"/>
                </a:solidFill>
                <a:latin typeface="Arial" panose="020B0604020202020204" pitchFamily="34" charset="0"/>
                <a:cs typeface="Arial" panose="020B0604020202020204" pitchFamily="34" charset="0"/>
              </a:rPr>
              <a:t>—Built-in ventilation keeps air fresh</a:t>
            </a:r>
          </a:p>
          <a:p>
            <a:pPr>
              <a:lnSpc>
                <a:spcPct val="120000"/>
              </a:lnSpc>
              <a:spcAft>
                <a:spcPts val="700"/>
              </a:spcAft>
            </a:pPr>
            <a:r>
              <a:rPr lang="en-GB" sz="1400" b="1" i="1" dirty="0">
                <a:solidFill>
                  <a:srgbClr val="003C53"/>
                </a:solidFill>
                <a:latin typeface="Arial" panose="020B0604020202020204" pitchFamily="34" charset="0"/>
                <a:cs typeface="Arial" panose="020B0604020202020204" pitchFamily="34" charset="0"/>
              </a:rPr>
              <a:t>Acoustics</a:t>
            </a:r>
            <a:r>
              <a:rPr lang="en-GB" sz="1400" dirty="0">
                <a:solidFill>
                  <a:srgbClr val="003C53"/>
                </a:solidFill>
                <a:latin typeface="Arial" panose="020B0604020202020204" pitchFamily="34" charset="0"/>
                <a:cs typeface="Arial" panose="020B0604020202020204" pitchFamily="34" charset="0"/>
              </a:rPr>
              <a:t>—Superior sound insulation for true privacy</a:t>
            </a:r>
          </a:p>
          <a:p>
            <a:pPr>
              <a:lnSpc>
                <a:spcPct val="120000"/>
              </a:lnSpc>
              <a:spcAft>
                <a:spcPts val="700"/>
              </a:spcAft>
            </a:pPr>
            <a:r>
              <a:rPr lang="en-GB" sz="1400" b="1" i="1" dirty="0">
                <a:solidFill>
                  <a:srgbClr val="003C53"/>
                </a:solidFill>
                <a:latin typeface="Arial" panose="020B0604020202020204" pitchFamily="34" charset="0"/>
                <a:cs typeface="Arial" panose="020B0604020202020204" pitchFamily="34" charset="0"/>
              </a:rPr>
              <a:t>Accessibility</a:t>
            </a:r>
            <a:r>
              <a:rPr lang="en-GB" sz="1400" dirty="0">
                <a:solidFill>
                  <a:srgbClr val="003C53"/>
                </a:solidFill>
                <a:latin typeface="Arial" panose="020B0604020202020204" pitchFamily="34" charset="0"/>
                <a:cs typeface="Arial" panose="020B0604020202020204" pitchFamily="34" charset="0"/>
              </a:rPr>
              <a:t>—Inclusive design with ADA-compliant models</a:t>
            </a:r>
            <a:endParaRPr lang="en-US" sz="1400" dirty="0">
              <a:solidFill>
                <a:srgbClr val="003C53"/>
              </a:solidFill>
              <a:latin typeface="Arial" panose="020B0604020202020204" pitchFamily="34" charset="0"/>
              <a:cs typeface="Arial" panose="020B0604020202020204" pitchFamily="34" charset="0"/>
            </a:endParaRPr>
          </a:p>
        </p:txBody>
      </p:sp>
      <p:sp>
        <p:nvSpPr>
          <p:cNvPr id="4" name="object 14">
            <a:extLst>
              <a:ext uri="{FF2B5EF4-FFF2-40B4-BE49-F238E27FC236}">
                <a16:creationId xmlns:a16="http://schemas.microsoft.com/office/drawing/2014/main" id="{36EED56E-3CD9-3F2E-54F5-14867069AC70}"/>
              </a:ext>
            </a:extLst>
          </p:cNvPr>
          <p:cNvSpPr txBox="1">
            <a:spLocks/>
          </p:cNvSpPr>
          <p:nvPr/>
        </p:nvSpPr>
        <p:spPr>
          <a:xfrm>
            <a:off x="1930785" y="900662"/>
            <a:ext cx="1936535"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rgbClr val="F7C7C8"/>
                </a:solidFill>
                <a:effectLst/>
                <a:uLnTx/>
                <a:uFillTx/>
                <a:latin typeface="Backlash Script" panose="02000000000000000000" pitchFamily="2" charset="77"/>
                <a:ea typeface="+mj-ea"/>
                <a:cs typeface="Arial" panose="020B0604020202020204" pitchFamily="34" charset="0"/>
              </a:rPr>
              <a:t>centric</a:t>
            </a:r>
          </a:p>
        </p:txBody>
      </p:sp>
      <p:sp>
        <p:nvSpPr>
          <p:cNvPr id="5" name="object 14">
            <a:extLst>
              <a:ext uri="{FF2B5EF4-FFF2-40B4-BE49-F238E27FC236}">
                <a16:creationId xmlns:a16="http://schemas.microsoft.com/office/drawing/2014/main" id="{A89BC21E-A6D2-F4FC-29A8-465BF59A7CC1}"/>
              </a:ext>
            </a:extLst>
          </p:cNvPr>
          <p:cNvSpPr txBox="1">
            <a:spLocks/>
          </p:cNvSpPr>
          <p:nvPr/>
        </p:nvSpPr>
        <p:spPr>
          <a:xfrm>
            <a:off x="723900" y="1605551"/>
            <a:ext cx="1351665"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HUMAN</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sp>
        <p:nvSpPr>
          <p:cNvPr id="6" name="object 14">
            <a:extLst>
              <a:ext uri="{FF2B5EF4-FFF2-40B4-BE49-F238E27FC236}">
                <a16:creationId xmlns:a16="http://schemas.microsoft.com/office/drawing/2014/main" id="{4C4F65FC-A0B1-7A4D-FB91-113EF2746842}"/>
              </a:ext>
            </a:extLst>
          </p:cNvPr>
          <p:cNvSpPr txBox="1">
            <a:spLocks/>
          </p:cNvSpPr>
          <p:nvPr/>
        </p:nvSpPr>
        <p:spPr>
          <a:xfrm>
            <a:off x="723900" y="1997419"/>
            <a:ext cx="3821329"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DESIGN PHILOSOPHY</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pic>
        <p:nvPicPr>
          <p:cNvPr id="8" name="Picture 7">
            <a:extLst>
              <a:ext uri="{FF2B5EF4-FFF2-40B4-BE49-F238E27FC236}">
                <a16:creationId xmlns:a16="http://schemas.microsoft.com/office/drawing/2014/main" id="{69EAA8BF-6A23-89BA-8368-62AB4BC587DD}"/>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5874087" y="900662"/>
            <a:ext cx="5671503" cy="4854339"/>
          </a:xfrm>
          <a:prstGeom prst="rect">
            <a:avLst/>
          </a:prstGeom>
        </p:spPr>
      </p:pic>
    </p:spTree>
    <p:extLst>
      <p:ext uri="{BB962C8B-B14F-4D97-AF65-F5344CB8AC3E}">
        <p14:creationId xmlns:p14="http://schemas.microsoft.com/office/powerpoint/2010/main" val="413261225"/>
      </p:ext>
    </p:extLst>
  </p:cSld>
  <p:clrMapOvr>
    <a:masterClrMapping/>
  </p:clrMapOvr>
  <p:extLst>
    <p:ext uri="{6950BFC3-D8DA-4A85-94F7-54DA5524770B}">
      <p188:commentRel xmlns:p188="http://schemas.microsoft.com/office/powerpoint/2018/8/main" r:id="rId2"/>
    </p:ext>
  </p:extLs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BDD6DE"/>
        </a:solidFill>
        <a:effectLst/>
      </p:bgPr>
    </p:bg>
    <p:spTree>
      <p:nvGrpSpPr>
        <p:cNvPr id="1" name="">
          <a:extLst>
            <a:ext uri="{FF2B5EF4-FFF2-40B4-BE49-F238E27FC236}">
              <a16:creationId xmlns:a16="http://schemas.microsoft.com/office/drawing/2014/main" id="{03103A88-112D-74D4-3F80-4503AD4E0968}"/>
            </a:ext>
          </a:extLst>
        </p:cNvPr>
        <p:cNvGrpSpPr/>
        <p:nvPr/>
      </p:nvGrpSpPr>
      <p:grpSpPr>
        <a:xfrm>
          <a:off x="0" y="0"/>
          <a:ext cx="0" cy="0"/>
          <a:chOff x="0" y="0"/>
          <a:chExt cx="0" cy="0"/>
        </a:xfrm>
      </p:grpSpPr>
      <p:sp>
        <p:nvSpPr>
          <p:cNvPr id="5" name="object 14">
            <a:extLst>
              <a:ext uri="{FF2B5EF4-FFF2-40B4-BE49-F238E27FC236}">
                <a16:creationId xmlns:a16="http://schemas.microsoft.com/office/drawing/2014/main" id="{7B19B86B-AF03-79B6-2780-61E2E8703A2D}"/>
              </a:ext>
            </a:extLst>
          </p:cNvPr>
          <p:cNvSpPr txBox="1">
            <a:spLocks/>
          </p:cNvSpPr>
          <p:nvPr/>
        </p:nvSpPr>
        <p:spPr>
          <a:xfrm>
            <a:off x="750803" y="3715686"/>
            <a:ext cx="3211597" cy="1197652"/>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nSpc>
                <a:spcPct val="140000"/>
              </a:lnSpc>
            </a:pPr>
            <a:r>
              <a:rPr lang="en-GB" sz="1400" dirty="0">
                <a:solidFill>
                  <a:srgbClr val="003C53"/>
                </a:solidFill>
                <a:effectLst/>
              </a:rPr>
              <a:t>Start earning some extra cash on your next </a:t>
            </a:r>
            <a:r>
              <a:rPr lang="en-GB" sz="1400" dirty="0" err="1">
                <a:solidFill>
                  <a:srgbClr val="003C53"/>
                </a:solidFill>
                <a:effectLst/>
              </a:rPr>
              <a:t>hushFree</a:t>
            </a:r>
            <a:r>
              <a:rPr lang="en-GB" sz="1400" dirty="0">
                <a:solidFill>
                  <a:srgbClr val="003C53"/>
                </a:solidFill>
                <a:effectLst/>
              </a:rPr>
              <a:t> sale with Thinkspace. Getting started is as easy as 1, 2, 3!</a:t>
            </a:r>
          </a:p>
          <a:p>
            <a:pPr>
              <a:lnSpc>
                <a:spcPct val="140000"/>
              </a:lnSpc>
            </a:pPr>
            <a:r>
              <a:rPr lang="en-GB" sz="1400" dirty="0">
                <a:solidFill>
                  <a:srgbClr val="003C53"/>
                </a:solidFill>
                <a:effectLst/>
              </a:rPr>
              <a:t>Earn $100 to $300 per pod sold!</a:t>
            </a:r>
          </a:p>
        </p:txBody>
      </p:sp>
      <p:sp>
        <p:nvSpPr>
          <p:cNvPr id="7" name="object 14">
            <a:extLst>
              <a:ext uri="{FF2B5EF4-FFF2-40B4-BE49-F238E27FC236}">
                <a16:creationId xmlns:a16="http://schemas.microsoft.com/office/drawing/2014/main" id="{D173BA26-5461-6885-8A09-25F7EC46F98D}"/>
              </a:ext>
            </a:extLst>
          </p:cNvPr>
          <p:cNvSpPr txBox="1">
            <a:spLocks/>
          </p:cNvSpPr>
          <p:nvPr/>
        </p:nvSpPr>
        <p:spPr>
          <a:xfrm>
            <a:off x="750803" y="1730234"/>
            <a:ext cx="2501448"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a:lnSpc>
                <a:spcPct val="105000"/>
              </a:lnSpc>
              <a:spcBef>
                <a:spcPts val="0"/>
              </a:spcBef>
              <a:tabLst>
                <a:tab pos="1055029" algn="l"/>
                <a:tab pos="2383959" algn="l"/>
              </a:tabLst>
            </a:pPr>
            <a:r>
              <a:rPr lang="en-US" sz="9600" dirty="0" err="1">
                <a:solidFill>
                  <a:schemeClr val="bg1"/>
                </a:solidFill>
                <a:latin typeface="Backlash Script" panose="02000000000000000000" pitchFamily="2" charset="77"/>
              </a:rPr>
              <a:t>thinkcash</a:t>
            </a:r>
            <a:r>
              <a:rPr lang="en-US" sz="9600" dirty="0">
                <a:solidFill>
                  <a:schemeClr val="bg1"/>
                </a:solidFill>
                <a:latin typeface="Backlash Script" panose="02000000000000000000" pitchFamily="2" charset="77"/>
              </a:rPr>
              <a:t>!</a:t>
            </a:r>
          </a:p>
        </p:txBody>
      </p:sp>
      <p:sp>
        <p:nvSpPr>
          <p:cNvPr id="8" name="object 14">
            <a:extLst>
              <a:ext uri="{FF2B5EF4-FFF2-40B4-BE49-F238E27FC236}">
                <a16:creationId xmlns:a16="http://schemas.microsoft.com/office/drawing/2014/main" id="{FA666DFB-3C8A-B573-3FED-EB6FFE5CB7CD}"/>
              </a:ext>
            </a:extLst>
          </p:cNvPr>
          <p:cNvSpPr txBox="1">
            <a:spLocks/>
          </p:cNvSpPr>
          <p:nvPr/>
        </p:nvSpPr>
        <p:spPr>
          <a:xfrm>
            <a:off x="750803" y="3066959"/>
            <a:ext cx="3054245" cy="578572"/>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EXCLUSIVELY FROM THINKSPACE</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grpSp>
        <p:nvGrpSpPr>
          <p:cNvPr id="13" name="Group 12">
            <a:extLst>
              <a:ext uri="{FF2B5EF4-FFF2-40B4-BE49-F238E27FC236}">
                <a16:creationId xmlns:a16="http://schemas.microsoft.com/office/drawing/2014/main" id="{DF9FDCF2-D54F-ACB5-92AE-CF177D0C4186}"/>
              </a:ext>
            </a:extLst>
          </p:cNvPr>
          <p:cNvGrpSpPr/>
          <p:nvPr/>
        </p:nvGrpSpPr>
        <p:grpSpPr>
          <a:xfrm>
            <a:off x="4140736" y="2107097"/>
            <a:ext cx="7435173" cy="2929082"/>
            <a:chOff x="4485323" y="2253287"/>
            <a:chExt cx="7064082" cy="2782891"/>
          </a:xfrm>
        </p:grpSpPr>
        <p:pic>
          <p:nvPicPr>
            <p:cNvPr id="9" name="Picture 8">
              <a:extLst>
                <a:ext uri="{FF2B5EF4-FFF2-40B4-BE49-F238E27FC236}">
                  <a16:creationId xmlns:a16="http://schemas.microsoft.com/office/drawing/2014/main" id="{3B2253DC-DD41-4843-1752-37F1EF73158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485323" y="2253290"/>
              <a:ext cx="1575112" cy="2746996"/>
            </a:xfrm>
            <a:prstGeom prst="rect">
              <a:avLst/>
            </a:prstGeom>
          </p:spPr>
        </p:pic>
        <p:pic>
          <p:nvPicPr>
            <p:cNvPr id="10" name="Picture 9">
              <a:extLst>
                <a:ext uri="{FF2B5EF4-FFF2-40B4-BE49-F238E27FC236}">
                  <a16:creationId xmlns:a16="http://schemas.microsoft.com/office/drawing/2014/main" id="{6D842CF0-5A64-9593-5D66-B17AB80609E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096727" y="2253287"/>
              <a:ext cx="2725464" cy="2764710"/>
            </a:xfrm>
            <a:prstGeom prst="rect">
              <a:avLst/>
            </a:prstGeom>
          </p:spPr>
        </p:pic>
        <p:pic>
          <p:nvPicPr>
            <p:cNvPr id="11" name="Picture 10">
              <a:extLst>
                <a:ext uri="{FF2B5EF4-FFF2-40B4-BE49-F238E27FC236}">
                  <a16:creationId xmlns:a16="http://schemas.microsoft.com/office/drawing/2014/main" id="{39797199-2892-8696-7846-29ACBEC6402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845232" y="2267107"/>
              <a:ext cx="2704173" cy="2769071"/>
            </a:xfrm>
            <a:prstGeom prst="rect">
              <a:avLst/>
            </a:prstGeom>
          </p:spPr>
        </p:pic>
      </p:grpSp>
    </p:spTree>
    <p:extLst>
      <p:ext uri="{BB962C8B-B14F-4D97-AF65-F5344CB8AC3E}">
        <p14:creationId xmlns:p14="http://schemas.microsoft.com/office/powerpoint/2010/main" val="26777791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p:cNvGrpSpPr/>
        <p:nvPr/>
      </p:nvGrpSpPr>
      <p:grpSpPr>
        <a:xfrm>
          <a:off x="0" y="0"/>
          <a:ext cx="0" cy="0"/>
          <a:chOff x="0" y="0"/>
          <a:chExt cx="0" cy="0"/>
        </a:xfrm>
      </p:grpSpPr>
      <p:sp>
        <p:nvSpPr>
          <p:cNvPr id="3" name="object 14">
            <a:extLst>
              <a:ext uri="{FF2B5EF4-FFF2-40B4-BE49-F238E27FC236}">
                <a16:creationId xmlns:a16="http://schemas.microsoft.com/office/drawing/2014/main" id="{B4BF85B4-337C-6DB2-094B-E2F0C31CCB20}"/>
              </a:ext>
            </a:extLst>
          </p:cNvPr>
          <p:cNvSpPr txBox="1">
            <a:spLocks/>
          </p:cNvSpPr>
          <p:nvPr/>
        </p:nvSpPr>
        <p:spPr>
          <a:xfrm>
            <a:off x="809476" y="3301543"/>
            <a:ext cx="3396764" cy="1792238"/>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0" lvl="0" indent="0" algn="l" defTabSz="685800" rtl="0" eaLnBrk="1" fontAlgn="auto" latinLnBrk="0" hangingPunct="1">
              <a:lnSpc>
                <a:spcPct val="140000"/>
              </a:lnSpc>
              <a:spcBef>
                <a:spcPct val="0"/>
              </a:spcBef>
              <a:spcAft>
                <a:spcPts val="0"/>
              </a:spcAft>
              <a:buClrTx/>
              <a:buSzTx/>
              <a:buFontTx/>
              <a:buNone/>
              <a:tabLst/>
              <a:defRPr/>
            </a:pPr>
            <a:r>
              <a:rPr kumimoji="0" lang="en-GB" sz="14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All current products</a:t>
            </a:r>
          </a:p>
          <a:p>
            <a:pPr marL="0" marR="0" lvl="0" indent="0" algn="l" defTabSz="685800" rtl="0" eaLnBrk="1" fontAlgn="auto" latinLnBrk="0" hangingPunct="1">
              <a:lnSpc>
                <a:spcPct val="140000"/>
              </a:lnSpc>
              <a:spcBef>
                <a:spcPct val="0"/>
              </a:spcBef>
              <a:spcAft>
                <a:spcPts val="0"/>
              </a:spcAft>
              <a:buClrTx/>
              <a:buSzTx/>
              <a:buFontTx/>
              <a:buNone/>
              <a:tabLst/>
              <a:defRPr/>
            </a:pPr>
            <a:r>
              <a:rPr kumimoji="0" lang="en-GB" sz="14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Optimized CAD files (public website) </a:t>
            </a:r>
          </a:p>
          <a:p>
            <a:pPr marL="0" marR="0" lvl="0" indent="0" algn="l" defTabSz="685800" rtl="0" eaLnBrk="1" fontAlgn="auto" latinLnBrk="0" hangingPunct="1">
              <a:lnSpc>
                <a:spcPct val="140000"/>
              </a:lnSpc>
              <a:spcBef>
                <a:spcPct val="0"/>
              </a:spcBef>
              <a:spcAft>
                <a:spcPts val="0"/>
              </a:spcAft>
              <a:buClrTx/>
              <a:buSzTx/>
              <a:buFontTx/>
              <a:buNone/>
              <a:tabLst/>
              <a:defRPr/>
            </a:pPr>
            <a:r>
              <a:rPr kumimoji="0" lang="en-GB" sz="14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Cyncly (formerly 20/20)</a:t>
            </a:r>
          </a:p>
          <a:p>
            <a:pPr marL="0" marR="0" lvl="0" indent="0" algn="l" defTabSz="685800" rtl="0" eaLnBrk="1" fontAlgn="auto" latinLnBrk="0" hangingPunct="1">
              <a:lnSpc>
                <a:spcPct val="140000"/>
              </a:lnSpc>
              <a:spcBef>
                <a:spcPct val="0"/>
              </a:spcBef>
              <a:spcAft>
                <a:spcPts val="0"/>
              </a:spcAft>
              <a:buClrTx/>
              <a:buSzTx/>
              <a:buFontTx/>
              <a:buNone/>
              <a:tabLst/>
              <a:defRPr/>
            </a:pPr>
            <a:r>
              <a:rPr kumimoji="0" lang="en-GB" sz="14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CAP + GIZA</a:t>
            </a:r>
          </a:p>
          <a:p>
            <a:pPr marL="0" marR="0" lvl="0" indent="0" algn="l" defTabSz="685800" rtl="0" eaLnBrk="1" fontAlgn="auto" latinLnBrk="0" hangingPunct="1">
              <a:lnSpc>
                <a:spcPct val="140000"/>
              </a:lnSpc>
              <a:spcBef>
                <a:spcPct val="0"/>
              </a:spcBef>
              <a:spcAft>
                <a:spcPts val="0"/>
              </a:spcAft>
              <a:buClrTx/>
              <a:buSzTx/>
              <a:buFontTx/>
              <a:buNone/>
              <a:tabLst/>
              <a:defRPr/>
            </a:pPr>
            <a:r>
              <a:rPr kumimoji="0" lang="en-GB" sz="14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CET – Commercial Interiors Library</a:t>
            </a:r>
          </a:p>
          <a:p>
            <a:pPr marL="0" marR="0" lvl="0" indent="0" algn="l" defTabSz="685800" rtl="0" eaLnBrk="1" fontAlgn="auto" latinLnBrk="0" hangingPunct="1">
              <a:lnSpc>
                <a:spcPct val="140000"/>
              </a:lnSpc>
              <a:spcBef>
                <a:spcPct val="0"/>
              </a:spcBef>
              <a:spcAft>
                <a:spcPts val="0"/>
              </a:spcAft>
              <a:buClrTx/>
              <a:buSzTx/>
              <a:buFontTx/>
              <a:buNone/>
              <a:tabLst/>
              <a:defRPr/>
            </a:pPr>
            <a:r>
              <a:rPr kumimoji="0" lang="en-GB" sz="14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Online Configurator</a:t>
            </a:r>
          </a:p>
        </p:txBody>
      </p:sp>
      <p:sp>
        <p:nvSpPr>
          <p:cNvPr id="4" name="object 14">
            <a:extLst>
              <a:ext uri="{FF2B5EF4-FFF2-40B4-BE49-F238E27FC236}">
                <a16:creationId xmlns:a16="http://schemas.microsoft.com/office/drawing/2014/main" id="{D9195F42-5688-D8A7-7156-6AF292DD490B}"/>
              </a:ext>
            </a:extLst>
          </p:cNvPr>
          <p:cNvSpPr txBox="1">
            <a:spLocks/>
          </p:cNvSpPr>
          <p:nvPr/>
        </p:nvSpPr>
        <p:spPr>
          <a:xfrm>
            <a:off x="809476" y="1358798"/>
            <a:ext cx="3054245" cy="1126735"/>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685800" rtl="0" eaLnBrk="1" fontAlgn="auto" latinLnBrk="0" hangingPunct="1">
              <a:lnSpc>
                <a:spcPct val="105000"/>
              </a:lnSpc>
              <a:spcBef>
                <a:spcPts val="0"/>
              </a:spcBef>
              <a:spcAft>
                <a:spcPts val="0"/>
              </a:spcAft>
              <a:buClrTx/>
              <a:buSzTx/>
              <a:buFontTx/>
              <a:buNone/>
              <a:tabLst>
                <a:tab pos="1055029" algn="l"/>
                <a:tab pos="2383959" algn="l"/>
              </a:tabLst>
              <a:defRPr/>
            </a:pPr>
            <a:r>
              <a:rPr lang="en-US" sz="7000" dirty="0">
                <a:solidFill>
                  <a:srgbClr val="003C53"/>
                </a:solidFill>
                <a:latin typeface="Backlash Script" panose="02000000000000000000" pitchFamily="2" charset="77"/>
              </a:rPr>
              <a:t>n</a:t>
            </a:r>
            <a:r>
              <a:rPr kumimoji="0" lang="en-US" sz="7000" b="0" i="0" u="none" strike="noStrike" kern="1200" cap="none" spc="0" normalizeH="0" baseline="0" noProof="0" dirty="0" err="1">
                <a:ln>
                  <a:noFill/>
                </a:ln>
                <a:solidFill>
                  <a:srgbClr val="003C53"/>
                </a:solidFill>
                <a:effectLst/>
                <a:uLnTx/>
                <a:uFillTx/>
                <a:latin typeface="Backlash Script" panose="02000000000000000000" pitchFamily="2" charset="77"/>
                <a:ea typeface="+mj-ea"/>
                <a:cs typeface="Arial" panose="020B0604020202020204" pitchFamily="34" charset="0"/>
              </a:rPr>
              <a:t>ew</a:t>
            </a:r>
            <a:r>
              <a:rPr kumimoji="0" lang="en-US" sz="7000" b="0" i="0" u="none" strike="noStrike" kern="1200" cap="none" spc="0" normalizeH="0" baseline="0" noProof="0" dirty="0">
                <a:ln>
                  <a:noFill/>
                </a:ln>
                <a:solidFill>
                  <a:srgbClr val="003C53"/>
                </a:solidFill>
                <a:effectLst/>
                <a:uLnTx/>
                <a:uFillTx/>
                <a:latin typeface="Backlash Script" panose="02000000000000000000" pitchFamily="2" charset="77"/>
                <a:ea typeface="+mj-ea"/>
                <a:cs typeface="Arial" panose="020B0604020202020204" pitchFamily="34" charset="0"/>
              </a:rPr>
              <a:t> e-tools! </a:t>
            </a:r>
          </a:p>
        </p:txBody>
      </p:sp>
      <p:sp>
        <p:nvSpPr>
          <p:cNvPr id="5" name="object 14">
            <a:extLst>
              <a:ext uri="{FF2B5EF4-FFF2-40B4-BE49-F238E27FC236}">
                <a16:creationId xmlns:a16="http://schemas.microsoft.com/office/drawing/2014/main" id="{640A1CB1-5495-248C-A0FD-40F161DD53CF}"/>
              </a:ext>
            </a:extLst>
          </p:cNvPr>
          <p:cNvSpPr txBox="1">
            <a:spLocks/>
          </p:cNvSpPr>
          <p:nvPr/>
        </p:nvSpPr>
        <p:spPr>
          <a:xfrm>
            <a:off x="809476" y="2308621"/>
            <a:ext cx="3748456" cy="774715"/>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600" b="0" i="0" u="none" strike="noStrike" kern="1200" cap="none" spc="399" normalizeH="0" baseline="0" noProof="0">
                <a:ln>
                  <a:noFill/>
                </a:ln>
                <a:solidFill>
                  <a:srgbClr val="003C53"/>
                </a:solidFill>
                <a:effectLst/>
                <a:uLnTx/>
                <a:uFillTx/>
                <a:latin typeface="Arial" panose="020B0604020202020204" pitchFamily="34" charset="0"/>
                <a:ea typeface="+mj-ea"/>
                <a:cs typeface="Arial" panose="020B0604020202020204" pitchFamily="34" charset="0"/>
              </a:rPr>
              <a:t>DRAWING, VISUALIZING AND PRICING AT YOUR FINGERTIPS!</a:t>
            </a:r>
            <a:endParaRPr kumimoji="0" lang="en-US" sz="1600" b="0" i="0" u="none" strike="noStrike" kern="1200" cap="none" spc="286" normalizeH="0" baseline="0" noProof="0">
              <a:ln>
                <a:noFill/>
              </a:ln>
              <a:solidFill>
                <a:srgbClr val="003C53"/>
              </a:solidFill>
              <a:effectLst/>
              <a:uLnTx/>
              <a:uFillTx/>
              <a:latin typeface="Arial" panose="020B0604020202020204" pitchFamily="34" charset="0"/>
              <a:ea typeface="+mj-ea"/>
              <a:cs typeface="Arial" panose="020B0604020202020204" pitchFamily="34" charset="0"/>
            </a:endParaRPr>
          </a:p>
        </p:txBody>
      </p:sp>
      <p:grpSp>
        <p:nvGrpSpPr>
          <p:cNvPr id="2" name="Group 1">
            <a:extLst>
              <a:ext uri="{FF2B5EF4-FFF2-40B4-BE49-F238E27FC236}">
                <a16:creationId xmlns:a16="http://schemas.microsoft.com/office/drawing/2014/main" id="{3D16DAE1-4163-469F-1F9E-EEE46BE0FA2C}"/>
              </a:ext>
            </a:extLst>
          </p:cNvPr>
          <p:cNvGrpSpPr/>
          <p:nvPr/>
        </p:nvGrpSpPr>
        <p:grpSpPr>
          <a:xfrm>
            <a:off x="3976660" y="1090286"/>
            <a:ext cx="7992447" cy="4692741"/>
            <a:chOff x="4785928" y="1496656"/>
            <a:chExt cx="7084705" cy="4159763"/>
          </a:xfrm>
        </p:grpSpPr>
        <p:pic>
          <p:nvPicPr>
            <p:cNvPr id="7" name="Picture 6">
              <a:extLst>
                <a:ext uri="{FF2B5EF4-FFF2-40B4-BE49-F238E27FC236}">
                  <a16:creationId xmlns:a16="http://schemas.microsoft.com/office/drawing/2014/main" id="{E4BB9E68-DDFD-89C8-BAC5-5E9C3D66D3A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785928" y="1496656"/>
              <a:ext cx="7084705" cy="4159763"/>
            </a:xfrm>
            <a:prstGeom prst="rect">
              <a:avLst/>
            </a:prstGeom>
          </p:spPr>
        </p:pic>
        <p:pic>
          <p:nvPicPr>
            <p:cNvPr id="6" name="Picture 5" descr="A computer screen shot of a phone booth&#10;&#10;Description automatically generated">
              <a:extLst>
                <a:ext uri="{FF2B5EF4-FFF2-40B4-BE49-F238E27FC236}">
                  <a16:creationId xmlns:a16="http://schemas.microsoft.com/office/drawing/2014/main" id="{25FE168A-9D17-72A0-F862-1736AB06CB52}"/>
                </a:ext>
              </a:extLst>
            </p:cNvPr>
            <p:cNvPicPr>
              <a:picLocks noChangeAspect="1"/>
            </p:cNvPicPr>
            <p:nvPr/>
          </p:nvPicPr>
          <p:blipFill rotWithShape="1">
            <a:blip r:embed="rId3"/>
            <a:srcRect l="8848"/>
            <a:stretch/>
          </p:blipFill>
          <p:spPr>
            <a:xfrm>
              <a:off x="5930631" y="2026109"/>
              <a:ext cx="4812742" cy="2805782"/>
            </a:xfrm>
            <a:prstGeom prst="rect">
              <a:avLst/>
            </a:prstGeom>
          </p:spPr>
        </p:pic>
      </p:grpSp>
    </p:spTree>
    <p:extLst>
      <p:ext uri="{BB962C8B-B14F-4D97-AF65-F5344CB8AC3E}">
        <p14:creationId xmlns:p14="http://schemas.microsoft.com/office/powerpoint/2010/main" val="9660762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B786D6-F598-2E5B-094C-DD62752097C2}"/>
              </a:ext>
            </a:extLst>
          </p:cNvPr>
          <p:cNvSpPr/>
          <p:nvPr/>
        </p:nvSpPr>
        <p:spPr>
          <a:xfrm>
            <a:off x="8799316" y="2102660"/>
            <a:ext cx="2833051" cy="415498"/>
          </a:xfrm>
          <a:prstGeom prst="rect">
            <a:avLst/>
          </a:prstGeom>
          <a:solidFill>
            <a:srgbClr val="E5E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FC9B524-097F-C070-83D0-8DEC048E2CF7}"/>
              </a:ext>
            </a:extLst>
          </p:cNvPr>
          <p:cNvSpPr/>
          <p:nvPr/>
        </p:nvSpPr>
        <p:spPr>
          <a:xfrm>
            <a:off x="4211926" y="2102660"/>
            <a:ext cx="4460570" cy="415498"/>
          </a:xfrm>
          <a:prstGeom prst="rect">
            <a:avLst/>
          </a:prstGeom>
          <a:solidFill>
            <a:srgbClr val="ECF3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E9323A1-84DB-509F-1DEF-AFF5F73C1DFA}"/>
              </a:ext>
            </a:extLst>
          </p:cNvPr>
          <p:cNvSpPr/>
          <p:nvPr/>
        </p:nvSpPr>
        <p:spPr>
          <a:xfrm>
            <a:off x="525534" y="2102660"/>
            <a:ext cx="3598038" cy="415498"/>
          </a:xfrm>
          <a:prstGeom prst="rect">
            <a:avLst/>
          </a:prstGeom>
          <a:solidFill>
            <a:srgbClr val="FCE9E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bject 14">
            <a:extLst>
              <a:ext uri="{FF2B5EF4-FFF2-40B4-BE49-F238E27FC236}">
                <a16:creationId xmlns:a16="http://schemas.microsoft.com/office/drawing/2014/main" id="{842BB326-9ACC-4B9E-899E-2F925D8EADDD}"/>
              </a:ext>
            </a:extLst>
          </p:cNvPr>
          <p:cNvSpPr txBox="1">
            <a:spLocks/>
          </p:cNvSpPr>
          <p:nvPr/>
        </p:nvSpPr>
        <p:spPr>
          <a:xfrm>
            <a:off x="5024744" y="584251"/>
            <a:ext cx="1200173" cy="1333491"/>
          </a:xfrm>
          <a:prstGeom prst="rect">
            <a:avLst/>
          </a:prstGeom>
        </p:spPr>
        <p:txBody>
          <a:bodyPr vert="horz" wrap="square" lIns="0" tIns="0" rIns="0" bIns="0" rtlCol="0">
            <a:no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defTabSz="913006">
              <a:lnSpc>
                <a:spcPct val="105000"/>
              </a:lnSpc>
              <a:spcBef>
                <a:spcPts val="0"/>
              </a:spcBef>
              <a:tabLst>
                <a:tab pos="1055029" algn="l"/>
                <a:tab pos="2383959" algn="l"/>
              </a:tabLst>
            </a:pPr>
            <a:r>
              <a:rPr lang="en-US" sz="9600" dirty="0">
                <a:solidFill>
                  <a:srgbClr val="003C53"/>
                </a:solidFill>
                <a:latin typeface="Backlash Script" panose="02000000000000000000" pitchFamily="2" charset="77"/>
              </a:rPr>
              <a:t>better</a:t>
            </a:r>
          </a:p>
        </p:txBody>
      </p:sp>
      <p:sp>
        <p:nvSpPr>
          <p:cNvPr id="6" name="object 14">
            <a:extLst>
              <a:ext uri="{FF2B5EF4-FFF2-40B4-BE49-F238E27FC236}">
                <a16:creationId xmlns:a16="http://schemas.microsoft.com/office/drawing/2014/main" id="{D9290753-D719-1890-3F61-4D47510A84F7}"/>
              </a:ext>
            </a:extLst>
          </p:cNvPr>
          <p:cNvSpPr txBox="1">
            <a:spLocks/>
          </p:cNvSpPr>
          <p:nvPr/>
        </p:nvSpPr>
        <p:spPr>
          <a:xfrm>
            <a:off x="6263017" y="1271070"/>
            <a:ext cx="3162866" cy="329193"/>
          </a:xfrm>
          <a:prstGeom prst="rect">
            <a:avLst/>
          </a:prstGeom>
        </p:spPr>
        <p:txBody>
          <a:bodyPr vert="horz" wrap="square" lIns="0" tIns="0" rIns="0" bIns="0" rtlCol="0">
            <a:no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defTabSz="913006">
              <a:lnSpc>
                <a:spcPct val="105000"/>
              </a:lnSpc>
              <a:spcBef>
                <a:spcPts val="0"/>
              </a:spcBef>
              <a:tabLst>
                <a:tab pos="1055029" algn="l"/>
                <a:tab pos="2383959" algn="l"/>
              </a:tabLst>
            </a:pPr>
            <a:r>
              <a:rPr lang="en-US" sz="1800" spc="399" dirty="0">
                <a:solidFill>
                  <a:srgbClr val="003C53"/>
                </a:solidFill>
              </a:rPr>
              <a:t>THAN EVER</a:t>
            </a:r>
            <a:endParaRPr lang="en-US" sz="1800" spc="286" dirty="0">
              <a:solidFill>
                <a:srgbClr val="003C53"/>
              </a:solidFill>
            </a:endParaRPr>
          </a:p>
        </p:txBody>
      </p:sp>
      <p:sp>
        <p:nvSpPr>
          <p:cNvPr id="7" name="TextBox 6">
            <a:extLst>
              <a:ext uri="{FF2B5EF4-FFF2-40B4-BE49-F238E27FC236}">
                <a16:creationId xmlns:a16="http://schemas.microsoft.com/office/drawing/2014/main" id="{D154BF88-0849-9869-4420-F424830A845C}"/>
              </a:ext>
            </a:extLst>
          </p:cNvPr>
          <p:cNvSpPr txBox="1"/>
          <p:nvPr/>
        </p:nvSpPr>
        <p:spPr>
          <a:xfrm>
            <a:off x="952204" y="2230468"/>
            <a:ext cx="2744698" cy="161326"/>
          </a:xfrm>
          <a:prstGeom prst="rect">
            <a:avLst/>
          </a:prstGeom>
          <a:noFill/>
        </p:spPr>
        <p:txBody>
          <a:bodyPr wrap="square" lIns="0" tIns="0" rIns="0" bIns="0">
            <a:spAutoFit/>
          </a:bodyPr>
          <a:lstStyle/>
          <a:p>
            <a:pPr algn="ctr">
              <a:lnSpc>
                <a:spcPct val="125000"/>
              </a:lnSpc>
            </a:pPr>
            <a:r>
              <a:rPr lang="en-GB" sz="900" b="0" i="0" kern="0" spc="300" dirty="0">
                <a:solidFill>
                  <a:srgbClr val="003C53"/>
                </a:solidFill>
                <a:effectLst/>
                <a:latin typeface="Arial" panose="020B0604020202020204" pitchFamily="34" charset="0"/>
              </a:rPr>
              <a:t>SINGLE OCCUPANCY</a:t>
            </a:r>
          </a:p>
        </p:txBody>
      </p:sp>
      <p:sp>
        <p:nvSpPr>
          <p:cNvPr id="29" name="TextBox 28">
            <a:extLst>
              <a:ext uri="{FF2B5EF4-FFF2-40B4-BE49-F238E27FC236}">
                <a16:creationId xmlns:a16="http://schemas.microsoft.com/office/drawing/2014/main" id="{A73539EE-FF30-F888-515B-C7CAB6A7E628}"/>
              </a:ext>
            </a:extLst>
          </p:cNvPr>
          <p:cNvSpPr txBox="1"/>
          <p:nvPr/>
        </p:nvSpPr>
        <p:spPr>
          <a:xfrm>
            <a:off x="5069862" y="2230468"/>
            <a:ext cx="2744698" cy="161326"/>
          </a:xfrm>
          <a:prstGeom prst="rect">
            <a:avLst/>
          </a:prstGeom>
          <a:noFill/>
        </p:spPr>
        <p:txBody>
          <a:bodyPr wrap="square" lIns="0" tIns="0" rIns="0" bIns="0">
            <a:spAutoFit/>
          </a:bodyPr>
          <a:lstStyle/>
          <a:p>
            <a:pPr algn="ctr">
              <a:lnSpc>
                <a:spcPct val="125000"/>
              </a:lnSpc>
            </a:pPr>
            <a:r>
              <a:rPr lang="en-GB" sz="900" b="0" i="0" kern="0" spc="300" dirty="0">
                <a:solidFill>
                  <a:srgbClr val="003C53"/>
                </a:solidFill>
                <a:effectLst/>
                <a:latin typeface="Arial" panose="020B0604020202020204" pitchFamily="34" charset="0"/>
              </a:rPr>
              <a:t>TEAMS</a:t>
            </a:r>
          </a:p>
        </p:txBody>
      </p:sp>
      <p:sp>
        <p:nvSpPr>
          <p:cNvPr id="30" name="TextBox 29">
            <a:extLst>
              <a:ext uri="{FF2B5EF4-FFF2-40B4-BE49-F238E27FC236}">
                <a16:creationId xmlns:a16="http://schemas.microsoft.com/office/drawing/2014/main" id="{8AB0652B-4D37-1DF5-41A3-0CBA14CA413A}"/>
              </a:ext>
            </a:extLst>
          </p:cNvPr>
          <p:cNvSpPr txBox="1"/>
          <p:nvPr/>
        </p:nvSpPr>
        <p:spPr>
          <a:xfrm>
            <a:off x="8887669" y="2230468"/>
            <a:ext cx="2744698" cy="161326"/>
          </a:xfrm>
          <a:prstGeom prst="rect">
            <a:avLst/>
          </a:prstGeom>
          <a:noFill/>
        </p:spPr>
        <p:txBody>
          <a:bodyPr wrap="square" lIns="0" tIns="0" rIns="0" bIns="0">
            <a:spAutoFit/>
          </a:bodyPr>
          <a:lstStyle/>
          <a:p>
            <a:pPr algn="ctr">
              <a:lnSpc>
                <a:spcPct val="125000"/>
              </a:lnSpc>
            </a:pPr>
            <a:r>
              <a:rPr lang="en-GB" sz="900" b="0" i="0" kern="0" spc="300" dirty="0">
                <a:solidFill>
                  <a:srgbClr val="003C53"/>
                </a:solidFill>
                <a:effectLst/>
                <a:latin typeface="Arial" panose="020B0604020202020204" pitchFamily="34" charset="0"/>
              </a:rPr>
              <a:t>ACCESSIBLE</a:t>
            </a:r>
          </a:p>
        </p:txBody>
      </p:sp>
      <p:sp>
        <p:nvSpPr>
          <p:cNvPr id="40" name="object 14">
            <a:extLst>
              <a:ext uri="{FF2B5EF4-FFF2-40B4-BE49-F238E27FC236}">
                <a16:creationId xmlns:a16="http://schemas.microsoft.com/office/drawing/2014/main" id="{E45821FD-FD2F-0FE8-AF5E-F5638FC120D1}"/>
              </a:ext>
            </a:extLst>
          </p:cNvPr>
          <p:cNvSpPr txBox="1">
            <a:spLocks/>
          </p:cNvSpPr>
          <p:nvPr/>
        </p:nvSpPr>
        <p:spPr>
          <a:xfrm>
            <a:off x="4032331" y="1271070"/>
            <a:ext cx="871887" cy="298971"/>
          </a:xfrm>
          <a:prstGeom prst="rect">
            <a:avLst/>
          </a:prstGeom>
        </p:spPr>
        <p:txBody>
          <a:bodyPr vert="horz" wrap="square" lIns="0" tIns="0" rIns="0" bIns="0" rtlCol="0">
            <a:no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defTabSz="913006">
              <a:lnSpc>
                <a:spcPct val="105000"/>
              </a:lnSpc>
              <a:spcBef>
                <a:spcPts val="0"/>
              </a:spcBef>
              <a:tabLst>
                <a:tab pos="1055029" algn="l"/>
                <a:tab pos="2383959" algn="l"/>
              </a:tabLst>
            </a:pPr>
            <a:r>
              <a:rPr lang="en-US" sz="1800" spc="399" dirty="0">
                <a:solidFill>
                  <a:srgbClr val="003C53"/>
                </a:solidFill>
              </a:rPr>
              <a:t>EVEN</a:t>
            </a:r>
            <a:endParaRPr lang="en-US" sz="1800" spc="286" dirty="0">
              <a:solidFill>
                <a:srgbClr val="003C53"/>
              </a:solidFill>
            </a:endParaRPr>
          </a:p>
        </p:txBody>
      </p:sp>
      <p:pic>
        <p:nvPicPr>
          <p:cNvPr id="47" name="Picture 46">
            <a:extLst>
              <a:ext uri="{FF2B5EF4-FFF2-40B4-BE49-F238E27FC236}">
                <a16:creationId xmlns:a16="http://schemas.microsoft.com/office/drawing/2014/main" id="{D097C84E-D8C9-649F-D4E2-D8D1C2DDAB86}"/>
              </a:ext>
            </a:extLst>
          </p:cNvPr>
          <p:cNvPicPr>
            <a:picLocks noChangeAspect="1"/>
          </p:cNvPicPr>
          <p:nvPr/>
        </p:nvPicPr>
        <p:blipFill>
          <a:blip r:embed="rId3"/>
          <a:stretch>
            <a:fillRect/>
          </a:stretch>
        </p:blipFill>
        <p:spPr>
          <a:xfrm>
            <a:off x="667255" y="2869334"/>
            <a:ext cx="842578" cy="111600"/>
          </a:xfrm>
          <a:prstGeom prst="rect">
            <a:avLst/>
          </a:prstGeom>
        </p:spPr>
      </p:pic>
      <p:pic>
        <p:nvPicPr>
          <p:cNvPr id="48" name="Picture 47">
            <a:extLst>
              <a:ext uri="{FF2B5EF4-FFF2-40B4-BE49-F238E27FC236}">
                <a16:creationId xmlns:a16="http://schemas.microsoft.com/office/drawing/2014/main" id="{12FBBAA5-6F14-A1F5-07BE-3ABBB8279E29}"/>
              </a:ext>
            </a:extLst>
          </p:cNvPr>
          <p:cNvPicPr>
            <a:picLocks noChangeAspect="1"/>
          </p:cNvPicPr>
          <p:nvPr/>
        </p:nvPicPr>
        <p:blipFill>
          <a:blip r:embed="rId4"/>
          <a:stretch>
            <a:fillRect/>
          </a:stretch>
        </p:blipFill>
        <p:spPr>
          <a:xfrm>
            <a:off x="1806829" y="2869334"/>
            <a:ext cx="747720" cy="111600"/>
          </a:xfrm>
          <a:prstGeom prst="rect">
            <a:avLst/>
          </a:prstGeom>
        </p:spPr>
      </p:pic>
      <p:pic>
        <p:nvPicPr>
          <p:cNvPr id="49" name="Picture 48">
            <a:extLst>
              <a:ext uri="{FF2B5EF4-FFF2-40B4-BE49-F238E27FC236}">
                <a16:creationId xmlns:a16="http://schemas.microsoft.com/office/drawing/2014/main" id="{ECECE19B-4836-D469-3541-CC580008DF7F}"/>
              </a:ext>
            </a:extLst>
          </p:cNvPr>
          <p:cNvPicPr>
            <a:picLocks noChangeAspect="1"/>
          </p:cNvPicPr>
          <p:nvPr/>
        </p:nvPicPr>
        <p:blipFill>
          <a:blip r:embed="rId5"/>
          <a:stretch>
            <a:fillRect/>
          </a:stretch>
        </p:blipFill>
        <p:spPr>
          <a:xfrm>
            <a:off x="2785398" y="2869334"/>
            <a:ext cx="1221303" cy="138157"/>
          </a:xfrm>
          <a:prstGeom prst="rect">
            <a:avLst/>
          </a:prstGeom>
        </p:spPr>
      </p:pic>
      <p:pic>
        <p:nvPicPr>
          <p:cNvPr id="50" name="Picture 49">
            <a:extLst>
              <a:ext uri="{FF2B5EF4-FFF2-40B4-BE49-F238E27FC236}">
                <a16:creationId xmlns:a16="http://schemas.microsoft.com/office/drawing/2014/main" id="{8C9D7965-714C-4DAD-7943-680FA79291D5}"/>
              </a:ext>
            </a:extLst>
          </p:cNvPr>
          <p:cNvPicPr>
            <a:picLocks noChangeAspect="1"/>
          </p:cNvPicPr>
          <p:nvPr/>
        </p:nvPicPr>
        <p:blipFill>
          <a:blip r:embed="rId6"/>
          <a:stretch>
            <a:fillRect/>
          </a:stretch>
        </p:blipFill>
        <p:spPr>
          <a:xfrm>
            <a:off x="4440840" y="2869334"/>
            <a:ext cx="881640" cy="111600"/>
          </a:xfrm>
          <a:prstGeom prst="rect">
            <a:avLst/>
          </a:prstGeom>
        </p:spPr>
      </p:pic>
      <p:pic>
        <p:nvPicPr>
          <p:cNvPr id="51" name="Picture 50">
            <a:extLst>
              <a:ext uri="{FF2B5EF4-FFF2-40B4-BE49-F238E27FC236}">
                <a16:creationId xmlns:a16="http://schemas.microsoft.com/office/drawing/2014/main" id="{B5799CEB-6ABF-9613-1FB8-963A87D5AEC3}"/>
              </a:ext>
            </a:extLst>
          </p:cNvPr>
          <p:cNvPicPr>
            <a:picLocks noChangeAspect="1"/>
          </p:cNvPicPr>
          <p:nvPr/>
        </p:nvPicPr>
        <p:blipFill>
          <a:blip r:embed="rId7"/>
          <a:stretch>
            <a:fillRect/>
          </a:stretch>
        </p:blipFill>
        <p:spPr>
          <a:xfrm>
            <a:off x="6042585" y="2869334"/>
            <a:ext cx="792360" cy="111600"/>
          </a:xfrm>
          <a:prstGeom prst="rect">
            <a:avLst/>
          </a:prstGeom>
        </p:spPr>
      </p:pic>
      <p:pic>
        <p:nvPicPr>
          <p:cNvPr id="52" name="Picture 51">
            <a:extLst>
              <a:ext uri="{FF2B5EF4-FFF2-40B4-BE49-F238E27FC236}">
                <a16:creationId xmlns:a16="http://schemas.microsoft.com/office/drawing/2014/main" id="{227FE6D4-93F3-A322-3936-D9284958F39B}"/>
              </a:ext>
            </a:extLst>
          </p:cNvPr>
          <p:cNvPicPr>
            <a:picLocks noChangeAspect="1"/>
          </p:cNvPicPr>
          <p:nvPr/>
        </p:nvPicPr>
        <p:blipFill>
          <a:blip r:embed="rId8"/>
          <a:stretch>
            <a:fillRect/>
          </a:stretch>
        </p:blipFill>
        <p:spPr>
          <a:xfrm>
            <a:off x="7560912" y="2869334"/>
            <a:ext cx="734843" cy="111600"/>
          </a:xfrm>
          <a:prstGeom prst="rect">
            <a:avLst/>
          </a:prstGeom>
        </p:spPr>
      </p:pic>
      <p:pic>
        <p:nvPicPr>
          <p:cNvPr id="53" name="Picture 52">
            <a:extLst>
              <a:ext uri="{FF2B5EF4-FFF2-40B4-BE49-F238E27FC236}">
                <a16:creationId xmlns:a16="http://schemas.microsoft.com/office/drawing/2014/main" id="{D3A79E79-6F8A-31D4-0EFF-16E96110CAA3}"/>
              </a:ext>
            </a:extLst>
          </p:cNvPr>
          <p:cNvPicPr>
            <a:picLocks noChangeAspect="1"/>
          </p:cNvPicPr>
          <p:nvPr/>
        </p:nvPicPr>
        <p:blipFill>
          <a:blip r:embed="rId9"/>
          <a:stretch>
            <a:fillRect/>
          </a:stretch>
        </p:blipFill>
        <p:spPr>
          <a:xfrm>
            <a:off x="8858629" y="2869334"/>
            <a:ext cx="1284259" cy="111600"/>
          </a:xfrm>
          <a:prstGeom prst="rect">
            <a:avLst/>
          </a:prstGeom>
        </p:spPr>
      </p:pic>
      <p:pic>
        <p:nvPicPr>
          <p:cNvPr id="54" name="Picture 53">
            <a:extLst>
              <a:ext uri="{FF2B5EF4-FFF2-40B4-BE49-F238E27FC236}">
                <a16:creationId xmlns:a16="http://schemas.microsoft.com/office/drawing/2014/main" id="{2CC2BAB0-0006-3181-31D2-242AA25015DF}"/>
              </a:ext>
            </a:extLst>
          </p:cNvPr>
          <p:cNvPicPr>
            <a:picLocks noChangeAspect="1"/>
          </p:cNvPicPr>
          <p:nvPr/>
        </p:nvPicPr>
        <p:blipFill>
          <a:blip r:embed="rId10"/>
          <a:stretch>
            <a:fillRect/>
          </a:stretch>
        </p:blipFill>
        <p:spPr>
          <a:xfrm>
            <a:off x="10331267" y="2869334"/>
            <a:ext cx="1251638" cy="111600"/>
          </a:xfrm>
          <a:prstGeom prst="rect">
            <a:avLst/>
          </a:prstGeom>
        </p:spPr>
      </p:pic>
      <p:pic>
        <p:nvPicPr>
          <p:cNvPr id="10" name="Picture 9">
            <a:extLst>
              <a:ext uri="{FF2B5EF4-FFF2-40B4-BE49-F238E27FC236}">
                <a16:creationId xmlns:a16="http://schemas.microsoft.com/office/drawing/2014/main" id="{CB064601-3F6A-0A16-1679-BC315DB68B94}"/>
              </a:ext>
              <a:ext uri="{C183D7F6-B498-43B3-948B-1728B52AA6E4}">
                <adec:decorative xmlns:adec="http://schemas.microsoft.com/office/drawing/2017/decorative" val="1"/>
              </a:ext>
            </a:extLst>
          </p:cNvPr>
          <p:cNvPicPr>
            <a:picLocks noChangeAspect="1"/>
          </p:cNvPicPr>
          <p:nvPr/>
        </p:nvPicPr>
        <p:blipFill>
          <a:blip r:embed="rId11"/>
          <a:srcRect/>
          <a:stretch/>
        </p:blipFill>
        <p:spPr>
          <a:xfrm>
            <a:off x="5825056" y="4009304"/>
            <a:ext cx="1244913" cy="1282260"/>
          </a:xfrm>
          <a:prstGeom prst="rect">
            <a:avLst/>
          </a:prstGeom>
        </p:spPr>
      </p:pic>
      <p:pic>
        <p:nvPicPr>
          <p:cNvPr id="11" name="Picture 10">
            <a:extLst>
              <a:ext uri="{FF2B5EF4-FFF2-40B4-BE49-F238E27FC236}">
                <a16:creationId xmlns:a16="http://schemas.microsoft.com/office/drawing/2014/main" id="{5D75DAE6-2731-D30D-15EE-2D1257CC0966}"/>
              </a:ext>
              <a:ext uri="{C183D7F6-B498-43B3-948B-1728B52AA6E4}">
                <adec:decorative xmlns:adec="http://schemas.microsoft.com/office/drawing/2017/decorative" val="1"/>
              </a:ext>
            </a:extLst>
          </p:cNvPr>
          <p:cNvPicPr>
            <a:picLocks noChangeAspect="1"/>
          </p:cNvPicPr>
          <p:nvPr/>
        </p:nvPicPr>
        <p:blipFill>
          <a:blip r:embed="rId12"/>
          <a:srcRect/>
          <a:stretch/>
        </p:blipFill>
        <p:spPr>
          <a:xfrm>
            <a:off x="7303523" y="4010629"/>
            <a:ext cx="1249621" cy="1279611"/>
          </a:xfrm>
          <a:prstGeom prst="rect">
            <a:avLst/>
          </a:prstGeom>
        </p:spPr>
      </p:pic>
      <p:pic>
        <p:nvPicPr>
          <p:cNvPr id="13" name="Picture 12">
            <a:extLst>
              <a:ext uri="{FF2B5EF4-FFF2-40B4-BE49-F238E27FC236}">
                <a16:creationId xmlns:a16="http://schemas.microsoft.com/office/drawing/2014/main" id="{BF3EE486-37E5-46F0-6B1C-970D7915C701}"/>
              </a:ext>
              <a:ext uri="{C183D7F6-B498-43B3-948B-1728B52AA6E4}">
                <adec:decorative xmlns:adec="http://schemas.microsoft.com/office/drawing/2017/decorative" val="1"/>
              </a:ext>
            </a:extLst>
          </p:cNvPr>
          <p:cNvPicPr>
            <a:picLocks noChangeAspect="1"/>
          </p:cNvPicPr>
          <p:nvPr/>
        </p:nvPicPr>
        <p:blipFill>
          <a:blip r:embed="rId13"/>
          <a:srcRect/>
          <a:stretch/>
        </p:blipFill>
        <p:spPr>
          <a:xfrm>
            <a:off x="772026" y="4005581"/>
            <a:ext cx="633036" cy="1289707"/>
          </a:xfrm>
          <a:prstGeom prst="rect">
            <a:avLst/>
          </a:prstGeom>
        </p:spPr>
      </p:pic>
      <p:pic>
        <p:nvPicPr>
          <p:cNvPr id="14" name="Picture 13">
            <a:extLst>
              <a:ext uri="{FF2B5EF4-FFF2-40B4-BE49-F238E27FC236}">
                <a16:creationId xmlns:a16="http://schemas.microsoft.com/office/drawing/2014/main" id="{E89E5FC2-CD7F-ECA5-6CFE-0676D6A7D866}"/>
              </a:ext>
              <a:ext uri="{C183D7F6-B498-43B3-948B-1728B52AA6E4}">
                <adec:decorative xmlns:adec="http://schemas.microsoft.com/office/drawing/2017/decorative" val="1"/>
              </a:ext>
            </a:extLst>
          </p:cNvPr>
          <p:cNvPicPr>
            <a:picLocks noChangeAspect="1"/>
          </p:cNvPicPr>
          <p:nvPr/>
        </p:nvPicPr>
        <p:blipFill>
          <a:blip r:embed="rId14"/>
          <a:srcRect/>
          <a:stretch/>
        </p:blipFill>
        <p:spPr>
          <a:xfrm>
            <a:off x="1820978" y="4023097"/>
            <a:ext cx="719423" cy="1254674"/>
          </a:xfrm>
          <a:prstGeom prst="rect">
            <a:avLst/>
          </a:prstGeom>
        </p:spPr>
      </p:pic>
      <p:pic>
        <p:nvPicPr>
          <p:cNvPr id="16" name="Picture 15">
            <a:extLst>
              <a:ext uri="{FF2B5EF4-FFF2-40B4-BE49-F238E27FC236}">
                <a16:creationId xmlns:a16="http://schemas.microsoft.com/office/drawing/2014/main" id="{D2976066-F54C-1BDE-7DF2-569AF12F0441}"/>
              </a:ext>
              <a:ext uri="{C183D7F6-B498-43B3-948B-1728B52AA6E4}">
                <adec:decorative xmlns:adec="http://schemas.microsoft.com/office/drawing/2017/decorative" val="1"/>
              </a:ext>
            </a:extLst>
          </p:cNvPr>
          <p:cNvPicPr>
            <a:picLocks noChangeAspect="1"/>
          </p:cNvPicPr>
          <p:nvPr/>
        </p:nvPicPr>
        <p:blipFill>
          <a:blip r:embed="rId15"/>
          <a:srcRect/>
          <a:stretch/>
        </p:blipFill>
        <p:spPr>
          <a:xfrm>
            <a:off x="3028621" y="4009639"/>
            <a:ext cx="734857" cy="1281591"/>
          </a:xfrm>
          <a:prstGeom prst="rect">
            <a:avLst/>
          </a:prstGeom>
        </p:spPr>
      </p:pic>
      <p:pic>
        <p:nvPicPr>
          <p:cNvPr id="17" name="Picture 16">
            <a:extLst>
              <a:ext uri="{FF2B5EF4-FFF2-40B4-BE49-F238E27FC236}">
                <a16:creationId xmlns:a16="http://schemas.microsoft.com/office/drawing/2014/main" id="{8984AB9D-196C-B229-3266-9A88B7EB8FE2}"/>
              </a:ext>
              <a:ext uri="{C183D7F6-B498-43B3-948B-1728B52AA6E4}">
                <adec:decorative xmlns:adec="http://schemas.microsoft.com/office/drawing/2017/decorative" val="1"/>
              </a:ext>
            </a:extLst>
          </p:cNvPr>
          <p:cNvPicPr>
            <a:picLocks noChangeAspect="1"/>
          </p:cNvPicPr>
          <p:nvPr/>
        </p:nvPicPr>
        <p:blipFill>
          <a:blip r:embed="rId16"/>
          <a:srcRect/>
          <a:stretch/>
        </p:blipFill>
        <p:spPr>
          <a:xfrm>
            <a:off x="4290920" y="4009639"/>
            <a:ext cx="1263399" cy="1281591"/>
          </a:xfrm>
          <a:prstGeom prst="rect">
            <a:avLst/>
          </a:prstGeom>
        </p:spPr>
      </p:pic>
      <p:pic>
        <p:nvPicPr>
          <p:cNvPr id="19" name="Picture 18">
            <a:extLst>
              <a:ext uri="{FF2B5EF4-FFF2-40B4-BE49-F238E27FC236}">
                <a16:creationId xmlns:a16="http://schemas.microsoft.com/office/drawing/2014/main" id="{749C22F7-2A0E-82AB-223F-504200108E7E}"/>
              </a:ext>
              <a:ext uri="{C183D7F6-B498-43B3-948B-1728B52AA6E4}">
                <adec:decorative xmlns:adec="http://schemas.microsoft.com/office/drawing/2017/decorative" val="1"/>
              </a:ext>
            </a:extLst>
          </p:cNvPr>
          <p:cNvPicPr>
            <a:picLocks noChangeAspect="1"/>
          </p:cNvPicPr>
          <p:nvPr/>
        </p:nvPicPr>
        <p:blipFill>
          <a:blip r:embed="rId17"/>
          <a:srcRect/>
          <a:stretch/>
        </p:blipFill>
        <p:spPr>
          <a:xfrm>
            <a:off x="8866473" y="3997120"/>
            <a:ext cx="1268571" cy="1306628"/>
          </a:xfrm>
          <a:prstGeom prst="rect">
            <a:avLst/>
          </a:prstGeom>
        </p:spPr>
      </p:pic>
      <p:pic>
        <p:nvPicPr>
          <p:cNvPr id="20" name="Picture 19">
            <a:extLst>
              <a:ext uri="{FF2B5EF4-FFF2-40B4-BE49-F238E27FC236}">
                <a16:creationId xmlns:a16="http://schemas.microsoft.com/office/drawing/2014/main" id="{F772326A-970F-C418-25F6-A251C9CC29E5}"/>
              </a:ext>
              <a:ext uri="{C183D7F6-B498-43B3-948B-1728B52AA6E4}">
                <adec:decorative xmlns:adec="http://schemas.microsoft.com/office/drawing/2017/decorative" val="1"/>
              </a:ext>
            </a:extLst>
          </p:cNvPr>
          <p:cNvPicPr>
            <a:picLocks noChangeAspect="1"/>
          </p:cNvPicPr>
          <p:nvPr/>
        </p:nvPicPr>
        <p:blipFill>
          <a:blip r:embed="rId18"/>
          <a:srcRect/>
          <a:stretch/>
        </p:blipFill>
        <p:spPr>
          <a:xfrm>
            <a:off x="10322801" y="3998178"/>
            <a:ext cx="1268571" cy="1304513"/>
          </a:xfrm>
          <a:prstGeom prst="rect">
            <a:avLst/>
          </a:prstGeom>
        </p:spPr>
      </p:pic>
      <p:sp>
        <p:nvSpPr>
          <p:cNvPr id="22" name="Title 1">
            <a:extLst>
              <a:ext uri="{FF2B5EF4-FFF2-40B4-BE49-F238E27FC236}">
                <a16:creationId xmlns:a16="http://schemas.microsoft.com/office/drawing/2014/main" id="{C420073C-BC39-422B-E011-4555A3B3AD9B}"/>
              </a:ext>
            </a:extLst>
          </p:cNvPr>
          <p:cNvSpPr txBox="1">
            <a:spLocks/>
          </p:cNvSpPr>
          <p:nvPr/>
        </p:nvSpPr>
        <p:spPr>
          <a:xfrm>
            <a:off x="570827" y="3116287"/>
            <a:ext cx="1035435" cy="25391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t>Quick </a:t>
            </a:r>
            <a:br>
              <a:rPr lang="en-US" sz="1000" b="0" dirty="0"/>
            </a:br>
            <a:r>
              <a:rPr lang="en-US" sz="1000" b="0" dirty="0"/>
              <a:t>Phone Calls</a:t>
            </a:r>
          </a:p>
        </p:txBody>
      </p:sp>
      <p:sp>
        <p:nvSpPr>
          <p:cNvPr id="23" name="Title 1">
            <a:extLst>
              <a:ext uri="{FF2B5EF4-FFF2-40B4-BE49-F238E27FC236}">
                <a16:creationId xmlns:a16="http://schemas.microsoft.com/office/drawing/2014/main" id="{788FB538-1E2D-E74A-2609-7034D781619E}"/>
              </a:ext>
            </a:extLst>
          </p:cNvPr>
          <p:cNvSpPr txBox="1">
            <a:spLocks/>
          </p:cNvSpPr>
          <p:nvPr/>
        </p:nvSpPr>
        <p:spPr>
          <a:xfrm>
            <a:off x="1662972" y="3116287"/>
            <a:ext cx="1035435" cy="315077"/>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t>Longer Phone Calls or Work</a:t>
            </a:r>
          </a:p>
        </p:txBody>
      </p:sp>
      <p:sp>
        <p:nvSpPr>
          <p:cNvPr id="25" name="Title 1">
            <a:extLst>
              <a:ext uri="{FF2B5EF4-FFF2-40B4-BE49-F238E27FC236}">
                <a16:creationId xmlns:a16="http://schemas.microsoft.com/office/drawing/2014/main" id="{F333E3A9-EDDB-222A-8CAB-C0E9D08E941F}"/>
              </a:ext>
            </a:extLst>
          </p:cNvPr>
          <p:cNvSpPr txBox="1">
            <a:spLocks/>
          </p:cNvSpPr>
          <p:nvPr/>
        </p:nvSpPr>
        <p:spPr>
          <a:xfrm>
            <a:off x="2719683" y="3116287"/>
            <a:ext cx="1352732" cy="34409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latin typeface="Arial"/>
                <a:cs typeface="Arial"/>
              </a:rPr>
              <a:t>Comfortable Video Conferencing</a:t>
            </a:r>
          </a:p>
        </p:txBody>
      </p:sp>
      <p:sp>
        <p:nvSpPr>
          <p:cNvPr id="26" name="Title 1">
            <a:extLst>
              <a:ext uri="{FF2B5EF4-FFF2-40B4-BE49-F238E27FC236}">
                <a16:creationId xmlns:a16="http://schemas.microsoft.com/office/drawing/2014/main" id="{94B3FA04-3000-60BB-DB1D-D268FEA03657}"/>
              </a:ext>
            </a:extLst>
          </p:cNvPr>
          <p:cNvSpPr txBox="1">
            <a:spLocks/>
          </p:cNvSpPr>
          <p:nvPr/>
        </p:nvSpPr>
        <p:spPr>
          <a:xfrm>
            <a:off x="4440840" y="3116287"/>
            <a:ext cx="881640" cy="27176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latin typeface="Arial"/>
                <a:cs typeface="Arial"/>
              </a:rPr>
              <a:t>Up to 2-Person Meeting</a:t>
            </a:r>
            <a:endParaRPr lang="en-US" sz="1000" b="0" dirty="0"/>
          </a:p>
        </p:txBody>
      </p:sp>
      <p:sp>
        <p:nvSpPr>
          <p:cNvPr id="31" name="Title 1">
            <a:extLst>
              <a:ext uri="{FF2B5EF4-FFF2-40B4-BE49-F238E27FC236}">
                <a16:creationId xmlns:a16="http://schemas.microsoft.com/office/drawing/2014/main" id="{930F0DBE-520E-D0AF-EA52-20B8A8ACD935}"/>
              </a:ext>
            </a:extLst>
          </p:cNvPr>
          <p:cNvSpPr txBox="1">
            <a:spLocks/>
          </p:cNvSpPr>
          <p:nvPr/>
        </p:nvSpPr>
        <p:spPr>
          <a:xfrm>
            <a:off x="7370956" y="3116287"/>
            <a:ext cx="1114755" cy="360197"/>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latin typeface="Arial"/>
                <a:cs typeface="Arial"/>
              </a:rPr>
              <a:t>Up to 8-person Conference</a:t>
            </a:r>
          </a:p>
        </p:txBody>
      </p:sp>
      <p:sp>
        <p:nvSpPr>
          <p:cNvPr id="34" name="Title 1">
            <a:extLst>
              <a:ext uri="{FF2B5EF4-FFF2-40B4-BE49-F238E27FC236}">
                <a16:creationId xmlns:a16="http://schemas.microsoft.com/office/drawing/2014/main" id="{283D9ABF-814F-9331-CEC5-5296382C6847}"/>
              </a:ext>
            </a:extLst>
          </p:cNvPr>
          <p:cNvSpPr txBox="1">
            <a:spLocks/>
          </p:cNvSpPr>
          <p:nvPr/>
        </p:nvSpPr>
        <p:spPr>
          <a:xfrm>
            <a:off x="6001944" y="3116287"/>
            <a:ext cx="881640" cy="271766"/>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latin typeface="Arial"/>
                <a:cs typeface="Arial"/>
              </a:rPr>
              <a:t>Up to 4-Person Meeting</a:t>
            </a:r>
            <a:endParaRPr lang="en-US" sz="1000" b="0" dirty="0"/>
          </a:p>
        </p:txBody>
      </p:sp>
      <p:sp>
        <p:nvSpPr>
          <p:cNvPr id="35" name="Title 1">
            <a:extLst>
              <a:ext uri="{FF2B5EF4-FFF2-40B4-BE49-F238E27FC236}">
                <a16:creationId xmlns:a16="http://schemas.microsoft.com/office/drawing/2014/main" id="{496056D1-DDBD-EA89-6055-DB01F49F33A9}"/>
              </a:ext>
            </a:extLst>
          </p:cNvPr>
          <p:cNvSpPr txBox="1">
            <a:spLocks/>
          </p:cNvSpPr>
          <p:nvPr/>
        </p:nvSpPr>
        <p:spPr>
          <a:xfrm>
            <a:off x="10399709" y="3116287"/>
            <a:ext cx="1114755" cy="360197"/>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latin typeface="Arial"/>
                <a:cs typeface="Arial"/>
              </a:rPr>
              <a:t>Up to 8-person Accessible Option</a:t>
            </a:r>
          </a:p>
        </p:txBody>
      </p:sp>
      <p:sp>
        <p:nvSpPr>
          <p:cNvPr id="36" name="Title 1">
            <a:extLst>
              <a:ext uri="{FF2B5EF4-FFF2-40B4-BE49-F238E27FC236}">
                <a16:creationId xmlns:a16="http://schemas.microsoft.com/office/drawing/2014/main" id="{8DD28B8D-F365-04EC-7895-9490BBD1187B}"/>
              </a:ext>
            </a:extLst>
          </p:cNvPr>
          <p:cNvSpPr txBox="1">
            <a:spLocks/>
          </p:cNvSpPr>
          <p:nvPr/>
        </p:nvSpPr>
        <p:spPr>
          <a:xfrm>
            <a:off x="8943381" y="3116287"/>
            <a:ext cx="1114755" cy="360197"/>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latin typeface="Arial"/>
                <a:cs typeface="Arial"/>
              </a:rPr>
              <a:t>Up to 4-person Accessible Option</a:t>
            </a:r>
          </a:p>
        </p:txBody>
      </p:sp>
      <p:sp>
        <p:nvSpPr>
          <p:cNvPr id="37" name="Title 1">
            <a:extLst>
              <a:ext uri="{FF2B5EF4-FFF2-40B4-BE49-F238E27FC236}">
                <a16:creationId xmlns:a16="http://schemas.microsoft.com/office/drawing/2014/main" id="{B800EB4C-EA53-F8DB-9282-BEDFE795DF53}"/>
              </a:ext>
            </a:extLst>
          </p:cNvPr>
          <p:cNvSpPr txBox="1">
            <a:spLocks/>
          </p:cNvSpPr>
          <p:nvPr/>
        </p:nvSpPr>
        <p:spPr>
          <a:xfrm>
            <a:off x="536355" y="3534344"/>
            <a:ext cx="1104378" cy="44287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t>90.5x 41.5x 35.5</a:t>
            </a:r>
          </a:p>
        </p:txBody>
      </p:sp>
      <p:sp>
        <p:nvSpPr>
          <p:cNvPr id="38" name="Title 1">
            <a:extLst>
              <a:ext uri="{FF2B5EF4-FFF2-40B4-BE49-F238E27FC236}">
                <a16:creationId xmlns:a16="http://schemas.microsoft.com/office/drawing/2014/main" id="{4EB94F09-2B47-9F24-1305-2EBC9A6C5F1F}"/>
              </a:ext>
            </a:extLst>
          </p:cNvPr>
          <p:cNvSpPr txBox="1">
            <a:spLocks/>
          </p:cNvSpPr>
          <p:nvPr/>
        </p:nvSpPr>
        <p:spPr>
          <a:xfrm>
            <a:off x="1628500" y="3534344"/>
            <a:ext cx="1104378" cy="44287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t>90.5 x 49 x 37</a:t>
            </a:r>
          </a:p>
        </p:txBody>
      </p:sp>
      <p:sp>
        <p:nvSpPr>
          <p:cNvPr id="39" name="Title 1">
            <a:extLst>
              <a:ext uri="{FF2B5EF4-FFF2-40B4-BE49-F238E27FC236}">
                <a16:creationId xmlns:a16="http://schemas.microsoft.com/office/drawing/2014/main" id="{DDFC7826-CEC4-A4AF-F1AD-F5DE221270F3}"/>
              </a:ext>
            </a:extLst>
          </p:cNvPr>
          <p:cNvSpPr txBox="1">
            <a:spLocks/>
          </p:cNvSpPr>
          <p:nvPr/>
        </p:nvSpPr>
        <p:spPr>
          <a:xfrm>
            <a:off x="2847700" y="3534344"/>
            <a:ext cx="1104378" cy="44287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t>90.5 x 49 x 37</a:t>
            </a:r>
          </a:p>
        </p:txBody>
      </p:sp>
      <p:sp>
        <p:nvSpPr>
          <p:cNvPr id="41" name="Title 1">
            <a:extLst>
              <a:ext uri="{FF2B5EF4-FFF2-40B4-BE49-F238E27FC236}">
                <a16:creationId xmlns:a16="http://schemas.microsoft.com/office/drawing/2014/main" id="{5DB21D4B-A77F-92B9-96E2-6A36531E6155}"/>
              </a:ext>
            </a:extLst>
          </p:cNvPr>
          <p:cNvSpPr txBox="1">
            <a:spLocks/>
          </p:cNvSpPr>
          <p:nvPr/>
        </p:nvSpPr>
        <p:spPr>
          <a:xfrm>
            <a:off x="4333600" y="3534344"/>
            <a:ext cx="1104378" cy="44287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t>90.5 x 87 x 35.43</a:t>
            </a:r>
          </a:p>
        </p:txBody>
      </p:sp>
      <p:sp>
        <p:nvSpPr>
          <p:cNvPr id="43" name="Title 1">
            <a:extLst>
              <a:ext uri="{FF2B5EF4-FFF2-40B4-BE49-F238E27FC236}">
                <a16:creationId xmlns:a16="http://schemas.microsoft.com/office/drawing/2014/main" id="{F4AD0BF1-B7C1-251E-0C98-E18FA536D870}"/>
              </a:ext>
            </a:extLst>
          </p:cNvPr>
          <p:cNvSpPr txBox="1">
            <a:spLocks/>
          </p:cNvSpPr>
          <p:nvPr/>
        </p:nvSpPr>
        <p:spPr>
          <a:xfrm>
            <a:off x="5895700" y="3534344"/>
            <a:ext cx="1104378" cy="44287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t>90.5 x 87 x 54.72</a:t>
            </a:r>
          </a:p>
        </p:txBody>
      </p:sp>
      <p:sp>
        <p:nvSpPr>
          <p:cNvPr id="44" name="Title 1">
            <a:extLst>
              <a:ext uri="{FF2B5EF4-FFF2-40B4-BE49-F238E27FC236}">
                <a16:creationId xmlns:a16="http://schemas.microsoft.com/office/drawing/2014/main" id="{7930A75B-4A4B-F900-6E4F-D7118D026538}"/>
              </a:ext>
            </a:extLst>
          </p:cNvPr>
          <p:cNvSpPr txBox="1">
            <a:spLocks/>
          </p:cNvSpPr>
          <p:nvPr/>
        </p:nvSpPr>
        <p:spPr>
          <a:xfrm>
            <a:off x="7368900" y="3534344"/>
            <a:ext cx="1104378" cy="44287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t>90.5 x 87 x 109.45</a:t>
            </a:r>
          </a:p>
        </p:txBody>
      </p:sp>
      <p:sp>
        <p:nvSpPr>
          <p:cNvPr id="46" name="Title 1">
            <a:extLst>
              <a:ext uri="{FF2B5EF4-FFF2-40B4-BE49-F238E27FC236}">
                <a16:creationId xmlns:a16="http://schemas.microsoft.com/office/drawing/2014/main" id="{C22B4676-31AC-90C4-7712-546091DC1407}"/>
              </a:ext>
            </a:extLst>
          </p:cNvPr>
          <p:cNvSpPr txBox="1">
            <a:spLocks/>
          </p:cNvSpPr>
          <p:nvPr/>
        </p:nvSpPr>
        <p:spPr>
          <a:xfrm>
            <a:off x="8858629" y="3534345"/>
            <a:ext cx="1268571" cy="172030"/>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t>89.76 x 86.93 x 54.72</a:t>
            </a:r>
          </a:p>
        </p:txBody>
      </p:sp>
      <p:sp>
        <p:nvSpPr>
          <p:cNvPr id="55" name="Title 1">
            <a:extLst>
              <a:ext uri="{FF2B5EF4-FFF2-40B4-BE49-F238E27FC236}">
                <a16:creationId xmlns:a16="http://schemas.microsoft.com/office/drawing/2014/main" id="{19F6CD4F-BD1D-E960-2476-93A17F31C185}"/>
              </a:ext>
            </a:extLst>
          </p:cNvPr>
          <p:cNvSpPr txBox="1">
            <a:spLocks/>
          </p:cNvSpPr>
          <p:nvPr/>
        </p:nvSpPr>
        <p:spPr>
          <a:xfrm>
            <a:off x="10214610" y="3534344"/>
            <a:ext cx="1417757" cy="22007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pPr algn="ctr"/>
            <a:r>
              <a:rPr lang="en-US" sz="1000" b="0" dirty="0"/>
              <a:t>89.76 x 86.93 x 109.45</a:t>
            </a:r>
          </a:p>
        </p:txBody>
      </p:sp>
    </p:spTree>
    <p:extLst>
      <p:ext uri="{BB962C8B-B14F-4D97-AF65-F5344CB8AC3E}">
        <p14:creationId xmlns:p14="http://schemas.microsoft.com/office/powerpoint/2010/main" val="2314126069"/>
      </p:ext>
    </p:extLst>
  </p:cSld>
  <p:clrMapOvr>
    <a:masterClrMapping/>
  </p:clrMapOvr>
  <p:extLst>
    <p:ext uri="{6950BFC3-D8DA-4A85-94F7-54DA5524770B}">
      <p188:commentRel xmlns:p188="http://schemas.microsoft.com/office/powerpoint/2018/8/main" r:id="rId2"/>
    </p:ext>
  </p:extLs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DEB3B4"/>
        </a:solidFill>
        <a:effectLst/>
      </p:bgPr>
    </p:bg>
    <p:spTree>
      <p:nvGrpSpPr>
        <p:cNvPr id="1" name=""/>
        <p:cNvGrpSpPr/>
        <p:nvPr/>
      </p:nvGrpSpPr>
      <p:grpSpPr>
        <a:xfrm>
          <a:off x="0" y="0"/>
          <a:ext cx="0" cy="0"/>
          <a:chOff x="0" y="0"/>
          <a:chExt cx="0" cy="0"/>
        </a:xfrm>
      </p:grpSpPr>
      <p:sp>
        <p:nvSpPr>
          <p:cNvPr id="2" name="object 14">
            <a:extLst>
              <a:ext uri="{FF2B5EF4-FFF2-40B4-BE49-F238E27FC236}">
                <a16:creationId xmlns:a16="http://schemas.microsoft.com/office/drawing/2014/main" id="{C0280445-D578-474D-BFC7-C0CEE42DF1E6}"/>
              </a:ext>
            </a:extLst>
          </p:cNvPr>
          <p:cNvSpPr txBox="1">
            <a:spLocks/>
          </p:cNvSpPr>
          <p:nvPr/>
        </p:nvSpPr>
        <p:spPr>
          <a:xfrm>
            <a:off x="756161" y="1918239"/>
            <a:ext cx="2742413" cy="578572"/>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R="6763">
              <a:lnSpc>
                <a:spcPct val="105000"/>
              </a:lnSpc>
              <a:spcBef>
                <a:spcPts val="0"/>
              </a:spcBef>
              <a:tabLst>
                <a:tab pos="1055029" algn="l"/>
                <a:tab pos="2383959" algn="l"/>
              </a:tabLst>
            </a:pPr>
            <a:r>
              <a:rPr lang="en-US" sz="1800" spc="399">
                <a:solidFill>
                  <a:srgbClr val="003C53"/>
                </a:solidFill>
              </a:rPr>
              <a:t>THANK YOU FOR YOUR TIME</a:t>
            </a:r>
            <a:endParaRPr lang="en-US" sz="1800" spc="286">
              <a:solidFill>
                <a:srgbClr val="003C53"/>
              </a:solidFill>
            </a:endParaRPr>
          </a:p>
        </p:txBody>
      </p:sp>
      <p:sp>
        <p:nvSpPr>
          <p:cNvPr id="3" name="object 14">
            <a:extLst>
              <a:ext uri="{FF2B5EF4-FFF2-40B4-BE49-F238E27FC236}">
                <a16:creationId xmlns:a16="http://schemas.microsoft.com/office/drawing/2014/main" id="{C6328B81-45D1-F3F9-65F6-0FFA456A18A3}"/>
              </a:ext>
            </a:extLst>
          </p:cNvPr>
          <p:cNvSpPr txBox="1">
            <a:spLocks/>
          </p:cNvSpPr>
          <p:nvPr/>
        </p:nvSpPr>
        <p:spPr>
          <a:xfrm>
            <a:off x="756161" y="2742858"/>
            <a:ext cx="2528933" cy="2145027"/>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a:lnSpc>
                <a:spcPct val="125000"/>
              </a:lnSpc>
            </a:pPr>
            <a:r>
              <a:rPr lang="en-GB" sz="1400" b="1" dirty="0">
                <a:solidFill>
                  <a:srgbClr val="003C53"/>
                </a:solidFill>
              </a:rPr>
              <a:t>Contact Info:</a:t>
            </a:r>
          </a:p>
          <a:p>
            <a:pPr>
              <a:lnSpc>
                <a:spcPct val="125000"/>
              </a:lnSpc>
            </a:pPr>
            <a:r>
              <a:rPr lang="en-GB" sz="1400" dirty="0" err="1">
                <a:solidFill>
                  <a:srgbClr val="003C53"/>
                </a:solidFill>
              </a:rPr>
              <a:t>Anjul</a:t>
            </a:r>
            <a:r>
              <a:rPr lang="en-GB" sz="1400" dirty="0">
                <a:solidFill>
                  <a:srgbClr val="003C53"/>
                </a:solidFill>
              </a:rPr>
              <a:t> Chandi</a:t>
            </a:r>
          </a:p>
          <a:p>
            <a:pPr>
              <a:lnSpc>
                <a:spcPct val="125000"/>
              </a:lnSpc>
            </a:pPr>
            <a:r>
              <a:rPr lang="en-GB" sz="1400" dirty="0">
                <a:solidFill>
                  <a:srgbClr val="003C53"/>
                </a:solidFill>
              </a:rPr>
              <a:t>Principal &amp; CEO </a:t>
            </a:r>
            <a:r>
              <a:rPr lang="en-GB" sz="1400" u="sng" dirty="0" err="1">
                <a:solidFill>
                  <a:srgbClr val="003C53"/>
                </a:solidFill>
              </a:rPr>
              <a:t>anjul</a:t>
            </a:r>
            <a:r>
              <a:rPr lang="en-GB" sz="1400" u="sng" dirty="0" err="1">
                <a:solidFill>
                  <a:srgbClr val="003C53"/>
                </a:solidFill>
                <a:hlinkClick r:id="rId2">
                  <a:extLst>
                    <a:ext uri="{A12FA001-AC4F-418D-AE19-62706E023703}">
                      <ahyp:hlinkClr xmlns:ahyp="http://schemas.microsoft.com/office/drawing/2018/hyperlinkcolor" val="tx"/>
                    </a:ext>
                  </a:extLst>
                </a:hlinkClick>
              </a:rPr>
              <a:t>@thinkspaceoffice.com</a:t>
            </a:r>
            <a:endParaRPr lang="en-GB" sz="1400" u="sng" dirty="0">
              <a:solidFill>
                <a:srgbClr val="003C53"/>
              </a:solidFill>
            </a:endParaRPr>
          </a:p>
          <a:p>
            <a:pPr>
              <a:lnSpc>
                <a:spcPct val="125000"/>
              </a:lnSpc>
            </a:pPr>
            <a:r>
              <a:rPr lang="en-GB" sz="1400" dirty="0">
                <a:solidFill>
                  <a:srgbClr val="003C53"/>
                </a:solidFill>
              </a:rPr>
              <a:t>+44 (0)7730 567973</a:t>
            </a:r>
          </a:p>
          <a:p>
            <a:pPr>
              <a:lnSpc>
                <a:spcPct val="125000"/>
              </a:lnSpc>
            </a:pPr>
            <a:endParaRPr lang="en-GB" sz="1400" dirty="0">
              <a:solidFill>
                <a:srgbClr val="003C53"/>
              </a:solidFill>
            </a:endParaRPr>
          </a:p>
          <a:p>
            <a:pPr>
              <a:lnSpc>
                <a:spcPct val="125000"/>
              </a:lnSpc>
            </a:pPr>
            <a:r>
              <a:rPr lang="en-GB" sz="1400" dirty="0">
                <a:solidFill>
                  <a:srgbClr val="003C53"/>
                </a:solidFill>
              </a:rPr>
              <a:t>For Quotes:</a:t>
            </a:r>
          </a:p>
          <a:p>
            <a:pPr>
              <a:lnSpc>
                <a:spcPct val="125000"/>
              </a:lnSpc>
            </a:pPr>
            <a:r>
              <a:rPr lang="en-GB" sz="1400" dirty="0">
                <a:solidFill>
                  <a:srgbClr val="003C53"/>
                </a:solidFill>
                <a:hlinkClick r:id="rId3">
                  <a:extLst>
                    <a:ext uri="{A12FA001-AC4F-418D-AE19-62706E023703}">
                      <ahyp:hlinkClr xmlns:ahyp="http://schemas.microsoft.com/office/drawing/2018/hyperlinkcolor" val="tx"/>
                    </a:ext>
                  </a:extLst>
                </a:hlinkClick>
              </a:rPr>
              <a:t>sales@thinkspaceoffice.com</a:t>
            </a:r>
            <a:r>
              <a:rPr lang="en-GB" sz="1400" dirty="0">
                <a:solidFill>
                  <a:srgbClr val="003C53"/>
                </a:solidFill>
              </a:rPr>
              <a:t> </a:t>
            </a:r>
          </a:p>
        </p:txBody>
      </p:sp>
      <p:sp>
        <p:nvSpPr>
          <p:cNvPr id="4" name="Title 1">
            <a:extLst>
              <a:ext uri="{FF2B5EF4-FFF2-40B4-BE49-F238E27FC236}">
                <a16:creationId xmlns:a16="http://schemas.microsoft.com/office/drawing/2014/main" id="{6DC491B2-4917-771C-DA55-5D65CDF4E21B}"/>
              </a:ext>
            </a:extLst>
          </p:cNvPr>
          <p:cNvSpPr txBox="1">
            <a:spLocks/>
          </p:cNvSpPr>
          <p:nvPr/>
        </p:nvSpPr>
        <p:spPr>
          <a:xfrm rot="20115856">
            <a:off x="3870920" y="1868816"/>
            <a:ext cx="8705401" cy="4708981"/>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4000" kern="0" dirty="0">
                <a:solidFill>
                  <a:srgbClr val="C69FA0"/>
                </a:solidFill>
                <a:latin typeface="Backlash Script Alt" panose="02000000000000000000" pitchFamily="2" charset="77"/>
                <a:cs typeface="Arial" panose="020B0604020202020204" pitchFamily="34" charset="0"/>
              </a:rPr>
              <a:t>inspiration</a:t>
            </a:r>
          </a:p>
        </p:txBody>
      </p:sp>
    </p:spTree>
    <p:extLst>
      <p:ext uri="{BB962C8B-B14F-4D97-AF65-F5344CB8AC3E}">
        <p14:creationId xmlns:p14="http://schemas.microsoft.com/office/powerpoint/2010/main" val="4207092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4">
            <a:extLst>
              <a:ext uri="{FF2B5EF4-FFF2-40B4-BE49-F238E27FC236}">
                <a16:creationId xmlns:a16="http://schemas.microsoft.com/office/drawing/2014/main" id="{639E8C23-0C78-A05F-2080-A94EFE3C8524}"/>
              </a:ext>
            </a:extLst>
          </p:cNvPr>
          <p:cNvSpPr txBox="1">
            <a:spLocks/>
          </p:cNvSpPr>
          <p:nvPr/>
        </p:nvSpPr>
        <p:spPr>
          <a:xfrm>
            <a:off x="1613380" y="1799021"/>
            <a:ext cx="8973657" cy="242583"/>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0" lvl="0" indent="0" algn="ctr" defTabSz="685800" rtl="0" eaLnBrk="1" fontAlgn="auto" latinLnBrk="0" hangingPunct="1">
              <a:lnSpc>
                <a:spcPct val="125000"/>
              </a:lnSpc>
              <a:spcBef>
                <a:spcPct val="0"/>
              </a:spcBef>
              <a:spcAft>
                <a:spcPts val="600"/>
              </a:spcAft>
              <a:buClrTx/>
              <a:buSzTx/>
              <a:buFontTx/>
              <a:buNone/>
              <a:tabLst/>
              <a:defRPr/>
            </a:pPr>
            <a:r>
              <a:rPr kumimoji="0" lang="en-GB" sz="1300" b="0" i="0" u="none" strike="noStrike" kern="1200" cap="none" spc="0"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The largest, most flexible range of Class A acoustic pods on the market, redefining workplace comfort and focus.</a:t>
            </a:r>
          </a:p>
        </p:txBody>
      </p:sp>
      <p:sp>
        <p:nvSpPr>
          <p:cNvPr id="3" name="object 14">
            <a:extLst>
              <a:ext uri="{FF2B5EF4-FFF2-40B4-BE49-F238E27FC236}">
                <a16:creationId xmlns:a16="http://schemas.microsoft.com/office/drawing/2014/main" id="{7EAFC62C-8700-64BD-DA34-5257A8479D79}"/>
              </a:ext>
            </a:extLst>
          </p:cNvPr>
          <p:cNvSpPr txBox="1">
            <a:spLocks/>
          </p:cNvSpPr>
          <p:nvPr/>
        </p:nvSpPr>
        <p:spPr>
          <a:xfrm>
            <a:off x="5169184" y="354774"/>
            <a:ext cx="1351666"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rgbClr val="F8C485"/>
                </a:solidFill>
                <a:effectLst/>
                <a:uLnTx/>
                <a:uFillTx/>
                <a:latin typeface="Backlash Script" panose="02000000000000000000" pitchFamily="2" charset="77"/>
                <a:ea typeface="+mj-ea"/>
                <a:cs typeface="Arial" panose="020B0604020202020204" pitchFamily="34" charset="0"/>
              </a:rPr>
              <a:t>new</a:t>
            </a:r>
          </a:p>
        </p:txBody>
      </p:sp>
      <p:sp>
        <p:nvSpPr>
          <p:cNvPr id="4" name="object 14">
            <a:extLst>
              <a:ext uri="{FF2B5EF4-FFF2-40B4-BE49-F238E27FC236}">
                <a16:creationId xmlns:a16="http://schemas.microsoft.com/office/drawing/2014/main" id="{7A253C56-EB6A-76E8-AACE-87AA9F9107C9}"/>
              </a:ext>
            </a:extLst>
          </p:cNvPr>
          <p:cNvSpPr txBox="1">
            <a:spLocks/>
          </p:cNvSpPr>
          <p:nvPr/>
        </p:nvSpPr>
        <p:spPr>
          <a:xfrm>
            <a:off x="4430041" y="1046465"/>
            <a:ext cx="782685"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THE</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sp>
        <p:nvSpPr>
          <p:cNvPr id="5" name="object 14">
            <a:extLst>
              <a:ext uri="{FF2B5EF4-FFF2-40B4-BE49-F238E27FC236}">
                <a16:creationId xmlns:a16="http://schemas.microsoft.com/office/drawing/2014/main" id="{626CAECD-E625-EEF5-C623-CA81A1D23BA2}"/>
              </a:ext>
            </a:extLst>
          </p:cNvPr>
          <p:cNvSpPr txBox="1">
            <a:spLocks/>
          </p:cNvSpPr>
          <p:nvPr/>
        </p:nvSpPr>
        <p:spPr>
          <a:xfrm>
            <a:off x="6086730" y="1046466"/>
            <a:ext cx="2037840"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a:ln>
                  <a:noFill/>
                </a:ln>
                <a:solidFill>
                  <a:srgbClr val="003C53"/>
                </a:solidFill>
                <a:effectLst/>
                <a:uLnTx/>
                <a:uFillTx/>
                <a:latin typeface="Arial" panose="020B0604020202020204" pitchFamily="34" charset="0"/>
                <a:ea typeface="+mj-ea"/>
                <a:cs typeface="Arial" panose="020B0604020202020204" pitchFamily="34" charset="0"/>
              </a:rPr>
              <a:t>HUSH FREE</a:t>
            </a:r>
            <a:endParaRPr kumimoji="0" lang="en-US" sz="1800" b="0" i="0" u="none" strike="noStrike" kern="1200" cap="none" spc="286" normalizeH="0" baseline="0" noProof="0">
              <a:ln>
                <a:noFill/>
              </a:ln>
              <a:solidFill>
                <a:srgbClr val="003C53"/>
              </a:solidFill>
              <a:effectLst/>
              <a:uLnTx/>
              <a:uFillTx/>
              <a:latin typeface="Arial" panose="020B0604020202020204" pitchFamily="34" charset="0"/>
              <a:ea typeface="+mj-ea"/>
              <a:cs typeface="Arial" panose="020B0604020202020204" pitchFamily="34" charset="0"/>
            </a:endParaRPr>
          </a:p>
        </p:txBody>
      </p:sp>
      <p:sp>
        <p:nvSpPr>
          <p:cNvPr id="6" name="object 14">
            <a:extLst>
              <a:ext uri="{FF2B5EF4-FFF2-40B4-BE49-F238E27FC236}">
                <a16:creationId xmlns:a16="http://schemas.microsoft.com/office/drawing/2014/main" id="{A376C282-F6D9-8723-145B-DAE2E37E1470}"/>
              </a:ext>
            </a:extLst>
          </p:cNvPr>
          <p:cNvSpPr txBox="1">
            <a:spLocks/>
          </p:cNvSpPr>
          <p:nvPr/>
        </p:nvSpPr>
        <p:spPr>
          <a:xfrm>
            <a:off x="3485639" y="1391556"/>
            <a:ext cx="5459541"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ctr"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ACOUSTIC POD COLLECTION</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pic>
        <p:nvPicPr>
          <p:cNvPr id="15" name="Picture 14">
            <a:extLst>
              <a:ext uri="{FF2B5EF4-FFF2-40B4-BE49-F238E27FC236}">
                <a16:creationId xmlns:a16="http://schemas.microsoft.com/office/drawing/2014/main" id="{6B5B5AC5-1153-267B-B972-8180777D33E5}"/>
              </a:ext>
            </a:extLst>
          </p:cNvPr>
          <p:cNvPicPr>
            <a:picLocks noChangeAspect="1"/>
          </p:cNvPicPr>
          <p:nvPr/>
        </p:nvPicPr>
        <p:blipFill>
          <a:blip r:embed="rId2"/>
          <a:stretch>
            <a:fillRect/>
          </a:stretch>
        </p:blipFill>
        <p:spPr>
          <a:xfrm>
            <a:off x="770802" y="5121302"/>
            <a:ext cx="842578" cy="111600"/>
          </a:xfrm>
          <a:prstGeom prst="rect">
            <a:avLst/>
          </a:prstGeom>
        </p:spPr>
      </p:pic>
      <p:pic>
        <p:nvPicPr>
          <p:cNvPr id="14" name="Picture 13">
            <a:extLst>
              <a:ext uri="{FF2B5EF4-FFF2-40B4-BE49-F238E27FC236}">
                <a16:creationId xmlns:a16="http://schemas.microsoft.com/office/drawing/2014/main" id="{8CA86067-C591-4A8E-4BC1-82BFE04CD8D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78038" y="2849217"/>
            <a:ext cx="1019963" cy="2078005"/>
          </a:xfrm>
          <a:prstGeom prst="rect">
            <a:avLst/>
          </a:prstGeom>
        </p:spPr>
      </p:pic>
      <p:pic>
        <p:nvPicPr>
          <p:cNvPr id="17" name="Picture 16">
            <a:extLst>
              <a:ext uri="{FF2B5EF4-FFF2-40B4-BE49-F238E27FC236}">
                <a16:creationId xmlns:a16="http://schemas.microsoft.com/office/drawing/2014/main" id="{4C3409EF-C37C-7E56-F436-3F110FCB6C4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70695" y="2862528"/>
            <a:ext cx="1191517" cy="2078007"/>
          </a:xfrm>
          <a:prstGeom prst="rect">
            <a:avLst/>
          </a:prstGeom>
        </p:spPr>
      </p:pic>
      <p:pic>
        <p:nvPicPr>
          <p:cNvPr id="20" name="Picture 19">
            <a:extLst>
              <a:ext uri="{FF2B5EF4-FFF2-40B4-BE49-F238E27FC236}">
                <a16:creationId xmlns:a16="http://schemas.microsoft.com/office/drawing/2014/main" id="{98CCCFF5-2AB3-B0A1-DE4A-376DBDAAE89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3434906" y="2862530"/>
            <a:ext cx="1183883" cy="2064693"/>
          </a:xfrm>
          <a:prstGeom prst="rect">
            <a:avLst/>
          </a:prstGeom>
        </p:spPr>
      </p:pic>
      <p:pic>
        <p:nvPicPr>
          <p:cNvPr id="22" name="Picture 21">
            <a:extLst>
              <a:ext uri="{FF2B5EF4-FFF2-40B4-BE49-F238E27FC236}">
                <a16:creationId xmlns:a16="http://schemas.microsoft.com/office/drawing/2014/main" id="{CAF2E4C2-3FD3-B5B3-5C31-A05AA575E752}"/>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891483" y="2862528"/>
            <a:ext cx="2048509" cy="2078007"/>
          </a:xfrm>
          <a:prstGeom prst="rect">
            <a:avLst/>
          </a:prstGeom>
        </p:spPr>
      </p:pic>
      <p:pic>
        <p:nvPicPr>
          <p:cNvPr id="24" name="Picture 23">
            <a:extLst>
              <a:ext uri="{FF2B5EF4-FFF2-40B4-BE49-F238E27FC236}">
                <a16:creationId xmlns:a16="http://schemas.microsoft.com/office/drawing/2014/main" id="{4B4D2ED4-6914-7C35-D808-28C1DA083DC6}"/>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7212685" y="2872915"/>
            <a:ext cx="2048509" cy="2081285"/>
          </a:xfrm>
          <a:prstGeom prst="rect">
            <a:avLst/>
          </a:prstGeom>
        </p:spPr>
      </p:pic>
      <p:pic>
        <p:nvPicPr>
          <p:cNvPr id="26" name="Picture 25">
            <a:extLst>
              <a:ext uri="{FF2B5EF4-FFF2-40B4-BE49-F238E27FC236}">
                <a16:creationId xmlns:a16="http://schemas.microsoft.com/office/drawing/2014/main" id="{829E7B72-6669-57F9-6E9A-F31374758B73}"/>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9533885" y="2872915"/>
            <a:ext cx="2032506" cy="2081285"/>
          </a:xfrm>
          <a:prstGeom prst="rect">
            <a:avLst/>
          </a:prstGeom>
        </p:spPr>
      </p:pic>
      <p:pic>
        <p:nvPicPr>
          <p:cNvPr id="28" name="Picture 27">
            <a:extLst>
              <a:ext uri="{FF2B5EF4-FFF2-40B4-BE49-F238E27FC236}">
                <a16:creationId xmlns:a16="http://schemas.microsoft.com/office/drawing/2014/main" id="{1027C6E7-F0CA-0F9B-16C2-3EB4F1DDAF11}"/>
              </a:ext>
            </a:extLst>
          </p:cNvPr>
          <p:cNvPicPr>
            <a:picLocks noChangeAspect="1"/>
          </p:cNvPicPr>
          <p:nvPr/>
        </p:nvPicPr>
        <p:blipFill>
          <a:blip r:embed="rId9"/>
          <a:stretch>
            <a:fillRect/>
          </a:stretch>
        </p:blipFill>
        <p:spPr>
          <a:xfrm>
            <a:off x="2179341" y="5121302"/>
            <a:ext cx="747720" cy="111600"/>
          </a:xfrm>
          <a:prstGeom prst="rect">
            <a:avLst/>
          </a:prstGeom>
        </p:spPr>
      </p:pic>
      <p:pic>
        <p:nvPicPr>
          <p:cNvPr id="29" name="Picture 28">
            <a:extLst>
              <a:ext uri="{FF2B5EF4-FFF2-40B4-BE49-F238E27FC236}">
                <a16:creationId xmlns:a16="http://schemas.microsoft.com/office/drawing/2014/main" id="{9E51934F-ED38-AEC3-2DAF-70EDDEC0D364}"/>
              </a:ext>
            </a:extLst>
          </p:cNvPr>
          <p:cNvPicPr>
            <a:picLocks noChangeAspect="1"/>
          </p:cNvPicPr>
          <p:nvPr/>
        </p:nvPicPr>
        <p:blipFill>
          <a:blip r:embed="rId10"/>
          <a:stretch>
            <a:fillRect/>
          </a:stretch>
        </p:blipFill>
        <p:spPr>
          <a:xfrm>
            <a:off x="3397486" y="5121302"/>
            <a:ext cx="1221303" cy="138157"/>
          </a:xfrm>
          <a:prstGeom prst="rect">
            <a:avLst/>
          </a:prstGeom>
        </p:spPr>
      </p:pic>
      <p:pic>
        <p:nvPicPr>
          <p:cNvPr id="30" name="Picture 29">
            <a:extLst>
              <a:ext uri="{FF2B5EF4-FFF2-40B4-BE49-F238E27FC236}">
                <a16:creationId xmlns:a16="http://schemas.microsoft.com/office/drawing/2014/main" id="{27B2B3D3-132B-CE5A-01C4-FCDAFB9A9E7B}"/>
              </a:ext>
            </a:extLst>
          </p:cNvPr>
          <p:cNvPicPr>
            <a:picLocks noChangeAspect="1"/>
          </p:cNvPicPr>
          <p:nvPr/>
        </p:nvPicPr>
        <p:blipFill>
          <a:blip r:embed="rId11"/>
          <a:stretch>
            <a:fillRect/>
          </a:stretch>
        </p:blipFill>
        <p:spPr>
          <a:xfrm>
            <a:off x="5474917" y="5121302"/>
            <a:ext cx="881640" cy="111600"/>
          </a:xfrm>
          <a:prstGeom prst="rect">
            <a:avLst/>
          </a:prstGeom>
        </p:spPr>
      </p:pic>
      <p:pic>
        <p:nvPicPr>
          <p:cNvPr id="31" name="Picture 30">
            <a:extLst>
              <a:ext uri="{FF2B5EF4-FFF2-40B4-BE49-F238E27FC236}">
                <a16:creationId xmlns:a16="http://schemas.microsoft.com/office/drawing/2014/main" id="{BCA6478D-BDEA-D1D0-5ED7-6ECD8ABE5E4B}"/>
              </a:ext>
            </a:extLst>
          </p:cNvPr>
          <p:cNvPicPr>
            <a:picLocks noChangeAspect="1"/>
          </p:cNvPicPr>
          <p:nvPr/>
        </p:nvPicPr>
        <p:blipFill>
          <a:blip r:embed="rId12"/>
          <a:stretch>
            <a:fillRect/>
          </a:stretch>
        </p:blipFill>
        <p:spPr>
          <a:xfrm>
            <a:off x="7840759" y="5121302"/>
            <a:ext cx="792360" cy="111600"/>
          </a:xfrm>
          <a:prstGeom prst="rect">
            <a:avLst/>
          </a:prstGeom>
        </p:spPr>
      </p:pic>
      <p:pic>
        <p:nvPicPr>
          <p:cNvPr id="32" name="Picture 31">
            <a:extLst>
              <a:ext uri="{FF2B5EF4-FFF2-40B4-BE49-F238E27FC236}">
                <a16:creationId xmlns:a16="http://schemas.microsoft.com/office/drawing/2014/main" id="{C37603A1-AB14-4591-1178-4B1DEA0D7985}"/>
              </a:ext>
            </a:extLst>
          </p:cNvPr>
          <p:cNvPicPr>
            <a:picLocks noChangeAspect="1"/>
          </p:cNvPicPr>
          <p:nvPr/>
        </p:nvPicPr>
        <p:blipFill>
          <a:blip r:embed="rId13"/>
          <a:stretch>
            <a:fillRect/>
          </a:stretch>
        </p:blipFill>
        <p:spPr>
          <a:xfrm>
            <a:off x="10183032" y="5121302"/>
            <a:ext cx="734843" cy="111600"/>
          </a:xfrm>
          <a:prstGeom prst="rect">
            <a:avLst/>
          </a:prstGeom>
        </p:spPr>
      </p:pic>
      <p:pic>
        <p:nvPicPr>
          <p:cNvPr id="33" name="Picture 32">
            <a:extLst>
              <a:ext uri="{FF2B5EF4-FFF2-40B4-BE49-F238E27FC236}">
                <a16:creationId xmlns:a16="http://schemas.microsoft.com/office/drawing/2014/main" id="{07EBF4B9-21B4-48ED-D12E-1CA70712368F}"/>
              </a:ext>
            </a:extLst>
          </p:cNvPr>
          <p:cNvPicPr>
            <a:picLocks noChangeAspect="1"/>
          </p:cNvPicPr>
          <p:nvPr/>
        </p:nvPicPr>
        <p:blipFill>
          <a:blip r:embed="rId14"/>
          <a:stretch>
            <a:fillRect/>
          </a:stretch>
        </p:blipFill>
        <p:spPr>
          <a:xfrm>
            <a:off x="7482440" y="5412210"/>
            <a:ext cx="1284259" cy="111600"/>
          </a:xfrm>
          <a:prstGeom prst="rect">
            <a:avLst/>
          </a:prstGeom>
        </p:spPr>
      </p:pic>
      <p:pic>
        <p:nvPicPr>
          <p:cNvPr id="34" name="Picture 33">
            <a:extLst>
              <a:ext uri="{FF2B5EF4-FFF2-40B4-BE49-F238E27FC236}">
                <a16:creationId xmlns:a16="http://schemas.microsoft.com/office/drawing/2014/main" id="{3350205E-ABDF-B2F0-D52E-A6A6711AE7C0}"/>
              </a:ext>
            </a:extLst>
          </p:cNvPr>
          <p:cNvPicPr>
            <a:picLocks noChangeAspect="1"/>
          </p:cNvPicPr>
          <p:nvPr/>
        </p:nvPicPr>
        <p:blipFill>
          <a:blip r:embed="rId15"/>
          <a:stretch>
            <a:fillRect/>
          </a:stretch>
        </p:blipFill>
        <p:spPr>
          <a:xfrm>
            <a:off x="9827727" y="5412210"/>
            <a:ext cx="1251638" cy="111600"/>
          </a:xfrm>
          <a:prstGeom prst="rect">
            <a:avLst/>
          </a:prstGeom>
        </p:spPr>
      </p:pic>
      <p:pic>
        <p:nvPicPr>
          <p:cNvPr id="18" name="Picture 17">
            <a:extLst>
              <a:ext uri="{FF2B5EF4-FFF2-40B4-BE49-F238E27FC236}">
                <a16:creationId xmlns:a16="http://schemas.microsoft.com/office/drawing/2014/main" id="{F46AFA9C-30B7-A496-97B5-B68C1E539FD4}"/>
              </a:ext>
            </a:extLst>
          </p:cNvPr>
          <p:cNvPicPr>
            <a:picLocks noChangeAspect="1"/>
          </p:cNvPicPr>
          <p:nvPr/>
        </p:nvPicPr>
        <p:blipFill>
          <a:blip r:embed="rId16"/>
          <a:stretch>
            <a:fillRect/>
          </a:stretch>
        </p:blipFill>
        <p:spPr>
          <a:xfrm>
            <a:off x="8834931" y="5372655"/>
            <a:ext cx="198914" cy="198914"/>
          </a:xfrm>
          <a:prstGeom prst="rect">
            <a:avLst/>
          </a:prstGeom>
        </p:spPr>
      </p:pic>
      <p:pic>
        <p:nvPicPr>
          <p:cNvPr id="19" name="Picture 18">
            <a:extLst>
              <a:ext uri="{FF2B5EF4-FFF2-40B4-BE49-F238E27FC236}">
                <a16:creationId xmlns:a16="http://schemas.microsoft.com/office/drawing/2014/main" id="{3FA0C1BA-BF04-1768-EFE6-D53F0CBE9981}"/>
              </a:ext>
            </a:extLst>
          </p:cNvPr>
          <p:cNvPicPr>
            <a:picLocks noChangeAspect="1"/>
          </p:cNvPicPr>
          <p:nvPr/>
        </p:nvPicPr>
        <p:blipFill>
          <a:blip r:embed="rId16"/>
          <a:stretch>
            <a:fillRect/>
          </a:stretch>
        </p:blipFill>
        <p:spPr>
          <a:xfrm>
            <a:off x="11120930" y="5372655"/>
            <a:ext cx="198914" cy="198914"/>
          </a:xfrm>
          <a:prstGeom prst="rect">
            <a:avLst/>
          </a:prstGeom>
        </p:spPr>
      </p:pic>
      <p:pic>
        <p:nvPicPr>
          <p:cNvPr id="21" name="object 15">
            <a:extLst>
              <a:ext uri="{FF2B5EF4-FFF2-40B4-BE49-F238E27FC236}">
                <a16:creationId xmlns:a16="http://schemas.microsoft.com/office/drawing/2014/main" id="{5F043217-585E-07F2-0F36-4E7CA13F4B96}"/>
              </a:ext>
            </a:extLst>
          </p:cNvPr>
          <p:cNvPicPr/>
          <p:nvPr/>
        </p:nvPicPr>
        <p:blipFill>
          <a:blip r:embed="rId17" cstate="print"/>
          <a:stretch>
            <a:fillRect/>
          </a:stretch>
        </p:blipFill>
        <p:spPr>
          <a:xfrm rot="20979358">
            <a:off x="8623910" y="644027"/>
            <a:ext cx="1123129" cy="1116351"/>
          </a:xfrm>
          <a:prstGeom prst="rect">
            <a:avLst/>
          </a:prstGeom>
        </p:spPr>
      </p:pic>
    </p:spTree>
    <p:extLst>
      <p:ext uri="{BB962C8B-B14F-4D97-AF65-F5344CB8AC3E}">
        <p14:creationId xmlns:p14="http://schemas.microsoft.com/office/powerpoint/2010/main" val="1487648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6564671-E478-0225-934B-A7B795CAD7E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237728F-9604-AEEA-1BF1-871314BBCB64}"/>
              </a:ext>
            </a:extLst>
          </p:cNvPr>
          <p:cNvSpPr txBox="1"/>
          <p:nvPr/>
        </p:nvSpPr>
        <p:spPr>
          <a:xfrm>
            <a:off x="718276" y="3414404"/>
            <a:ext cx="4158523" cy="751196"/>
          </a:xfrm>
          <a:prstGeom prst="rect">
            <a:avLst/>
          </a:prstGeom>
          <a:noFill/>
        </p:spPr>
        <p:txBody>
          <a:bodyPr wrap="square" lIns="0" tIns="0" rIns="0" bIns="0" rtlCol="0" anchor="t">
            <a:noAutofit/>
          </a:bodyPr>
          <a:lstStyle/>
          <a:p>
            <a:pPr>
              <a:lnSpc>
                <a:spcPct val="120000"/>
              </a:lnSpc>
              <a:spcAft>
                <a:spcPts val="700"/>
              </a:spcAft>
            </a:pPr>
            <a:r>
              <a:rPr lang="en-US" sz="1400" dirty="0">
                <a:solidFill>
                  <a:schemeClr val="bg1"/>
                </a:solidFill>
                <a:latin typeface="Arial" panose="020B0604020202020204" pitchFamily="34" charset="0"/>
                <a:cs typeface="Arial" panose="020B0604020202020204" pitchFamily="34" charset="0"/>
              </a:rPr>
              <a:t>We have five key product differences that set hushFree products apart from the competition.</a:t>
            </a:r>
          </a:p>
        </p:txBody>
      </p:sp>
      <p:sp>
        <p:nvSpPr>
          <p:cNvPr id="3" name="object 14">
            <a:extLst>
              <a:ext uri="{FF2B5EF4-FFF2-40B4-BE49-F238E27FC236}">
                <a16:creationId xmlns:a16="http://schemas.microsoft.com/office/drawing/2014/main" id="{A6C1A358-F29C-9B80-690F-FF0B2659B49F}"/>
              </a:ext>
            </a:extLst>
          </p:cNvPr>
          <p:cNvSpPr txBox="1">
            <a:spLocks/>
          </p:cNvSpPr>
          <p:nvPr/>
        </p:nvSpPr>
        <p:spPr>
          <a:xfrm>
            <a:off x="1930145" y="2194916"/>
            <a:ext cx="3226055"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chemeClr val="bg1"/>
                </a:solidFill>
                <a:effectLst/>
                <a:uLnTx/>
                <a:uFillTx/>
                <a:latin typeface="Backlash Script" panose="02000000000000000000" pitchFamily="2" charset="77"/>
                <a:ea typeface="+mj-ea"/>
                <a:cs typeface="Arial" panose="020B0604020202020204" pitchFamily="34" charset="0"/>
              </a:rPr>
              <a:t>differentiators</a:t>
            </a:r>
          </a:p>
        </p:txBody>
      </p:sp>
      <p:sp>
        <p:nvSpPr>
          <p:cNvPr id="6" name="object 14">
            <a:extLst>
              <a:ext uri="{FF2B5EF4-FFF2-40B4-BE49-F238E27FC236}">
                <a16:creationId xmlns:a16="http://schemas.microsoft.com/office/drawing/2014/main" id="{AF9278AA-A596-0359-FCFA-41ED4CB0B281}"/>
              </a:ext>
            </a:extLst>
          </p:cNvPr>
          <p:cNvSpPr txBox="1">
            <a:spLocks/>
          </p:cNvSpPr>
          <p:nvPr/>
        </p:nvSpPr>
        <p:spPr>
          <a:xfrm>
            <a:off x="718276" y="2899805"/>
            <a:ext cx="1351665"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BRAND</a:t>
            </a:r>
            <a:endParaRPr kumimoji="0" lang="en-US" sz="1800" b="0" i="0" u="none" strike="noStrike" kern="1200" cap="none" spc="286" normalizeH="0" baseline="0" noProof="0" dirty="0">
              <a:ln>
                <a:noFill/>
              </a:ln>
              <a:solidFill>
                <a:schemeClr val="bg1"/>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48126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9CA91"/>
        </a:solidFill>
        <a:effectLst/>
      </p:bgPr>
    </p:bg>
    <p:spTree>
      <p:nvGrpSpPr>
        <p:cNvPr id="1" name="">
          <a:extLst>
            <a:ext uri="{FF2B5EF4-FFF2-40B4-BE49-F238E27FC236}">
              <a16:creationId xmlns:a16="http://schemas.microsoft.com/office/drawing/2014/main" id="{F4A81ED6-5076-A492-22DC-4283F8A9517A}"/>
            </a:ext>
          </a:extLst>
        </p:cNvPr>
        <p:cNvGrpSpPr/>
        <p:nvPr/>
      </p:nvGrpSpPr>
      <p:grpSpPr>
        <a:xfrm>
          <a:off x="0" y="0"/>
          <a:ext cx="0" cy="0"/>
          <a:chOff x="0" y="0"/>
          <a:chExt cx="0" cy="0"/>
        </a:xfrm>
      </p:grpSpPr>
      <p:sp>
        <p:nvSpPr>
          <p:cNvPr id="16" name="Rectangle 15">
            <a:hlinkClick r:id="" action="ppaction://noaction"/>
            <a:extLst>
              <a:ext uri="{FF2B5EF4-FFF2-40B4-BE49-F238E27FC236}">
                <a16:creationId xmlns:a16="http://schemas.microsoft.com/office/drawing/2014/main" id="{D3D93AA3-499C-09EC-6E15-2AB90F6CF47C}"/>
              </a:ext>
            </a:extLst>
          </p:cNvPr>
          <p:cNvSpPr/>
          <p:nvPr/>
        </p:nvSpPr>
        <p:spPr>
          <a:xfrm>
            <a:off x="2333081" y="6186488"/>
            <a:ext cx="531222" cy="485775"/>
          </a:xfrm>
          <a:prstGeom prst="rect">
            <a:avLst/>
          </a:prstGeom>
          <a:noFill/>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 name="TextBox 5">
            <a:extLst>
              <a:ext uri="{FF2B5EF4-FFF2-40B4-BE49-F238E27FC236}">
                <a16:creationId xmlns:a16="http://schemas.microsoft.com/office/drawing/2014/main" id="{FBB10C46-FC0F-D122-2708-30ACD6CCC3A8}"/>
              </a:ext>
            </a:extLst>
          </p:cNvPr>
          <p:cNvSpPr txBox="1"/>
          <p:nvPr/>
        </p:nvSpPr>
        <p:spPr>
          <a:xfrm>
            <a:off x="6788011" y="2023033"/>
            <a:ext cx="4117802" cy="900696"/>
          </a:xfrm>
          <a:prstGeom prst="rect">
            <a:avLst/>
          </a:prstGeom>
          <a:noFill/>
        </p:spPr>
        <p:txBody>
          <a:bodyPr wrap="square" lIns="0" tIns="0" rIns="0" bIns="0">
            <a:spAutoFit/>
          </a:bodyPr>
          <a:lstStyle/>
          <a:p>
            <a:pPr>
              <a:lnSpc>
                <a:spcPct val="125000"/>
              </a:lnSpc>
            </a:pPr>
            <a:r>
              <a:rPr lang="en-GB" sz="1200" dirty="0">
                <a:solidFill>
                  <a:srgbClr val="003C53"/>
                </a:solidFill>
                <a:latin typeface="Arial" panose="020B0604020202020204" pitchFamily="34" charset="0"/>
                <a:cs typeface="Arial" panose="020B0604020202020204" pitchFamily="34" charset="0"/>
              </a:rPr>
              <a:t>hushFree booths are certified to </a:t>
            </a:r>
            <a:r>
              <a:rPr lang="en-GB" sz="1200" i="1" dirty="0">
                <a:solidFill>
                  <a:srgbClr val="003C53"/>
                </a:solidFill>
                <a:latin typeface="Arial" panose="020B0604020202020204" pitchFamily="34" charset="0"/>
                <a:cs typeface="Arial" panose="020B0604020202020204" pitchFamily="34" charset="0"/>
              </a:rPr>
              <a:t>ISO 23351:2020 </a:t>
            </a:r>
            <a:r>
              <a:rPr lang="en-GB" sz="1200" dirty="0">
                <a:solidFill>
                  <a:srgbClr val="003C53"/>
                </a:solidFill>
                <a:latin typeface="Arial" panose="020B0604020202020204" pitchFamily="34" charset="0"/>
                <a:cs typeface="Arial" panose="020B0604020202020204" pitchFamily="34" charset="0"/>
              </a:rPr>
              <a:t>Class A, the highest standard for speech level reduction in office environments. Enabled with acoustic laminated glass and </a:t>
            </a:r>
            <a:br>
              <a:rPr lang="en-GB" sz="1200" dirty="0">
                <a:solidFill>
                  <a:srgbClr val="003C53"/>
                </a:solidFill>
                <a:latin typeface="Arial" panose="020B0604020202020204" pitchFamily="34" charset="0"/>
                <a:cs typeface="Arial" panose="020B0604020202020204" pitchFamily="34" charset="0"/>
              </a:rPr>
            </a:br>
            <a:r>
              <a:rPr lang="en-GB" sz="1200" dirty="0">
                <a:solidFill>
                  <a:srgbClr val="003C53"/>
                </a:solidFill>
                <a:latin typeface="Arial" panose="020B0604020202020204" pitchFamily="34" charset="0"/>
                <a:cs typeface="Arial" panose="020B0604020202020204" pitchFamily="34" charset="0"/>
              </a:rPr>
              <a:t>a magnetic-closing door for maximum sound attenuation.</a:t>
            </a:r>
          </a:p>
        </p:txBody>
      </p:sp>
      <p:sp>
        <p:nvSpPr>
          <p:cNvPr id="3" name="object 14">
            <a:extLst>
              <a:ext uri="{FF2B5EF4-FFF2-40B4-BE49-F238E27FC236}">
                <a16:creationId xmlns:a16="http://schemas.microsoft.com/office/drawing/2014/main" id="{BF302F4B-369E-9780-7B2A-7267BB1B95CF}"/>
              </a:ext>
            </a:extLst>
          </p:cNvPr>
          <p:cNvSpPr txBox="1">
            <a:spLocks/>
          </p:cNvSpPr>
          <p:nvPr/>
        </p:nvSpPr>
        <p:spPr>
          <a:xfrm>
            <a:off x="6749274" y="861592"/>
            <a:ext cx="1494852"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rgbClr val="003C53"/>
                </a:solidFill>
                <a:effectLst/>
                <a:uLnTx/>
                <a:uFillTx/>
                <a:latin typeface="Backlash Script" panose="02000000000000000000" pitchFamily="2" charset="77"/>
                <a:ea typeface="+mj-ea"/>
                <a:cs typeface="Arial" panose="020B0604020202020204" pitchFamily="34" charset="0"/>
              </a:rPr>
              <a:t>proven</a:t>
            </a:r>
          </a:p>
        </p:txBody>
      </p:sp>
      <p:sp>
        <p:nvSpPr>
          <p:cNvPr id="7" name="object 14">
            <a:extLst>
              <a:ext uri="{FF2B5EF4-FFF2-40B4-BE49-F238E27FC236}">
                <a16:creationId xmlns:a16="http://schemas.microsoft.com/office/drawing/2014/main" id="{13EE6EB8-2911-756F-BBF1-B32905EA25FE}"/>
              </a:ext>
            </a:extLst>
          </p:cNvPr>
          <p:cNvSpPr txBox="1">
            <a:spLocks/>
          </p:cNvSpPr>
          <p:nvPr/>
        </p:nvSpPr>
        <p:spPr>
          <a:xfrm>
            <a:off x="8296942" y="1565330"/>
            <a:ext cx="2392252"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ACOUSTICS</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sp>
        <p:nvSpPr>
          <p:cNvPr id="11" name="Title 1">
            <a:extLst>
              <a:ext uri="{FF2B5EF4-FFF2-40B4-BE49-F238E27FC236}">
                <a16:creationId xmlns:a16="http://schemas.microsoft.com/office/drawing/2014/main" id="{B5D97693-3FFD-A90F-8DC4-06F920B4E796}"/>
              </a:ext>
            </a:extLst>
          </p:cNvPr>
          <p:cNvSpPr txBox="1">
            <a:spLocks/>
          </p:cNvSpPr>
          <p:nvPr/>
        </p:nvSpPr>
        <p:spPr>
          <a:xfrm>
            <a:off x="6788010" y="3477057"/>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dirty="0" err="1"/>
              <a:t>hushFree.XS</a:t>
            </a:r>
            <a:endParaRPr lang="en-US" sz="1000" dirty="0"/>
          </a:p>
        </p:txBody>
      </p:sp>
      <p:cxnSp>
        <p:nvCxnSpPr>
          <p:cNvPr id="10" name="Straight Connector 9">
            <a:extLst>
              <a:ext uri="{FF2B5EF4-FFF2-40B4-BE49-F238E27FC236}">
                <a16:creationId xmlns:a16="http://schemas.microsoft.com/office/drawing/2014/main" id="{7AB098E0-853A-AB17-0B4E-84E6AAA59CF1}"/>
              </a:ext>
            </a:extLst>
          </p:cNvPr>
          <p:cNvCxnSpPr>
            <a:cxnSpLocks/>
          </p:cNvCxnSpPr>
          <p:nvPr/>
        </p:nvCxnSpPr>
        <p:spPr>
          <a:xfrm>
            <a:off x="6788010" y="3376455"/>
            <a:ext cx="4289109" cy="0"/>
          </a:xfrm>
          <a:prstGeom prst="line">
            <a:avLst/>
          </a:prstGeom>
          <a:ln w="12700">
            <a:solidFill>
              <a:srgbClr val="003C53"/>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C8087D5-6C41-C83C-533F-8F7D30FCBE2E}"/>
              </a:ext>
            </a:extLst>
          </p:cNvPr>
          <p:cNvCxnSpPr>
            <a:cxnSpLocks/>
          </p:cNvCxnSpPr>
          <p:nvPr/>
        </p:nvCxnSpPr>
        <p:spPr>
          <a:xfrm>
            <a:off x="6788010" y="4979659"/>
            <a:ext cx="4289109" cy="0"/>
          </a:xfrm>
          <a:prstGeom prst="line">
            <a:avLst/>
          </a:prstGeom>
          <a:ln w="12700">
            <a:solidFill>
              <a:srgbClr val="DFB078"/>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2EAAF03-9AC7-83CD-A09E-82CF17086B4A}"/>
              </a:ext>
            </a:extLst>
          </p:cNvPr>
          <p:cNvCxnSpPr>
            <a:cxnSpLocks/>
          </p:cNvCxnSpPr>
          <p:nvPr/>
        </p:nvCxnSpPr>
        <p:spPr>
          <a:xfrm>
            <a:off x="6788010" y="4659768"/>
            <a:ext cx="4289109" cy="0"/>
          </a:xfrm>
          <a:prstGeom prst="line">
            <a:avLst/>
          </a:prstGeom>
          <a:ln w="12700">
            <a:solidFill>
              <a:srgbClr val="DFB078"/>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5A4D6FF-A1E7-CC78-8373-5F21AD14BE76}"/>
              </a:ext>
            </a:extLst>
          </p:cNvPr>
          <p:cNvCxnSpPr>
            <a:cxnSpLocks/>
          </p:cNvCxnSpPr>
          <p:nvPr/>
        </p:nvCxnSpPr>
        <p:spPr>
          <a:xfrm>
            <a:off x="6788010" y="4016237"/>
            <a:ext cx="4289109" cy="0"/>
          </a:xfrm>
          <a:prstGeom prst="line">
            <a:avLst/>
          </a:prstGeom>
          <a:ln w="12700">
            <a:solidFill>
              <a:srgbClr val="DFB078"/>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DAB89F1-1363-7558-8284-CAB360CD2271}"/>
              </a:ext>
            </a:extLst>
          </p:cNvPr>
          <p:cNvCxnSpPr>
            <a:cxnSpLocks/>
          </p:cNvCxnSpPr>
          <p:nvPr/>
        </p:nvCxnSpPr>
        <p:spPr>
          <a:xfrm>
            <a:off x="6788010" y="3696346"/>
            <a:ext cx="4289109" cy="0"/>
          </a:xfrm>
          <a:prstGeom prst="line">
            <a:avLst/>
          </a:prstGeom>
          <a:ln w="12700">
            <a:solidFill>
              <a:srgbClr val="DFB078"/>
            </a:solidFill>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0201B174-6D1E-9D6F-C732-B150B07403D5}"/>
              </a:ext>
            </a:extLst>
          </p:cNvPr>
          <p:cNvSpPr txBox="1">
            <a:spLocks/>
          </p:cNvSpPr>
          <p:nvPr/>
        </p:nvSpPr>
        <p:spPr>
          <a:xfrm>
            <a:off x="6788010" y="4756895"/>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dirty="0" err="1"/>
              <a:t>hushFree.M</a:t>
            </a:r>
            <a:endParaRPr lang="en-US" sz="1000" dirty="0"/>
          </a:p>
        </p:txBody>
      </p:sp>
      <p:sp>
        <p:nvSpPr>
          <p:cNvPr id="21" name="Title 1">
            <a:extLst>
              <a:ext uri="{FF2B5EF4-FFF2-40B4-BE49-F238E27FC236}">
                <a16:creationId xmlns:a16="http://schemas.microsoft.com/office/drawing/2014/main" id="{F837D454-442D-8E84-A0A7-0AC748269019}"/>
              </a:ext>
            </a:extLst>
          </p:cNvPr>
          <p:cNvSpPr txBox="1">
            <a:spLocks/>
          </p:cNvSpPr>
          <p:nvPr/>
        </p:nvSpPr>
        <p:spPr>
          <a:xfrm>
            <a:off x="6788010" y="4437657"/>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dirty="0" err="1"/>
              <a:t>hushFree.XM</a:t>
            </a:r>
            <a:endParaRPr lang="en-US" sz="1000" dirty="0"/>
          </a:p>
        </p:txBody>
      </p:sp>
      <p:sp>
        <p:nvSpPr>
          <p:cNvPr id="23" name="Title 1">
            <a:extLst>
              <a:ext uri="{FF2B5EF4-FFF2-40B4-BE49-F238E27FC236}">
                <a16:creationId xmlns:a16="http://schemas.microsoft.com/office/drawing/2014/main" id="{5FB4CA41-DCAF-F782-CEAC-C4E15B18D005}"/>
              </a:ext>
            </a:extLst>
          </p:cNvPr>
          <p:cNvSpPr txBox="1">
            <a:spLocks/>
          </p:cNvSpPr>
          <p:nvPr/>
        </p:nvSpPr>
        <p:spPr>
          <a:xfrm>
            <a:off x="6788010" y="3801185"/>
            <a:ext cx="2686656" cy="209829"/>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dirty="0" err="1"/>
              <a:t>hushFree.S</a:t>
            </a:r>
            <a:endParaRPr lang="en-US" sz="1000" dirty="0"/>
          </a:p>
          <a:p>
            <a:endParaRPr lang="en-US" sz="1000" dirty="0"/>
          </a:p>
        </p:txBody>
      </p:sp>
      <p:sp>
        <p:nvSpPr>
          <p:cNvPr id="24" name="Title 1">
            <a:extLst>
              <a:ext uri="{FF2B5EF4-FFF2-40B4-BE49-F238E27FC236}">
                <a16:creationId xmlns:a16="http://schemas.microsoft.com/office/drawing/2014/main" id="{1A631AC9-DD69-CC87-680D-AAB710B712EF}"/>
              </a:ext>
            </a:extLst>
          </p:cNvPr>
          <p:cNvSpPr txBox="1">
            <a:spLocks/>
          </p:cNvSpPr>
          <p:nvPr/>
        </p:nvSpPr>
        <p:spPr>
          <a:xfrm>
            <a:off x="6788010" y="3216964"/>
            <a:ext cx="1191343" cy="159445"/>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700" b="0" spc="200" dirty="0">
                <a:latin typeface="Arial"/>
                <a:cs typeface="Arial"/>
              </a:rPr>
              <a:t>PRODUCT</a:t>
            </a:r>
          </a:p>
        </p:txBody>
      </p:sp>
      <p:sp>
        <p:nvSpPr>
          <p:cNvPr id="26" name="Title 1">
            <a:extLst>
              <a:ext uri="{FF2B5EF4-FFF2-40B4-BE49-F238E27FC236}">
                <a16:creationId xmlns:a16="http://schemas.microsoft.com/office/drawing/2014/main" id="{F26D1FE0-0143-19CA-0028-27E71914004A}"/>
              </a:ext>
            </a:extLst>
          </p:cNvPr>
          <p:cNvSpPr txBox="1">
            <a:spLocks/>
          </p:cNvSpPr>
          <p:nvPr/>
        </p:nvSpPr>
        <p:spPr>
          <a:xfrm>
            <a:off x="9227847" y="3216965"/>
            <a:ext cx="803418" cy="14727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700" b="0" spc="200" dirty="0">
                <a:latin typeface="Arial"/>
                <a:cs typeface="Arial"/>
              </a:rPr>
              <a:t>DB RATING</a:t>
            </a:r>
          </a:p>
        </p:txBody>
      </p:sp>
      <p:sp>
        <p:nvSpPr>
          <p:cNvPr id="27" name="Title 1">
            <a:extLst>
              <a:ext uri="{FF2B5EF4-FFF2-40B4-BE49-F238E27FC236}">
                <a16:creationId xmlns:a16="http://schemas.microsoft.com/office/drawing/2014/main" id="{37A0BB9B-804D-F592-9BC0-7687EB1E4A1F}"/>
              </a:ext>
            </a:extLst>
          </p:cNvPr>
          <p:cNvSpPr txBox="1">
            <a:spLocks/>
          </p:cNvSpPr>
          <p:nvPr/>
        </p:nvSpPr>
        <p:spPr>
          <a:xfrm>
            <a:off x="9227846" y="3477057"/>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30.3db</a:t>
            </a:r>
          </a:p>
        </p:txBody>
      </p:sp>
      <p:sp>
        <p:nvSpPr>
          <p:cNvPr id="28" name="Title 1">
            <a:extLst>
              <a:ext uri="{FF2B5EF4-FFF2-40B4-BE49-F238E27FC236}">
                <a16:creationId xmlns:a16="http://schemas.microsoft.com/office/drawing/2014/main" id="{7417C79A-6D0F-985F-EC95-C14E2E47A77C}"/>
              </a:ext>
            </a:extLst>
          </p:cNvPr>
          <p:cNvSpPr txBox="1">
            <a:spLocks/>
          </p:cNvSpPr>
          <p:nvPr/>
        </p:nvSpPr>
        <p:spPr>
          <a:xfrm>
            <a:off x="9227846" y="3801185"/>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30.2db</a:t>
            </a:r>
          </a:p>
        </p:txBody>
      </p:sp>
      <p:sp>
        <p:nvSpPr>
          <p:cNvPr id="29" name="Title 1">
            <a:extLst>
              <a:ext uri="{FF2B5EF4-FFF2-40B4-BE49-F238E27FC236}">
                <a16:creationId xmlns:a16="http://schemas.microsoft.com/office/drawing/2014/main" id="{0BFE2C78-56FB-C5C8-C086-1BD915B67967}"/>
              </a:ext>
            </a:extLst>
          </p:cNvPr>
          <p:cNvSpPr txBox="1">
            <a:spLocks/>
          </p:cNvSpPr>
          <p:nvPr/>
        </p:nvSpPr>
        <p:spPr>
          <a:xfrm>
            <a:off x="9227846" y="4437657"/>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28.7db</a:t>
            </a:r>
          </a:p>
        </p:txBody>
      </p:sp>
      <p:sp>
        <p:nvSpPr>
          <p:cNvPr id="30" name="Title 1">
            <a:extLst>
              <a:ext uri="{FF2B5EF4-FFF2-40B4-BE49-F238E27FC236}">
                <a16:creationId xmlns:a16="http://schemas.microsoft.com/office/drawing/2014/main" id="{A7259042-0431-1FA9-D2FE-DD54A0C329C5}"/>
              </a:ext>
            </a:extLst>
          </p:cNvPr>
          <p:cNvSpPr txBox="1">
            <a:spLocks/>
          </p:cNvSpPr>
          <p:nvPr/>
        </p:nvSpPr>
        <p:spPr>
          <a:xfrm>
            <a:off x="9227846" y="4756895"/>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30.2db</a:t>
            </a:r>
          </a:p>
        </p:txBody>
      </p:sp>
      <p:sp>
        <p:nvSpPr>
          <p:cNvPr id="4" name="Title 1">
            <a:extLst>
              <a:ext uri="{FF2B5EF4-FFF2-40B4-BE49-F238E27FC236}">
                <a16:creationId xmlns:a16="http://schemas.microsoft.com/office/drawing/2014/main" id="{6E5C0CCF-4396-ACB8-E004-A6C3A85F5577}"/>
              </a:ext>
            </a:extLst>
          </p:cNvPr>
          <p:cNvSpPr txBox="1">
            <a:spLocks/>
          </p:cNvSpPr>
          <p:nvPr/>
        </p:nvSpPr>
        <p:spPr>
          <a:xfrm>
            <a:off x="10388120" y="3216965"/>
            <a:ext cx="803418" cy="14727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700" b="0" spc="200" dirty="0">
                <a:latin typeface="Arial"/>
                <a:cs typeface="Arial"/>
              </a:rPr>
              <a:t>CLASS</a:t>
            </a:r>
          </a:p>
        </p:txBody>
      </p:sp>
      <p:sp>
        <p:nvSpPr>
          <p:cNvPr id="5" name="Title 1">
            <a:extLst>
              <a:ext uri="{FF2B5EF4-FFF2-40B4-BE49-F238E27FC236}">
                <a16:creationId xmlns:a16="http://schemas.microsoft.com/office/drawing/2014/main" id="{13467857-88F2-9C60-8052-5B5BA25E71F9}"/>
              </a:ext>
            </a:extLst>
          </p:cNvPr>
          <p:cNvSpPr txBox="1">
            <a:spLocks/>
          </p:cNvSpPr>
          <p:nvPr/>
        </p:nvSpPr>
        <p:spPr>
          <a:xfrm>
            <a:off x="10388119" y="3477057"/>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A</a:t>
            </a:r>
          </a:p>
        </p:txBody>
      </p:sp>
      <p:sp>
        <p:nvSpPr>
          <p:cNvPr id="8" name="Title 1">
            <a:extLst>
              <a:ext uri="{FF2B5EF4-FFF2-40B4-BE49-F238E27FC236}">
                <a16:creationId xmlns:a16="http://schemas.microsoft.com/office/drawing/2014/main" id="{D7F24FCF-36AA-4BA7-92DD-E706ED195C09}"/>
              </a:ext>
            </a:extLst>
          </p:cNvPr>
          <p:cNvSpPr txBox="1">
            <a:spLocks/>
          </p:cNvSpPr>
          <p:nvPr/>
        </p:nvSpPr>
        <p:spPr>
          <a:xfrm>
            <a:off x="10388120" y="3801185"/>
            <a:ext cx="600308" cy="150583"/>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A</a:t>
            </a:r>
          </a:p>
        </p:txBody>
      </p:sp>
      <p:sp>
        <p:nvSpPr>
          <p:cNvPr id="9" name="Title 1">
            <a:extLst>
              <a:ext uri="{FF2B5EF4-FFF2-40B4-BE49-F238E27FC236}">
                <a16:creationId xmlns:a16="http://schemas.microsoft.com/office/drawing/2014/main" id="{9BDA0959-AD2B-F733-79C8-5BEB7CB63817}"/>
              </a:ext>
            </a:extLst>
          </p:cNvPr>
          <p:cNvSpPr txBox="1">
            <a:spLocks/>
          </p:cNvSpPr>
          <p:nvPr/>
        </p:nvSpPr>
        <p:spPr>
          <a:xfrm>
            <a:off x="10388119" y="4435469"/>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B</a:t>
            </a:r>
          </a:p>
        </p:txBody>
      </p:sp>
      <p:sp>
        <p:nvSpPr>
          <p:cNvPr id="12" name="Title 1">
            <a:extLst>
              <a:ext uri="{FF2B5EF4-FFF2-40B4-BE49-F238E27FC236}">
                <a16:creationId xmlns:a16="http://schemas.microsoft.com/office/drawing/2014/main" id="{60C4C1C3-84A2-7CC8-7357-F6DF218FFDAD}"/>
              </a:ext>
            </a:extLst>
          </p:cNvPr>
          <p:cNvSpPr txBox="1">
            <a:spLocks/>
          </p:cNvSpPr>
          <p:nvPr/>
        </p:nvSpPr>
        <p:spPr>
          <a:xfrm>
            <a:off x="10388119" y="4754707"/>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A</a:t>
            </a:r>
          </a:p>
        </p:txBody>
      </p:sp>
      <p:sp>
        <p:nvSpPr>
          <p:cNvPr id="36" name="Title 1">
            <a:extLst>
              <a:ext uri="{FF2B5EF4-FFF2-40B4-BE49-F238E27FC236}">
                <a16:creationId xmlns:a16="http://schemas.microsoft.com/office/drawing/2014/main" id="{BFBDF696-1F8B-A2F1-9783-6DD524D4AEC7}"/>
              </a:ext>
            </a:extLst>
          </p:cNvPr>
          <p:cNvSpPr txBox="1">
            <a:spLocks/>
          </p:cNvSpPr>
          <p:nvPr/>
        </p:nvSpPr>
        <p:spPr>
          <a:xfrm>
            <a:off x="6788010" y="5076133"/>
            <a:ext cx="1889262" cy="260244"/>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dirty="0" err="1"/>
              <a:t>hushFree.L</a:t>
            </a:r>
            <a:endParaRPr lang="en-US" sz="1000" dirty="0"/>
          </a:p>
        </p:txBody>
      </p:sp>
      <p:sp>
        <p:nvSpPr>
          <p:cNvPr id="37" name="Title 1">
            <a:extLst>
              <a:ext uri="{FF2B5EF4-FFF2-40B4-BE49-F238E27FC236}">
                <a16:creationId xmlns:a16="http://schemas.microsoft.com/office/drawing/2014/main" id="{6292D287-4172-B6A2-BA1F-9DC9DD39A258}"/>
              </a:ext>
            </a:extLst>
          </p:cNvPr>
          <p:cNvSpPr txBox="1">
            <a:spLocks/>
          </p:cNvSpPr>
          <p:nvPr/>
        </p:nvSpPr>
        <p:spPr>
          <a:xfrm>
            <a:off x="9227846" y="5076133"/>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30.6db</a:t>
            </a:r>
          </a:p>
        </p:txBody>
      </p:sp>
      <p:sp>
        <p:nvSpPr>
          <p:cNvPr id="38" name="Title 1">
            <a:extLst>
              <a:ext uri="{FF2B5EF4-FFF2-40B4-BE49-F238E27FC236}">
                <a16:creationId xmlns:a16="http://schemas.microsoft.com/office/drawing/2014/main" id="{7C2653EE-1C13-218D-EEA4-E6F7B5E9187A}"/>
              </a:ext>
            </a:extLst>
          </p:cNvPr>
          <p:cNvSpPr txBox="1">
            <a:spLocks/>
          </p:cNvSpPr>
          <p:nvPr/>
        </p:nvSpPr>
        <p:spPr>
          <a:xfrm>
            <a:off x="10388119" y="5073945"/>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A</a:t>
            </a:r>
          </a:p>
        </p:txBody>
      </p:sp>
      <p:cxnSp>
        <p:nvCxnSpPr>
          <p:cNvPr id="39" name="Straight Connector 38">
            <a:extLst>
              <a:ext uri="{FF2B5EF4-FFF2-40B4-BE49-F238E27FC236}">
                <a16:creationId xmlns:a16="http://schemas.microsoft.com/office/drawing/2014/main" id="{59D9DE2D-93FB-DEE1-E2D1-4301943C50BD}"/>
              </a:ext>
            </a:extLst>
          </p:cNvPr>
          <p:cNvCxnSpPr>
            <a:cxnSpLocks/>
          </p:cNvCxnSpPr>
          <p:nvPr/>
        </p:nvCxnSpPr>
        <p:spPr>
          <a:xfrm>
            <a:off x="6788010" y="4324678"/>
            <a:ext cx="4289109" cy="0"/>
          </a:xfrm>
          <a:prstGeom prst="line">
            <a:avLst/>
          </a:prstGeom>
          <a:ln w="12700">
            <a:solidFill>
              <a:srgbClr val="DFB078"/>
            </a:solidFill>
          </a:ln>
        </p:spPr>
        <p:style>
          <a:lnRef idx="1">
            <a:schemeClr val="accent1"/>
          </a:lnRef>
          <a:fillRef idx="0">
            <a:schemeClr val="accent1"/>
          </a:fillRef>
          <a:effectRef idx="0">
            <a:schemeClr val="accent1"/>
          </a:effectRef>
          <a:fontRef idx="minor">
            <a:schemeClr val="tx1"/>
          </a:fontRef>
        </p:style>
      </p:cxnSp>
      <p:sp>
        <p:nvSpPr>
          <p:cNvPr id="40" name="Title 1">
            <a:extLst>
              <a:ext uri="{FF2B5EF4-FFF2-40B4-BE49-F238E27FC236}">
                <a16:creationId xmlns:a16="http://schemas.microsoft.com/office/drawing/2014/main" id="{E1677CA6-8FA9-1940-18F0-402F7498EA7F}"/>
              </a:ext>
            </a:extLst>
          </p:cNvPr>
          <p:cNvSpPr txBox="1">
            <a:spLocks/>
          </p:cNvSpPr>
          <p:nvPr/>
        </p:nvSpPr>
        <p:spPr>
          <a:xfrm>
            <a:off x="6788010" y="4113558"/>
            <a:ext cx="2686656" cy="209829"/>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dirty="0" err="1"/>
              <a:t>hushFree.S.Hybrid</a:t>
            </a:r>
            <a:endParaRPr lang="en-US" sz="1000" dirty="0"/>
          </a:p>
          <a:p>
            <a:endParaRPr lang="en-US" sz="1000" dirty="0"/>
          </a:p>
        </p:txBody>
      </p:sp>
      <p:sp>
        <p:nvSpPr>
          <p:cNvPr id="41" name="Title 1">
            <a:extLst>
              <a:ext uri="{FF2B5EF4-FFF2-40B4-BE49-F238E27FC236}">
                <a16:creationId xmlns:a16="http://schemas.microsoft.com/office/drawing/2014/main" id="{8607B705-B384-1130-6FEE-B25FD2C32D12}"/>
              </a:ext>
            </a:extLst>
          </p:cNvPr>
          <p:cNvSpPr txBox="1">
            <a:spLocks/>
          </p:cNvSpPr>
          <p:nvPr/>
        </p:nvSpPr>
        <p:spPr>
          <a:xfrm>
            <a:off x="9227846" y="4113558"/>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30.1db</a:t>
            </a:r>
          </a:p>
        </p:txBody>
      </p:sp>
      <p:sp>
        <p:nvSpPr>
          <p:cNvPr id="42" name="Title 1">
            <a:extLst>
              <a:ext uri="{FF2B5EF4-FFF2-40B4-BE49-F238E27FC236}">
                <a16:creationId xmlns:a16="http://schemas.microsoft.com/office/drawing/2014/main" id="{6749DA63-04DD-B331-775A-7D3D0227EBAA}"/>
              </a:ext>
            </a:extLst>
          </p:cNvPr>
          <p:cNvSpPr txBox="1">
            <a:spLocks/>
          </p:cNvSpPr>
          <p:nvPr/>
        </p:nvSpPr>
        <p:spPr>
          <a:xfrm>
            <a:off x="10388119" y="4113558"/>
            <a:ext cx="1191343" cy="192982"/>
          </a:xfrm>
          <a:prstGeom prst="rect">
            <a:avLst/>
          </a:prstGeom>
        </p:spPr>
        <p:txBody>
          <a:bodyPr lIns="0" tIns="0" rIns="0" bIns="0" anchor="t"/>
          <a:lstStyle>
            <a:lvl1pPr algn="l" defTabSz="914400" rtl="0" eaLnBrk="1" latinLnBrk="0" hangingPunct="1">
              <a:lnSpc>
                <a:spcPct val="90000"/>
              </a:lnSpc>
              <a:spcBef>
                <a:spcPct val="0"/>
              </a:spcBef>
              <a:buNone/>
              <a:defRPr sz="3600" b="1" kern="1200">
                <a:solidFill>
                  <a:srgbClr val="003C53"/>
                </a:solidFill>
                <a:latin typeface="Arial" panose="020B0604020202020204" pitchFamily="34" charset="0"/>
                <a:ea typeface="+mj-ea"/>
                <a:cs typeface="Arial" panose="020B0604020202020204" pitchFamily="34" charset="0"/>
              </a:defRPr>
            </a:lvl1pPr>
          </a:lstStyle>
          <a:p>
            <a:r>
              <a:rPr lang="en-US" sz="1000" b="0" dirty="0"/>
              <a:t>A</a:t>
            </a:r>
          </a:p>
        </p:txBody>
      </p:sp>
      <p:pic>
        <p:nvPicPr>
          <p:cNvPr id="2" name="Picture 1">
            <a:extLst>
              <a:ext uri="{FF2B5EF4-FFF2-40B4-BE49-F238E27FC236}">
                <a16:creationId xmlns:a16="http://schemas.microsoft.com/office/drawing/2014/main" id="{88D39B9C-57DD-C648-F94E-D915BDE00D78}"/>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724067" y="1106959"/>
            <a:ext cx="5371932" cy="4485057"/>
          </a:xfrm>
          <a:prstGeom prst="rect">
            <a:avLst/>
          </a:prstGeom>
        </p:spPr>
      </p:pic>
    </p:spTree>
    <p:extLst>
      <p:ext uri="{BB962C8B-B14F-4D97-AF65-F5344CB8AC3E}">
        <p14:creationId xmlns:p14="http://schemas.microsoft.com/office/powerpoint/2010/main" val="2801824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bject 14">
            <a:extLst>
              <a:ext uri="{FF2B5EF4-FFF2-40B4-BE49-F238E27FC236}">
                <a16:creationId xmlns:a16="http://schemas.microsoft.com/office/drawing/2014/main" id="{47AD103E-F237-9DB1-3777-9B97B6110D69}"/>
              </a:ext>
            </a:extLst>
          </p:cNvPr>
          <p:cNvSpPr txBox="1">
            <a:spLocks/>
          </p:cNvSpPr>
          <p:nvPr/>
        </p:nvSpPr>
        <p:spPr>
          <a:xfrm>
            <a:off x="1706963" y="1089908"/>
            <a:ext cx="2119972"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rgbClr val="F7C7C8"/>
                </a:solidFill>
                <a:effectLst/>
                <a:uLnTx/>
                <a:uFillTx/>
                <a:latin typeface="Backlash Script" panose="02000000000000000000" pitchFamily="2" charset="77"/>
                <a:ea typeface="+mj-ea"/>
                <a:cs typeface="Arial" panose="020B0604020202020204" pitchFamily="34" charset="0"/>
              </a:rPr>
              <a:t>assistant</a:t>
            </a:r>
          </a:p>
        </p:txBody>
      </p:sp>
      <p:sp>
        <p:nvSpPr>
          <p:cNvPr id="3" name="object 14">
            <a:extLst>
              <a:ext uri="{FF2B5EF4-FFF2-40B4-BE49-F238E27FC236}">
                <a16:creationId xmlns:a16="http://schemas.microsoft.com/office/drawing/2014/main" id="{E929B450-CB61-70EC-D3F6-A41618E8DAB5}"/>
              </a:ext>
            </a:extLst>
          </p:cNvPr>
          <p:cNvSpPr txBox="1">
            <a:spLocks/>
          </p:cNvSpPr>
          <p:nvPr/>
        </p:nvSpPr>
        <p:spPr>
          <a:xfrm>
            <a:off x="731248" y="1780394"/>
            <a:ext cx="2542415"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HUSH</a:t>
            </a:r>
            <a:endParaRPr kumimoji="0" lang="en-US" sz="1800" b="0" i="0" u="none" strike="noStrike" kern="1200" cap="none" spc="286" normalizeH="0" baseline="0" noProof="0" dirty="0">
              <a:ln>
                <a:noFill/>
              </a:ln>
              <a:solidFill>
                <a:schemeClr val="bg1"/>
              </a:solidFill>
              <a:effectLst/>
              <a:uLnTx/>
              <a:uFillTx/>
              <a:latin typeface="Arial" panose="020B0604020202020204" pitchFamily="34" charset="0"/>
              <a:ea typeface="+mj-ea"/>
              <a:cs typeface="Arial" panose="020B0604020202020204" pitchFamily="34" charset="0"/>
            </a:endParaRPr>
          </a:p>
        </p:txBody>
      </p:sp>
      <p:sp>
        <p:nvSpPr>
          <p:cNvPr id="4" name="TextBox 3">
            <a:extLst>
              <a:ext uri="{FF2B5EF4-FFF2-40B4-BE49-F238E27FC236}">
                <a16:creationId xmlns:a16="http://schemas.microsoft.com/office/drawing/2014/main" id="{6A61B18E-F6FD-FEA9-9524-C0E4A2232EF7}"/>
              </a:ext>
            </a:extLst>
          </p:cNvPr>
          <p:cNvSpPr txBox="1"/>
          <p:nvPr/>
        </p:nvSpPr>
        <p:spPr>
          <a:xfrm>
            <a:off x="731248" y="2285841"/>
            <a:ext cx="4369390" cy="2846100"/>
          </a:xfrm>
          <a:prstGeom prst="rect">
            <a:avLst/>
          </a:prstGeom>
          <a:noFill/>
        </p:spPr>
        <p:txBody>
          <a:bodyPr wrap="square" lIns="0" tIns="0" rIns="0" bIns="0">
            <a:spAutoFit/>
          </a:bodyPr>
          <a:lstStyle/>
          <a:p>
            <a:pPr algn="l">
              <a:lnSpc>
                <a:spcPct val="125000"/>
              </a:lnSpc>
            </a:pPr>
            <a:r>
              <a:rPr lang="en-GB" sz="1400" b="0" i="0" u="none" strike="noStrike" dirty="0">
                <a:solidFill>
                  <a:schemeClr val="bg1"/>
                </a:solidFill>
                <a:effectLst/>
                <a:latin typeface="Arial" panose="020B0604020202020204" pitchFamily="34" charset="0"/>
                <a:cs typeface="Arial" panose="020B0604020202020204" pitchFamily="34" charset="0"/>
              </a:rPr>
              <a:t>The intelligent, intuitive </a:t>
            </a:r>
            <a:r>
              <a:rPr lang="en-GB" sz="1400" b="0" i="0" u="none" strike="noStrike" dirty="0" err="1">
                <a:solidFill>
                  <a:schemeClr val="bg1"/>
                </a:solidFill>
                <a:effectLst/>
                <a:latin typeface="Arial" panose="020B0604020202020204" pitchFamily="34" charset="0"/>
                <a:cs typeface="Arial" panose="020B0604020202020204" pitchFamily="34" charset="0"/>
              </a:rPr>
              <a:t>hushAssistant</a:t>
            </a:r>
            <a:r>
              <a:rPr lang="en-GB" sz="1400" b="0" i="0" u="none" strike="noStrike" dirty="0">
                <a:solidFill>
                  <a:schemeClr val="bg1"/>
                </a:solidFill>
                <a:effectLst/>
                <a:latin typeface="Arial" panose="020B0604020202020204" pitchFamily="34" charset="0"/>
                <a:cs typeface="Arial" panose="020B0604020202020204" pitchFamily="34" charset="0"/>
              </a:rPr>
              <a:t> puts control at your fingertips. With a simple touchscreen, users can:</a:t>
            </a:r>
          </a:p>
          <a:p>
            <a:pPr algn="l">
              <a:lnSpc>
                <a:spcPct val="125000"/>
              </a:lnSpc>
              <a:spcBef>
                <a:spcPts val="700"/>
              </a:spcBef>
            </a:pPr>
            <a:r>
              <a:rPr lang="en-GB" sz="1400" b="0" i="0" u="none" strike="noStrike" dirty="0">
                <a:solidFill>
                  <a:schemeClr val="bg1"/>
                </a:solidFill>
                <a:effectLst/>
                <a:latin typeface="Arial" panose="020B0604020202020204" pitchFamily="34" charset="0"/>
                <a:cs typeface="Arial" panose="020B0604020202020204" pitchFamily="34" charset="0"/>
              </a:rPr>
              <a:t>Adjust lighting to match natural sunlight cycles, boosting comfort and efficiency</a:t>
            </a:r>
          </a:p>
          <a:p>
            <a:pPr algn="l">
              <a:lnSpc>
                <a:spcPct val="125000"/>
              </a:lnSpc>
              <a:spcBef>
                <a:spcPts val="700"/>
              </a:spcBef>
            </a:pPr>
            <a:r>
              <a:rPr lang="en-GB" sz="1400" b="0" i="0" u="none" strike="noStrike" dirty="0">
                <a:solidFill>
                  <a:schemeClr val="bg1"/>
                </a:solidFill>
                <a:effectLst/>
                <a:latin typeface="Arial" panose="020B0604020202020204" pitchFamily="34" charset="0"/>
                <a:cs typeface="Arial" panose="020B0604020202020204" pitchFamily="34" charset="0"/>
              </a:rPr>
              <a:t>Control ventilation for a personalized environment</a:t>
            </a:r>
          </a:p>
          <a:p>
            <a:pPr algn="l">
              <a:lnSpc>
                <a:spcPct val="125000"/>
              </a:lnSpc>
              <a:spcBef>
                <a:spcPts val="700"/>
              </a:spcBef>
            </a:pPr>
            <a:r>
              <a:rPr lang="en-GB" sz="1400" b="0" i="0" u="none" strike="noStrike" dirty="0">
                <a:solidFill>
                  <a:schemeClr val="bg1"/>
                </a:solidFill>
                <a:effectLst/>
                <a:latin typeface="Arial" panose="020B0604020202020204" pitchFamily="34" charset="0"/>
                <a:cs typeface="Arial" panose="020B0604020202020204" pitchFamily="34" charset="0"/>
              </a:rPr>
              <a:t>Reserve the pod for work or meetings</a:t>
            </a:r>
          </a:p>
          <a:p>
            <a:pPr algn="l">
              <a:lnSpc>
                <a:spcPct val="125000"/>
              </a:lnSpc>
              <a:spcBef>
                <a:spcPts val="700"/>
              </a:spcBef>
            </a:pPr>
            <a:r>
              <a:rPr lang="en-GB" sz="1400" b="0" i="0" u="none" strike="noStrike" dirty="0">
                <a:solidFill>
                  <a:schemeClr val="bg1"/>
                </a:solidFill>
                <a:effectLst/>
                <a:latin typeface="Arial" panose="020B0604020202020204" pitchFamily="34" charset="0"/>
                <a:cs typeface="Arial" panose="020B0604020202020204" pitchFamily="34" charset="0"/>
              </a:rPr>
              <a:t>Choose from presets: Auto, Focus, Video Call, or Relax</a:t>
            </a:r>
          </a:p>
          <a:p>
            <a:pPr algn="l">
              <a:lnSpc>
                <a:spcPct val="125000"/>
              </a:lnSpc>
              <a:spcBef>
                <a:spcPts val="700"/>
              </a:spcBef>
            </a:pPr>
            <a:r>
              <a:rPr lang="en-GB" sz="1400" b="0" i="0" u="none" strike="noStrike" dirty="0">
                <a:solidFill>
                  <a:schemeClr val="bg1"/>
                </a:solidFill>
                <a:effectLst/>
                <a:latin typeface="Arial" panose="020B0604020202020204" pitchFamily="34" charset="0"/>
                <a:cs typeface="Arial" panose="020B0604020202020204" pitchFamily="34" charset="0"/>
              </a:rPr>
              <a:t>Plus, the “Coffee Time” reminder helps encourage regular breaks.</a:t>
            </a:r>
          </a:p>
        </p:txBody>
      </p:sp>
    </p:spTree>
    <p:extLst>
      <p:ext uri="{BB962C8B-B14F-4D97-AF65-F5344CB8AC3E}">
        <p14:creationId xmlns:p14="http://schemas.microsoft.com/office/powerpoint/2010/main" val="31387434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4E1DC"/>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E259E3-FFDA-EAE5-5D11-9AC3406392F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854947" y="1020766"/>
            <a:ext cx="3500788" cy="4694238"/>
          </a:xfrm>
          <a:prstGeom prst="rect">
            <a:avLst/>
          </a:prstGeom>
        </p:spPr>
      </p:pic>
      <p:sp>
        <p:nvSpPr>
          <p:cNvPr id="6" name="TextBox 5">
            <a:extLst>
              <a:ext uri="{FF2B5EF4-FFF2-40B4-BE49-F238E27FC236}">
                <a16:creationId xmlns:a16="http://schemas.microsoft.com/office/drawing/2014/main" id="{6FB61C29-46A8-79EB-EB49-3C01CD55BD72}"/>
              </a:ext>
            </a:extLst>
          </p:cNvPr>
          <p:cNvSpPr txBox="1"/>
          <p:nvPr/>
        </p:nvSpPr>
        <p:spPr>
          <a:xfrm>
            <a:off x="779114" y="2390940"/>
            <a:ext cx="2889252" cy="1233543"/>
          </a:xfrm>
          <a:prstGeom prst="rect">
            <a:avLst/>
          </a:prstGeom>
          <a:noFill/>
        </p:spPr>
        <p:txBody>
          <a:bodyPr wrap="square" lIns="0" tIns="0" rIns="0" bIns="0">
            <a:spAutoFit/>
          </a:bodyPr>
          <a:lstStyle/>
          <a:p>
            <a:pPr>
              <a:lnSpc>
                <a:spcPct val="110000"/>
              </a:lnSpc>
              <a:spcAft>
                <a:spcPts val="700"/>
              </a:spcAft>
            </a:pPr>
            <a:r>
              <a:rPr lang="en-GB" sz="1400" b="1" dirty="0">
                <a:solidFill>
                  <a:srgbClr val="003C53"/>
                </a:solidFill>
                <a:latin typeface="Arial" panose="020B0604020202020204" pitchFamily="34" charset="0"/>
                <a:cs typeface="Arial" panose="020B0604020202020204" pitchFamily="34" charset="0"/>
              </a:rPr>
              <a:t>Focus Mode: Bright, </a:t>
            </a:r>
            <a:br>
              <a:rPr lang="en-GB" sz="1400" b="1" dirty="0">
                <a:solidFill>
                  <a:srgbClr val="003C53"/>
                </a:solidFill>
                <a:latin typeface="Arial" panose="020B0604020202020204" pitchFamily="34" charset="0"/>
                <a:cs typeface="Arial" panose="020B0604020202020204" pitchFamily="34" charset="0"/>
              </a:rPr>
            </a:br>
            <a:r>
              <a:rPr lang="en-GB" sz="1400" b="1" dirty="0">
                <a:solidFill>
                  <a:srgbClr val="003C53"/>
                </a:solidFill>
                <a:latin typeface="Arial" panose="020B0604020202020204" pitchFamily="34" charset="0"/>
                <a:cs typeface="Arial" panose="020B0604020202020204" pitchFamily="34" charset="0"/>
              </a:rPr>
              <a:t>Sharp Productive</a:t>
            </a:r>
          </a:p>
          <a:p>
            <a:pPr>
              <a:lnSpc>
                <a:spcPct val="125000"/>
              </a:lnSpc>
              <a:spcAft>
                <a:spcPts val="700"/>
              </a:spcAft>
            </a:pPr>
            <a:r>
              <a:rPr lang="en-GB" sz="1200" dirty="0">
                <a:solidFill>
                  <a:srgbClr val="003C53"/>
                </a:solidFill>
                <a:latin typeface="Arial" panose="020B0604020202020204" pitchFamily="34" charset="0"/>
                <a:cs typeface="Arial" panose="020B0604020202020204" pitchFamily="34" charset="0"/>
              </a:rPr>
              <a:t>6500k light at 90% brightness enhances concentration for detail orientated tasks like drafting documents.</a:t>
            </a:r>
          </a:p>
        </p:txBody>
      </p:sp>
      <p:sp>
        <p:nvSpPr>
          <p:cNvPr id="7" name="object 14">
            <a:extLst>
              <a:ext uri="{FF2B5EF4-FFF2-40B4-BE49-F238E27FC236}">
                <a16:creationId xmlns:a16="http://schemas.microsoft.com/office/drawing/2014/main" id="{202D41C7-6E9C-A409-D43B-C24E70F4D32E}"/>
              </a:ext>
            </a:extLst>
          </p:cNvPr>
          <p:cNvSpPr txBox="1">
            <a:spLocks/>
          </p:cNvSpPr>
          <p:nvPr/>
        </p:nvSpPr>
        <p:spPr>
          <a:xfrm>
            <a:off x="814749" y="920750"/>
            <a:ext cx="2992787"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rgbClr val="003C53"/>
                </a:solidFill>
                <a:effectLst/>
                <a:uLnTx/>
                <a:uFillTx/>
                <a:latin typeface="Backlash Script" panose="02000000000000000000" pitchFamily="2" charset="77"/>
                <a:ea typeface="+mj-ea"/>
                <a:cs typeface="Arial" panose="020B0604020202020204" pitchFamily="34" charset="0"/>
              </a:rPr>
              <a:t>revolutionary</a:t>
            </a:r>
          </a:p>
        </p:txBody>
      </p:sp>
      <p:sp>
        <p:nvSpPr>
          <p:cNvPr id="9" name="TextBox 8">
            <a:extLst>
              <a:ext uri="{FF2B5EF4-FFF2-40B4-BE49-F238E27FC236}">
                <a16:creationId xmlns:a16="http://schemas.microsoft.com/office/drawing/2014/main" id="{F7C8C585-FBAD-C281-9B2D-3CF971ABAFFB}"/>
              </a:ext>
            </a:extLst>
          </p:cNvPr>
          <p:cNvSpPr txBox="1"/>
          <p:nvPr/>
        </p:nvSpPr>
        <p:spPr>
          <a:xfrm>
            <a:off x="779113" y="3946945"/>
            <a:ext cx="3321399" cy="1233543"/>
          </a:xfrm>
          <a:prstGeom prst="rect">
            <a:avLst/>
          </a:prstGeom>
          <a:noFill/>
        </p:spPr>
        <p:txBody>
          <a:bodyPr wrap="square" lIns="0" tIns="0" rIns="0" bIns="0">
            <a:spAutoFit/>
          </a:bodyPr>
          <a:lstStyle/>
          <a:p>
            <a:pPr>
              <a:lnSpc>
                <a:spcPct val="110000"/>
              </a:lnSpc>
              <a:spcAft>
                <a:spcPts val="700"/>
              </a:spcAft>
            </a:pPr>
            <a:r>
              <a:rPr lang="en-GB" sz="1400" b="1" dirty="0">
                <a:solidFill>
                  <a:srgbClr val="003C53"/>
                </a:solidFill>
                <a:latin typeface="Arial" panose="020B0604020202020204" pitchFamily="34" charset="0"/>
                <a:cs typeface="Arial" panose="020B0604020202020204" pitchFamily="34" charset="0"/>
              </a:rPr>
              <a:t>Video Call Mode: Bright, </a:t>
            </a:r>
            <a:br>
              <a:rPr lang="en-GB" sz="1400" b="1" dirty="0">
                <a:solidFill>
                  <a:srgbClr val="003C53"/>
                </a:solidFill>
                <a:latin typeface="Arial" panose="020B0604020202020204" pitchFamily="34" charset="0"/>
                <a:cs typeface="Arial" panose="020B0604020202020204" pitchFamily="34" charset="0"/>
              </a:rPr>
            </a:br>
            <a:r>
              <a:rPr lang="en-GB" sz="1400" b="1" dirty="0">
                <a:solidFill>
                  <a:srgbClr val="003C53"/>
                </a:solidFill>
                <a:latin typeface="Arial" panose="020B0604020202020204" pitchFamily="34" charset="0"/>
                <a:cs typeface="Arial" panose="020B0604020202020204" pitchFamily="34" charset="0"/>
              </a:rPr>
              <a:t>Professional Presence</a:t>
            </a:r>
          </a:p>
          <a:p>
            <a:pPr>
              <a:lnSpc>
                <a:spcPct val="125000"/>
              </a:lnSpc>
              <a:spcAft>
                <a:spcPts val="700"/>
              </a:spcAft>
            </a:pPr>
            <a:r>
              <a:rPr lang="en-GB" sz="1200" dirty="0">
                <a:solidFill>
                  <a:srgbClr val="003C53"/>
                </a:solidFill>
                <a:latin typeface="Arial" panose="020B0604020202020204" pitchFamily="34" charset="0"/>
                <a:cs typeface="Arial" panose="020B0604020202020204" pitchFamily="34" charset="0"/>
              </a:rPr>
              <a:t>4000k light with side LEDs enhances video quality, ensuring clear facial expressions and engaging conversations.</a:t>
            </a:r>
          </a:p>
        </p:txBody>
      </p:sp>
      <p:sp>
        <p:nvSpPr>
          <p:cNvPr id="10" name="TextBox 9">
            <a:extLst>
              <a:ext uri="{FF2B5EF4-FFF2-40B4-BE49-F238E27FC236}">
                <a16:creationId xmlns:a16="http://schemas.microsoft.com/office/drawing/2014/main" id="{940734C5-DCA7-0121-A078-CE8EA56D2A87}"/>
              </a:ext>
            </a:extLst>
          </p:cNvPr>
          <p:cNvSpPr txBox="1"/>
          <p:nvPr/>
        </p:nvSpPr>
        <p:spPr>
          <a:xfrm>
            <a:off x="4451001" y="2390940"/>
            <a:ext cx="2635599" cy="1233543"/>
          </a:xfrm>
          <a:prstGeom prst="rect">
            <a:avLst/>
          </a:prstGeom>
          <a:noFill/>
        </p:spPr>
        <p:txBody>
          <a:bodyPr wrap="square" lIns="0" tIns="0" rIns="0" bIns="0">
            <a:spAutoFit/>
          </a:bodyPr>
          <a:lstStyle/>
          <a:p>
            <a:pPr>
              <a:lnSpc>
                <a:spcPct val="110000"/>
              </a:lnSpc>
              <a:spcAft>
                <a:spcPts val="700"/>
              </a:spcAft>
            </a:pPr>
            <a:r>
              <a:rPr lang="en-GB" sz="1400" b="1" dirty="0">
                <a:solidFill>
                  <a:srgbClr val="003C53"/>
                </a:solidFill>
                <a:latin typeface="Arial" panose="020B0604020202020204" pitchFamily="34" charset="0"/>
                <a:cs typeface="Arial" panose="020B0604020202020204" pitchFamily="34" charset="0"/>
              </a:rPr>
              <a:t>Relax Mode: Warm, </a:t>
            </a:r>
            <a:br>
              <a:rPr lang="en-GB" sz="1400" b="1" dirty="0">
                <a:solidFill>
                  <a:srgbClr val="003C53"/>
                </a:solidFill>
                <a:latin typeface="Arial" panose="020B0604020202020204" pitchFamily="34" charset="0"/>
                <a:cs typeface="Arial" panose="020B0604020202020204" pitchFamily="34" charset="0"/>
              </a:rPr>
            </a:br>
            <a:r>
              <a:rPr lang="en-GB" sz="1400" b="1" dirty="0">
                <a:solidFill>
                  <a:srgbClr val="003C53"/>
                </a:solidFill>
                <a:latin typeface="Arial" panose="020B0604020202020204" pitchFamily="34" charset="0"/>
                <a:cs typeface="Arial" panose="020B0604020202020204" pitchFamily="34" charset="0"/>
              </a:rPr>
              <a:t>Restorative Lighting</a:t>
            </a:r>
          </a:p>
          <a:p>
            <a:pPr>
              <a:lnSpc>
                <a:spcPct val="125000"/>
              </a:lnSpc>
              <a:spcAft>
                <a:spcPts val="700"/>
              </a:spcAft>
            </a:pPr>
            <a:r>
              <a:rPr lang="en-GB" sz="1200" dirty="0">
                <a:solidFill>
                  <a:srgbClr val="003C53"/>
                </a:solidFill>
                <a:latin typeface="Arial" panose="020B0604020202020204" pitchFamily="34" charset="0"/>
                <a:cs typeface="Arial" panose="020B0604020202020204" pitchFamily="34" charset="0"/>
              </a:rPr>
              <a:t>2800k light at 70% brightness creates a calming ambiance, ideal for short breaks and wellbeing.</a:t>
            </a:r>
          </a:p>
        </p:txBody>
      </p:sp>
      <p:sp>
        <p:nvSpPr>
          <p:cNvPr id="11" name="TextBox 10">
            <a:extLst>
              <a:ext uri="{FF2B5EF4-FFF2-40B4-BE49-F238E27FC236}">
                <a16:creationId xmlns:a16="http://schemas.microsoft.com/office/drawing/2014/main" id="{2CFEFBC9-0412-06D5-064A-0E503577D267}"/>
              </a:ext>
            </a:extLst>
          </p:cNvPr>
          <p:cNvSpPr txBox="1"/>
          <p:nvPr/>
        </p:nvSpPr>
        <p:spPr>
          <a:xfrm>
            <a:off x="4451001" y="3946944"/>
            <a:ext cx="2749899" cy="1490536"/>
          </a:xfrm>
          <a:prstGeom prst="rect">
            <a:avLst/>
          </a:prstGeom>
          <a:noFill/>
        </p:spPr>
        <p:txBody>
          <a:bodyPr wrap="square" lIns="0" tIns="0" rIns="0" bIns="0">
            <a:spAutoFit/>
          </a:bodyPr>
          <a:lstStyle/>
          <a:p>
            <a:pPr>
              <a:lnSpc>
                <a:spcPct val="110000"/>
              </a:lnSpc>
              <a:spcAft>
                <a:spcPts val="700"/>
              </a:spcAft>
            </a:pPr>
            <a:r>
              <a:rPr lang="en-GB" sz="1400" b="1" dirty="0">
                <a:solidFill>
                  <a:srgbClr val="003C53"/>
                </a:solidFill>
                <a:latin typeface="Arial" panose="020B0604020202020204" pitchFamily="34" charset="0"/>
                <a:cs typeface="Arial" panose="020B0604020202020204" pitchFamily="34" charset="0"/>
              </a:rPr>
              <a:t>Auto Mode</a:t>
            </a:r>
          </a:p>
          <a:p>
            <a:pPr>
              <a:lnSpc>
                <a:spcPct val="125000"/>
              </a:lnSpc>
              <a:spcAft>
                <a:spcPts val="700"/>
              </a:spcAft>
            </a:pPr>
            <a:r>
              <a:rPr lang="en-GB" sz="1200" dirty="0">
                <a:solidFill>
                  <a:srgbClr val="003C53"/>
                </a:solidFill>
                <a:latin typeface="Arial" panose="020B0604020202020204" pitchFamily="34" charset="0"/>
                <a:cs typeface="Arial" panose="020B0604020202020204" pitchFamily="34" charset="0"/>
              </a:rPr>
              <a:t>Auto mode is based on the circadian rhythm, dynamically adjusting brightness and </a:t>
            </a:r>
            <a:r>
              <a:rPr lang="en-GB" sz="1200" dirty="0" err="1">
                <a:solidFill>
                  <a:srgbClr val="003C53"/>
                </a:solidFill>
                <a:latin typeface="Arial" panose="020B0604020202020204" pitchFamily="34" charset="0"/>
                <a:cs typeface="Arial" panose="020B0604020202020204" pitchFamily="34" charset="0"/>
              </a:rPr>
              <a:t>color</a:t>
            </a:r>
            <a:r>
              <a:rPr lang="en-GB" sz="1200" dirty="0">
                <a:solidFill>
                  <a:srgbClr val="003C53"/>
                </a:solidFill>
                <a:latin typeface="Arial" panose="020B0604020202020204" pitchFamily="34" charset="0"/>
                <a:cs typeface="Arial" panose="020B0604020202020204" pitchFamily="34" charset="0"/>
              </a:rPr>
              <a:t> temperature according to the time of day, creating the most natural lighting conditions for the user.</a:t>
            </a:r>
          </a:p>
        </p:txBody>
      </p:sp>
      <p:sp>
        <p:nvSpPr>
          <p:cNvPr id="12" name="object 14">
            <a:extLst>
              <a:ext uri="{FF2B5EF4-FFF2-40B4-BE49-F238E27FC236}">
                <a16:creationId xmlns:a16="http://schemas.microsoft.com/office/drawing/2014/main" id="{0499A501-E604-B0B3-F07C-0AEA195CDDF5}"/>
              </a:ext>
            </a:extLst>
          </p:cNvPr>
          <p:cNvSpPr txBox="1">
            <a:spLocks/>
          </p:cNvSpPr>
          <p:nvPr/>
        </p:nvSpPr>
        <p:spPr>
          <a:xfrm>
            <a:off x="3808149" y="1613309"/>
            <a:ext cx="1392587"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CHANGE</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926846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E8117E-A193-CB5B-D00C-A8E0E62045E5}"/>
              </a:ext>
            </a:extLst>
          </p:cNvPr>
          <p:cNvSpPr txBox="1"/>
          <p:nvPr/>
        </p:nvSpPr>
        <p:spPr>
          <a:xfrm>
            <a:off x="740732" y="1822595"/>
            <a:ext cx="4681121" cy="3833550"/>
          </a:xfrm>
          <a:prstGeom prst="rect">
            <a:avLst/>
          </a:prstGeom>
          <a:noFill/>
        </p:spPr>
        <p:txBody>
          <a:bodyPr wrap="square" lIns="0" tIns="0" rIns="0" bIns="0">
            <a:spAutoFit/>
          </a:bodyPr>
          <a:lstStyle/>
          <a:p>
            <a:pPr>
              <a:lnSpc>
                <a:spcPct val="125000"/>
              </a:lnSpc>
            </a:pPr>
            <a:r>
              <a:rPr lang="en-GB" sz="1400" b="1" dirty="0">
                <a:solidFill>
                  <a:srgbClr val="003C53"/>
                </a:solidFill>
                <a:latin typeface="Arial" panose="020B0604020202020204" pitchFamily="34" charset="0"/>
                <a:cs typeface="Arial" panose="020B0604020202020204" pitchFamily="34" charset="0"/>
              </a:rPr>
              <a:t>What is Human Centric Lighting?</a:t>
            </a:r>
          </a:p>
          <a:p>
            <a:pPr>
              <a:lnSpc>
                <a:spcPct val="125000"/>
              </a:lnSpc>
            </a:pPr>
            <a:r>
              <a:rPr lang="en-GB" sz="1400" dirty="0">
                <a:solidFill>
                  <a:srgbClr val="003C53"/>
                </a:solidFill>
                <a:latin typeface="Arial" panose="020B0604020202020204" pitchFamily="34" charset="0"/>
                <a:cs typeface="Arial" panose="020B0604020202020204" pitchFamily="34" charset="0"/>
              </a:rPr>
              <a:t>Lighting designed for people—not just spaces. HCL </a:t>
            </a:r>
            <a:br>
              <a:rPr lang="en-GB" sz="1400" dirty="0">
                <a:solidFill>
                  <a:srgbClr val="003C53"/>
                </a:solidFill>
                <a:latin typeface="Arial" panose="020B0604020202020204" pitchFamily="34" charset="0"/>
                <a:cs typeface="Arial" panose="020B0604020202020204" pitchFamily="34" charset="0"/>
              </a:rPr>
            </a:br>
            <a:r>
              <a:rPr lang="en-GB" sz="1400" dirty="0">
                <a:solidFill>
                  <a:srgbClr val="003C53"/>
                </a:solidFill>
                <a:latin typeface="Arial" panose="020B0604020202020204" pitchFamily="34" charset="0"/>
                <a:cs typeface="Arial" panose="020B0604020202020204" pitchFamily="34" charset="0"/>
              </a:rPr>
              <a:t>mimics natural daylight by adjusting brightness and color temperature throughout the day to support the body’s circadian rhythm, which regulates energy, focus, and sleep. </a:t>
            </a:r>
          </a:p>
          <a:p>
            <a:pPr>
              <a:lnSpc>
                <a:spcPct val="125000"/>
              </a:lnSpc>
              <a:spcBef>
                <a:spcPts val="700"/>
              </a:spcBef>
            </a:pPr>
            <a:r>
              <a:rPr lang="en-GB" sz="1400" dirty="0">
                <a:solidFill>
                  <a:srgbClr val="003C53"/>
                </a:solidFill>
                <a:latin typeface="Arial" panose="020B0604020202020204" pitchFamily="34" charset="0"/>
                <a:cs typeface="Arial" panose="020B0604020202020204" pitchFamily="34" charset="0"/>
              </a:rPr>
              <a:t>Proven in hospitals and schools, a first to pods—HCL lighting brings science-backed wellness seamlessly into Hush Free.</a:t>
            </a:r>
          </a:p>
          <a:p>
            <a:pPr>
              <a:lnSpc>
                <a:spcPct val="125000"/>
              </a:lnSpc>
            </a:pPr>
            <a:endParaRPr lang="en-GB" sz="1400" dirty="0">
              <a:solidFill>
                <a:srgbClr val="003C53"/>
              </a:solidFill>
              <a:latin typeface="Arial" panose="020B0604020202020204" pitchFamily="34" charset="0"/>
              <a:cs typeface="Arial" panose="020B0604020202020204" pitchFamily="34" charset="0"/>
            </a:endParaRPr>
          </a:p>
          <a:p>
            <a:pPr>
              <a:lnSpc>
                <a:spcPct val="125000"/>
              </a:lnSpc>
            </a:pPr>
            <a:r>
              <a:rPr lang="en-GB" sz="1400" b="1" dirty="0">
                <a:solidFill>
                  <a:srgbClr val="003C53"/>
                </a:solidFill>
                <a:latin typeface="Arial" panose="020B0604020202020204" pitchFamily="34" charset="0"/>
                <a:cs typeface="Arial" panose="020B0604020202020204" pitchFamily="34" charset="0"/>
              </a:rPr>
              <a:t>Why It Matters:</a:t>
            </a:r>
          </a:p>
          <a:p>
            <a:pPr>
              <a:lnSpc>
                <a:spcPct val="125000"/>
              </a:lnSpc>
            </a:pPr>
            <a:r>
              <a:rPr lang="en-GB" sz="1400" i="1" dirty="0">
                <a:solidFill>
                  <a:srgbClr val="003C53"/>
                </a:solidFill>
                <a:latin typeface="Arial" panose="020B0604020202020204" pitchFamily="34" charset="0"/>
                <a:cs typeface="Arial" panose="020B0604020202020204" pitchFamily="34" charset="0"/>
              </a:rPr>
              <a:t>Enhances focus and productivity </a:t>
            </a:r>
          </a:p>
          <a:p>
            <a:pPr>
              <a:lnSpc>
                <a:spcPct val="125000"/>
              </a:lnSpc>
            </a:pPr>
            <a:r>
              <a:rPr lang="en-GB" sz="1400" i="1" dirty="0">
                <a:solidFill>
                  <a:srgbClr val="003C53"/>
                </a:solidFill>
                <a:latin typeface="Arial" panose="020B0604020202020204" pitchFamily="34" charset="0"/>
                <a:cs typeface="Arial" panose="020B0604020202020204" pitchFamily="34" charset="0"/>
              </a:rPr>
              <a:t>Reduces fatigue and eye strain</a:t>
            </a:r>
          </a:p>
          <a:p>
            <a:pPr>
              <a:lnSpc>
                <a:spcPct val="125000"/>
              </a:lnSpc>
            </a:pPr>
            <a:r>
              <a:rPr lang="en-GB" sz="1400" i="1" dirty="0">
                <a:solidFill>
                  <a:srgbClr val="003C53"/>
                </a:solidFill>
                <a:latin typeface="Arial" panose="020B0604020202020204" pitchFamily="34" charset="0"/>
                <a:cs typeface="Arial" panose="020B0604020202020204" pitchFamily="34" charset="0"/>
              </a:rPr>
              <a:t>Supports better sleep and well-being</a:t>
            </a:r>
          </a:p>
          <a:p>
            <a:pPr>
              <a:lnSpc>
                <a:spcPct val="125000"/>
              </a:lnSpc>
            </a:pPr>
            <a:endParaRPr lang="en-GB" sz="1400" dirty="0">
              <a:solidFill>
                <a:srgbClr val="003C53"/>
              </a:solidFill>
              <a:latin typeface="Arial" panose="020B0604020202020204" pitchFamily="34" charset="0"/>
              <a:cs typeface="Arial" panose="020B0604020202020204" pitchFamily="34" charset="0"/>
            </a:endParaRPr>
          </a:p>
        </p:txBody>
      </p:sp>
      <p:sp>
        <p:nvSpPr>
          <p:cNvPr id="5" name="object 14">
            <a:extLst>
              <a:ext uri="{FF2B5EF4-FFF2-40B4-BE49-F238E27FC236}">
                <a16:creationId xmlns:a16="http://schemas.microsoft.com/office/drawing/2014/main" id="{7703E1FF-892F-87E7-CC48-43F765E122A2}"/>
              </a:ext>
            </a:extLst>
          </p:cNvPr>
          <p:cNvSpPr txBox="1">
            <a:spLocks/>
          </p:cNvSpPr>
          <p:nvPr/>
        </p:nvSpPr>
        <p:spPr>
          <a:xfrm>
            <a:off x="737818" y="580674"/>
            <a:ext cx="2140993" cy="151126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9600" b="0" i="0" u="none" strike="noStrike" kern="1200" cap="none" spc="0" normalizeH="0" baseline="0" noProof="0" dirty="0">
                <a:ln>
                  <a:noFill/>
                </a:ln>
                <a:solidFill>
                  <a:srgbClr val="7CA08E"/>
                </a:solidFill>
                <a:effectLst/>
                <a:uLnTx/>
                <a:uFillTx/>
                <a:latin typeface="Backlash Script" panose="02000000000000000000" pitchFamily="2" charset="77"/>
                <a:ea typeface="+mj-ea"/>
                <a:cs typeface="Arial" panose="020B0604020202020204" pitchFamily="34" charset="0"/>
              </a:rPr>
              <a:t>enhanced</a:t>
            </a:r>
          </a:p>
        </p:txBody>
      </p:sp>
      <p:sp>
        <p:nvSpPr>
          <p:cNvPr id="6" name="object 14">
            <a:extLst>
              <a:ext uri="{FF2B5EF4-FFF2-40B4-BE49-F238E27FC236}">
                <a16:creationId xmlns:a16="http://schemas.microsoft.com/office/drawing/2014/main" id="{E8F3E50B-EC58-FF4A-AA3C-3F8ADF82A3AE}"/>
              </a:ext>
            </a:extLst>
          </p:cNvPr>
          <p:cNvSpPr txBox="1">
            <a:spLocks/>
          </p:cNvSpPr>
          <p:nvPr/>
        </p:nvSpPr>
        <p:spPr>
          <a:xfrm>
            <a:off x="2929611" y="1244656"/>
            <a:ext cx="2392252" cy="287724"/>
          </a:xfrm>
          <a:prstGeom prst="rect">
            <a:avLst/>
          </a:prstGeom>
        </p:spPr>
        <p:txBody>
          <a:bodyPr vert="horz" wrap="square" lIns="0" tIns="16907" rIns="0" bIns="0" rtlCol="0">
            <a:spAutoFit/>
          </a:bodyPr>
          <a:lstStyle>
            <a:lvl1pPr algn="l" defTabSz="685800" rtl="0" eaLnBrk="1" latinLnBrk="0" hangingPunct="1">
              <a:lnSpc>
                <a:spcPct val="9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a:lstStyle>
          <a:p>
            <a:pPr marL="0" marR="6763" lvl="0" indent="0" algn="l" defTabSz="913006" rtl="0" eaLnBrk="1" fontAlgn="auto" latinLnBrk="0" hangingPunct="1">
              <a:lnSpc>
                <a:spcPct val="105000"/>
              </a:lnSpc>
              <a:spcBef>
                <a:spcPts val="0"/>
              </a:spcBef>
              <a:spcAft>
                <a:spcPts val="0"/>
              </a:spcAft>
              <a:buClrTx/>
              <a:buSzTx/>
              <a:buFontTx/>
              <a:buNone/>
              <a:tabLst>
                <a:tab pos="1055029" algn="l"/>
                <a:tab pos="2383959" algn="l"/>
              </a:tabLst>
              <a:defRPr/>
            </a:pPr>
            <a:r>
              <a:rPr kumimoji="0" lang="en-US" sz="1800" b="0" i="0" u="none" strike="noStrike" kern="1200" cap="none" spc="399"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rPr>
              <a:t>LIGHTING</a:t>
            </a:r>
            <a:endParaRPr kumimoji="0" lang="en-US" sz="1800" b="0" i="0" u="none" strike="noStrike" kern="1200" cap="none" spc="286" normalizeH="0" baseline="0" noProof="0" dirty="0">
              <a:ln>
                <a:noFill/>
              </a:ln>
              <a:solidFill>
                <a:srgbClr val="003C53"/>
              </a:solidFill>
              <a:effectLst/>
              <a:uLnTx/>
              <a:uFillTx/>
              <a:latin typeface="Arial" panose="020B0604020202020204" pitchFamily="34" charset="0"/>
              <a:ea typeface="+mj-ea"/>
              <a:cs typeface="Arial" panose="020B0604020202020204" pitchFamily="34" charset="0"/>
            </a:endParaRPr>
          </a:p>
        </p:txBody>
      </p:sp>
      <p:pic>
        <p:nvPicPr>
          <p:cNvPr id="9" name="Picture 8">
            <a:extLst>
              <a:ext uri="{FF2B5EF4-FFF2-40B4-BE49-F238E27FC236}">
                <a16:creationId xmlns:a16="http://schemas.microsoft.com/office/drawing/2014/main" id="{92D1A887-BA11-2C07-EDE2-5FD108B740F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862144" y="820590"/>
            <a:ext cx="5619418" cy="4969553"/>
          </a:xfrm>
          <a:prstGeom prst="rect">
            <a:avLst/>
          </a:prstGeom>
        </p:spPr>
      </p:pic>
    </p:spTree>
    <p:extLst>
      <p:ext uri="{BB962C8B-B14F-4D97-AF65-F5344CB8AC3E}">
        <p14:creationId xmlns:p14="http://schemas.microsoft.com/office/powerpoint/2010/main" val="36990542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04ECEF63240784884A20E8A9D426AD0" ma:contentTypeVersion="18" ma:contentTypeDescription="Create a new document." ma:contentTypeScope="" ma:versionID="c8143911b47f2680b3bfebae740cfbf3">
  <xsd:schema xmlns:xsd="http://www.w3.org/2001/XMLSchema" xmlns:xs="http://www.w3.org/2001/XMLSchema" xmlns:p="http://schemas.microsoft.com/office/2006/metadata/properties" xmlns:ns2="a5275f20-b99f-4473-86ae-49e23f15dbba" xmlns:ns3="350f65df-38fa-436e-af5a-f38c94288bc0" targetNamespace="http://schemas.microsoft.com/office/2006/metadata/properties" ma:root="true" ma:fieldsID="2646b2bd9f616736dec42b2225a32949" ns2:_="" ns3:_="">
    <xsd:import namespace="a5275f20-b99f-4473-86ae-49e23f15dbba"/>
    <xsd:import namespace="350f65df-38fa-436e-af5a-f38c94288bc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275f20-b99f-4473-86ae-49e23f15db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481ddb4-a4fc-4ef1-9f42-33970b4cf7a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50f65df-38fa-436e-af5a-f38c94288bc0"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b3d2796-3d1f-4225-b049-e7f4929ccd59}" ma:internalName="TaxCatchAll" ma:showField="CatchAllData" ma:web="350f65df-38fa-436e-af5a-f38c94288bc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350f65df-38fa-436e-af5a-f38c94288bc0" xsi:nil="true"/>
    <lcf76f155ced4ddcb4097134ff3c332f xmlns="a5275f20-b99f-4473-86ae-49e23f15db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F4117C9-201E-45E7-9B31-67C36005FA93}">
  <ds:schemaRefs>
    <ds:schemaRef ds:uri="http://schemas.microsoft.com/sharepoint/v3/contenttype/forms"/>
  </ds:schemaRefs>
</ds:datastoreItem>
</file>

<file path=customXml/itemProps2.xml><?xml version="1.0" encoding="utf-8"?>
<ds:datastoreItem xmlns:ds="http://schemas.openxmlformats.org/officeDocument/2006/customXml" ds:itemID="{185C5831-BF1C-4377-8AB5-CB08F3AAF5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275f20-b99f-4473-86ae-49e23f15dbba"/>
    <ds:schemaRef ds:uri="350f65df-38fa-436e-af5a-f38c94288bc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1209EAD-9DB7-4DA6-8CE3-C44B1A61283B}">
  <ds:schemaRefs>
    <ds:schemaRef ds:uri="http://schemas.microsoft.com/office/2006/metadata/properties"/>
    <ds:schemaRef ds:uri="http://schemas.microsoft.com/office/infopath/2007/PartnerControls"/>
    <ds:schemaRef ds:uri="350f65df-38fa-436e-af5a-f38c94288bc0"/>
    <ds:schemaRef ds:uri="a5275f20-b99f-4473-86ae-49e23f15dbba"/>
  </ds:schemaRefs>
</ds:datastoreItem>
</file>

<file path=docProps/app.xml><?xml version="1.0" encoding="utf-8"?>
<Properties xmlns="http://schemas.openxmlformats.org/officeDocument/2006/extended-properties" xmlns:vt="http://schemas.openxmlformats.org/officeDocument/2006/docPropsVTypes">
  <TotalTime>2916</TotalTime>
  <Words>1959</Words>
  <Application>Microsoft Macintosh PowerPoint</Application>
  <PresentationFormat>Widescreen</PresentationFormat>
  <Paragraphs>311</Paragraphs>
  <Slides>33</Slides>
  <Notes>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33</vt:i4>
      </vt:variant>
    </vt:vector>
  </HeadingPairs>
  <TitlesOfParts>
    <vt:vector size="41" baseType="lpstr">
      <vt:lpstr>Aptos</vt:lpstr>
      <vt:lpstr>Aptos Display</vt:lpstr>
      <vt:lpstr>Arial</vt:lpstr>
      <vt:lpstr>Backlash Script</vt:lpstr>
      <vt:lpstr>Backlash Script Alt</vt:lpstr>
      <vt:lpstr>Calibri</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Barrett</dc:creator>
  <cp:lastModifiedBy>Steve Barrett</cp:lastModifiedBy>
  <cp:revision>115</cp:revision>
  <dcterms:created xsi:type="dcterms:W3CDTF">2024-03-19T12:42:21Z</dcterms:created>
  <dcterms:modified xsi:type="dcterms:W3CDTF">2025-04-04T13:41:34Z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0x010100104ECEF63240784884A20E8A9D426AD0</vt:lpwstr>
  </property>
  <property fmtid="{D5CDD505-2E9C-101B-9397-08002B2CF9AE}" pid="3" name="MediaServiceImageTags">
    <vt:lpwstr/>
  </property>
</Properties>
</file>