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8.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7.xml" ContentType="application/vnd.openxmlformats-officedocument.presentationml.notesSlide+xml"/>
  <Override PartName="/ppt/notesSlides/notesSlide24.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1"/>
  </p:sldMasterIdLst>
  <p:notesMasterIdLst>
    <p:notesMasterId r:id="rId40"/>
  </p:notesMasterIdLst>
  <p:handoutMasterIdLst>
    <p:handoutMasterId r:id="rId41"/>
  </p:handoutMasterIdLst>
  <p:sldIdLst>
    <p:sldId id="437" r:id="rId2"/>
    <p:sldId id="511" r:id="rId3"/>
    <p:sldId id="483" r:id="rId4"/>
    <p:sldId id="441" r:id="rId5"/>
    <p:sldId id="489" r:id="rId6"/>
    <p:sldId id="505" r:id="rId7"/>
    <p:sldId id="504" r:id="rId8"/>
    <p:sldId id="493" r:id="rId9"/>
    <p:sldId id="491" r:id="rId10"/>
    <p:sldId id="502" r:id="rId11"/>
    <p:sldId id="490" r:id="rId12"/>
    <p:sldId id="500" r:id="rId13"/>
    <p:sldId id="492" r:id="rId14"/>
    <p:sldId id="506" r:id="rId15"/>
    <p:sldId id="510" r:id="rId16"/>
    <p:sldId id="494" r:id="rId17"/>
    <p:sldId id="501" r:id="rId18"/>
    <p:sldId id="495" r:id="rId19"/>
    <p:sldId id="479" r:id="rId20"/>
    <p:sldId id="503" r:id="rId21"/>
    <p:sldId id="346" r:id="rId22"/>
    <p:sldId id="420" r:id="rId23"/>
    <p:sldId id="507" r:id="rId24"/>
    <p:sldId id="442" r:id="rId25"/>
    <p:sldId id="513" r:id="rId26"/>
    <p:sldId id="514" r:id="rId27"/>
    <p:sldId id="509" r:id="rId28"/>
    <p:sldId id="412" r:id="rId29"/>
    <p:sldId id="447" r:id="rId30"/>
    <p:sldId id="455" r:id="rId31"/>
    <p:sldId id="448" r:id="rId32"/>
    <p:sldId id="512" r:id="rId33"/>
    <p:sldId id="449" r:id="rId34"/>
    <p:sldId id="453" r:id="rId35"/>
    <p:sldId id="469" r:id="rId36"/>
    <p:sldId id="430" r:id="rId37"/>
    <p:sldId id="411" r:id="rId38"/>
    <p:sldId id="470" r:id="rId39"/>
  </p:sldIdLst>
  <p:sldSz cx="12192000" cy="6858000"/>
  <p:notesSz cx="6858000" cy="9144000"/>
  <p:embeddedFontLst>
    <p:embeddedFont>
      <p:font typeface="Grifo M" panose="02050803090505060204"/>
      <p:bold r:id="rId42"/>
      <p:italic r:id="rId43"/>
      <p:boldItalic r:id="rId44"/>
    </p:embeddedFont>
    <p:embeddedFont>
      <p:font typeface="Messina Sans"/>
      <p:regular r:id="rId45"/>
      <p:bold r:id="rId46"/>
      <p:italic r:id="rId47"/>
      <p:boldItalic r:id="rId48"/>
    </p:embeddedFont>
    <p:embeddedFont>
      <p:font typeface="Messina Sans Black"/>
      <p:bold r:id="rId49"/>
      <p:italic r:id="rId50"/>
      <p:boldItalic r:id="rId51"/>
    </p:embeddedFont>
    <p:embeddedFont>
      <p:font typeface="Messina Sans Book"/>
      <p:regular r:id="rId52"/>
      <p:italic r:id="rId53"/>
    </p:embeddedFont>
  </p:embeddedFontLst>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1820"/>
    <a:srgbClr val="C4BCB6"/>
    <a:srgbClr val="ABB6C4"/>
    <a:srgbClr val="BBC8D8"/>
    <a:srgbClr val="9CB0BC"/>
    <a:srgbClr val="B6C3B4"/>
    <a:srgbClr val="BBC3B2"/>
    <a:srgbClr val="C3C0C3"/>
    <a:srgbClr val="C2B0C4"/>
    <a:srgbClr val="C6AEA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Normaali tyyli 2 - Korostu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Normaali tyyli 2 - Korostu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252"/>
    <p:restoredTop sz="87278"/>
  </p:normalViewPr>
  <p:slideViewPr>
    <p:cSldViewPr snapToGrid="0">
      <p:cViewPr varScale="1">
        <p:scale>
          <a:sx n="64" d="100"/>
          <a:sy n="64" d="100"/>
        </p:scale>
        <p:origin x="548" y="56"/>
      </p:cViewPr>
      <p:guideLst>
        <p:guide orient="horz" pos="2160"/>
        <p:guide pos="3840"/>
      </p:guideLst>
    </p:cSldViewPr>
  </p:slideViewPr>
  <p:outlineViewPr>
    <p:cViewPr>
      <p:scale>
        <a:sx n="33" d="100"/>
        <a:sy n="33" d="100"/>
      </p:scale>
      <p:origin x="0" y="-4800"/>
    </p:cViewPr>
  </p:outlineViewPr>
  <p:notesTextViewPr>
    <p:cViewPr>
      <p:scale>
        <a:sx n="20" d="100"/>
        <a:sy n="20" d="100"/>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4.fntdata"/><Relationship Id="rId53" Type="http://schemas.openxmlformats.org/officeDocument/2006/relationships/font" Target="fonts/font12.fntdata"/><Relationship Id="rId58" Type="http://schemas.openxmlformats.org/officeDocument/2006/relationships/customXml" Target="../customXml/item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0.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5.fntdata"/><Relationship Id="rId59" Type="http://schemas.openxmlformats.org/officeDocument/2006/relationships/customXml" Target="../customXml/item2.xml"/><Relationship Id="rId20" Type="http://schemas.openxmlformats.org/officeDocument/2006/relationships/slide" Target="slides/slide19.xml"/><Relationship Id="rId41" Type="http://schemas.openxmlformats.org/officeDocument/2006/relationships/handoutMaster" Target="handoutMasters/handoutMaster1.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8.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3.fntdata"/><Relationship Id="rId52" Type="http://schemas.openxmlformats.org/officeDocument/2006/relationships/font" Target="fonts/font11.fntdata"/><Relationship Id="rId60"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a:extLst>
              <a:ext uri="{FF2B5EF4-FFF2-40B4-BE49-F238E27FC236}">
                <a16:creationId xmlns:a16="http://schemas.microsoft.com/office/drawing/2014/main" id="{BB4AB957-B438-F084-C659-D1E66232645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US"/>
              <a:t>Loook Industries</a:t>
            </a:r>
          </a:p>
        </p:txBody>
      </p:sp>
      <p:sp>
        <p:nvSpPr>
          <p:cNvPr id="3" name="Päivämäärän paikkamerkki 2">
            <a:extLst>
              <a:ext uri="{FF2B5EF4-FFF2-40B4-BE49-F238E27FC236}">
                <a16:creationId xmlns:a16="http://schemas.microsoft.com/office/drawing/2014/main" id="{960C9535-1E15-CDD5-939E-AA70F6AFA83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5E12980-C7C6-D14E-B609-8D7995F54181}" type="datetimeFigureOut">
              <a:rPr lang="en-US" smtClean="0"/>
              <a:t>11/12/2024</a:t>
            </a:fld>
            <a:endParaRPr lang="en-US"/>
          </a:p>
        </p:txBody>
      </p:sp>
      <p:sp>
        <p:nvSpPr>
          <p:cNvPr id="4" name="Alatunnisteen paikkamerkki 3">
            <a:extLst>
              <a:ext uri="{FF2B5EF4-FFF2-40B4-BE49-F238E27FC236}">
                <a16:creationId xmlns:a16="http://schemas.microsoft.com/office/drawing/2014/main" id="{8A3F46C4-871D-6E38-5C50-5C75B690E08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Dian numeron paikkamerkki 4">
            <a:extLst>
              <a:ext uri="{FF2B5EF4-FFF2-40B4-BE49-F238E27FC236}">
                <a16:creationId xmlns:a16="http://schemas.microsoft.com/office/drawing/2014/main" id="{AAB08A28-A5C4-92AE-B15E-612F133E198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E1AA1B1-990D-0C45-A081-A201D6827600}" type="slidenum">
              <a:rPr lang="en-US" smtClean="0"/>
              <a:t>‹#›</a:t>
            </a:fld>
            <a:endParaRPr lang="en-US"/>
          </a:p>
        </p:txBody>
      </p:sp>
    </p:spTree>
    <p:extLst>
      <p:ext uri="{BB962C8B-B14F-4D97-AF65-F5344CB8AC3E}">
        <p14:creationId xmlns:p14="http://schemas.microsoft.com/office/powerpoint/2010/main" val="1676224915"/>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Ylätunnisteen paikkamerkki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fi-FI"/>
              <a:t>Loook Industries</a:t>
            </a:r>
          </a:p>
        </p:txBody>
      </p:sp>
      <p:sp>
        <p:nvSpPr>
          <p:cNvPr id="3" name="Päivämäärän paikkamerkki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3C8BDE-2015-9140-B0FC-0B477829FAFB}" type="datetimeFigureOut">
              <a:rPr lang="fi-FI" smtClean="0"/>
              <a:t>12.11.2024</a:t>
            </a:fld>
            <a:endParaRPr lang="fi-FI"/>
          </a:p>
        </p:txBody>
      </p:sp>
      <p:sp>
        <p:nvSpPr>
          <p:cNvPr id="4" name="Dian kuvan paikkamerkki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i-FI"/>
          </a:p>
        </p:txBody>
      </p:sp>
      <p:sp>
        <p:nvSpPr>
          <p:cNvPr id="5" name="Huomautusten paikkamerkki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6" name="Alatunnisteen paikkamerkki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i-FI"/>
          </a:p>
        </p:txBody>
      </p:sp>
      <p:sp>
        <p:nvSpPr>
          <p:cNvPr id="7" name="Dian numeron paikkamerkki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FCB6E3-FC89-BD46-B4E4-741416CD884F}" type="slidenum">
              <a:rPr lang="fi-FI" smtClean="0"/>
              <a:t>‹#›</a:t>
            </a:fld>
            <a:endParaRPr lang="fi-FI"/>
          </a:p>
        </p:txBody>
      </p:sp>
    </p:spTree>
    <p:extLst>
      <p:ext uri="{BB962C8B-B14F-4D97-AF65-F5344CB8AC3E}">
        <p14:creationId xmlns:p14="http://schemas.microsoft.com/office/powerpoint/2010/main" val="42767687"/>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sz="900" dirty="0">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1</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18680644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900" dirty="0">
                <a:latin typeface="Messina Sans" pitchFamily="2" charset="77"/>
              </a:rPr>
              <a:t>Companies are trying to reduce stress by adding massage chairs for wellness rooms etc. Massage chairs might feel nice but they don't adress stress at its core, like Neuron Activation Pod does.</a:t>
            </a:r>
          </a:p>
        </p:txBody>
      </p:sp>
      <p:sp>
        <p:nvSpPr>
          <p:cNvPr id="4" name="Dian numeron paikkamerkki 3"/>
          <p:cNvSpPr>
            <a:spLocks noGrp="1"/>
          </p:cNvSpPr>
          <p:nvPr>
            <p:ph type="sldNum" sz="quarter" idx="5"/>
          </p:nvPr>
        </p:nvSpPr>
        <p:spPr/>
        <p:txBody>
          <a:bodyPr/>
          <a:lstStyle/>
          <a:p>
            <a:fld id="{3EFCB6E3-FC89-BD46-B4E4-741416CD884F}" type="slidenum">
              <a:rPr lang="fi-FI" smtClean="0"/>
              <a:t>10</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2562417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a:lnSpc>
                <a:spcPts val="6000"/>
              </a:lnSpc>
            </a:pPr>
            <a:r>
              <a:rPr lang="en-GB" sz="900" b="1" i="0" u="none" strike="noStrike">
                <a:solidFill>
                  <a:schemeClr val="bg2">
                    <a:lumMod val="25000"/>
                  </a:schemeClr>
                </a:solidFill>
                <a:effectLst/>
                <a:latin typeface="Grifo M" panose="02050803090505060204" pitchFamily="18" charset="77"/>
              </a:rPr>
              <a:t>Better sleep at home, no sleep at work.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900" u="none" strike="noStrike">
              <a:solidFill>
                <a:schemeClr val="bg2">
                  <a:lumMod val="25000"/>
                </a:schemeClr>
              </a:solidFill>
              <a:effectLst/>
              <a:latin typeface="Messina Sans" pitchFamily="2" charset="77"/>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900" u="none" strike="noStrike">
                <a:solidFill>
                  <a:schemeClr val="bg2">
                    <a:lumMod val="25000"/>
                  </a:schemeClr>
                </a:solidFill>
                <a:effectLst/>
                <a:latin typeface="Messina Sans" pitchFamily="2" charset="77"/>
              </a:rPr>
              <a:t>The </a:t>
            </a:r>
            <a:r>
              <a:rPr lang="en-GB" sz="900" b="1" u="none" strike="noStrike">
                <a:solidFill>
                  <a:schemeClr val="bg2">
                    <a:lumMod val="25000"/>
                  </a:schemeClr>
                </a:solidFill>
                <a:effectLst/>
                <a:latin typeface="Messina Sans" pitchFamily="2" charset="77"/>
              </a:rPr>
              <a:t>Neuron Activation Pod is NOT a sleep pod. It’s a stress management tool that helps regulate sleep patterns by addressing stress during the day, so employees don’t need to rely on naps to get through their workday</a:t>
            </a:r>
            <a:r>
              <a:rPr lang="en-GB" sz="900" u="none" strike="noStrike">
                <a:solidFill>
                  <a:schemeClr val="bg2">
                    <a:lumMod val="25000"/>
                  </a:schemeClr>
                </a:solidFill>
                <a:effectLst/>
                <a:latin typeface="Messina Sans" pitchFamily="2" charset="77"/>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900" u="none" strike="noStrike">
              <a:solidFill>
                <a:schemeClr val="bg2">
                  <a:lumMod val="25000"/>
                </a:schemeClr>
              </a:solidFill>
              <a:effectLst/>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11</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2051526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900" dirty="0">
                <a:latin typeface="Messina Sans" pitchFamily="2" charset="77"/>
              </a:rPr>
              <a:t>Still stuck on sleep pods? Time to wake up to a better solution.</a:t>
            </a:r>
          </a:p>
        </p:txBody>
      </p:sp>
      <p:sp>
        <p:nvSpPr>
          <p:cNvPr id="4" name="Dian numeron paikkamerkki 3"/>
          <p:cNvSpPr>
            <a:spLocks noGrp="1"/>
          </p:cNvSpPr>
          <p:nvPr>
            <p:ph type="sldNum" sz="quarter" idx="5"/>
          </p:nvPr>
        </p:nvSpPr>
        <p:spPr/>
        <p:txBody>
          <a:bodyPr/>
          <a:lstStyle/>
          <a:p>
            <a:fld id="{3EFCB6E3-FC89-BD46-B4E4-741416CD884F}" type="slidenum">
              <a:rPr lang="fi-FI" smtClean="0"/>
              <a:t>12</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4299977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en-GB" sz="900" u="none" strike="noStrike">
                <a:solidFill>
                  <a:schemeClr val="bg2">
                    <a:lumMod val="25000"/>
                  </a:schemeClr>
                </a:solidFill>
                <a:effectLst/>
                <a:latin typeface="Messina Sans" pitchFamily="2" charset="77"/>
              </a:rPr>
              <a:t>Sleep pods provide temporary relief by allowing employees to nap at work. But </a:t>
            </a:r>
            <a:r>
              <a:rPr lang="en-GB" sz="900" b="1" u="none" strike="noStrike">
                <a:solidFill>
                  <a:schemeClr val="bg2">
                    <a:lumMod val="25000"/>
                  </a:schemeClr>
                </a:solidFill>
                <a:effectLst/>
                <a:latin typeface="Messina Sans" pitchFamily="2" charset="77"/>
              </a:rPr>
              <a:t>sleep pods don’t improve sleep quality at home OR address the root causes of poor sleep</a:t>
            </a:r>
            <a:r>
              <a:rPr lang="en-GB" sz="900" u="none" strike="noStrike">
                <a:solidFill>
                  <a:schemeClr val="bg2">
                    <a:lumMod val="25000"/>
                  </a:schemeClr>
                </a:solidFill>
                <a:effectLst/>
                <a:latin typeface="Messina Sans" pitchFamily="2" charset="77"/>
              </a:rPr>
              <a:t>.</a:t>
            </a:r>
          </a:p>
          <a:p>
            <a:endParaRPr lang="en-GB" sz="900" u="none" strike="noStrike">
              <a:solidFill>
                <a:schemeClr val="bg2">
                  <a:lumMod val="25000"/>
                </a:schemeClr>
              </a:solidFill>
              <a:effectLst/>
              <a:latin typeface="Messina Sans" pitchFamily="2" charset="77"/>
            </a:endParaRPr>
          </a:p>
          <a:p>
            <a:r>
              <a:rPr lang="en-GB" sz="900" u="none" strike="noStrike">
                <a:solidFill>
                  <a:schemeClr val="bg2">
                    <a:lumMod val="25000"/>
                  </a:schemeClr>
                </a:solidFill>
                <a:effectLst/>
                <a:latin typeface="Messina Sans" pitchFamily="2" charset="77"/>
              </a:rPr>
              <a:t>The </a:t>
            </a:r>
            <a:r>
              <a:rPr lang="en-GB" sz="900" b="1" u="none" strike="noStrike">
                <a:solidFill>
                  <a:schemeClr val="bg2">
                    <a:lumMod val="25000"/>
                  </a:schemeClr>
                </a:solidFill>
                <a:effectLst/>
                <a:latin typeface="Messina Sans" pitchFamily="2" charset="77"/>
              </a:rPr>
              <a:t>Neuron Activation Pod improves sleep cycles and wellness outside of work hours</a:t>
            </a:r>
            <a:r>
              <a:rPr lang="en-GB" sz="900" b="1" u="none" strike="noStrike">
                <a:solidFill>
                  <a:srgbClr val="E6E7E8"/>
                </a:solidFill>
                <a:effectLst/>
                <a:latin typeface="Messina Sans" pitchFamily="2" charset="77"/>
              </a:rPr>
              <a:t>. </a:t>
            </a:r>
            <a:r>
              <a:rPr lang="en-GB" sz="900">
                <a:solidFill>
                  <a:srgbClr val="E6E7E8"/>
                </a:solidFill>
                <a:effectLst/>
                <a:latin typeface="Messina Sans" pitchFamily="2" charset="77"/>
              </a:rPr>
              <a:t>This means deeper, longer and better sleep at home.</a:t>
            </a:r>
            <a:endParaRPr lang="en-GB" sz="900" u="none" strike="noStrike">
              <a:solidFill>
                <a:schemeClr val="bg2">
                  <a:lumMod val="25000"/>
                </a:schemeClr>
              </a:solidFill>
              <a:effectLst/>
              <a:latin typeface="Messina Sans" pitchFamily="2" charset="77"/>
            </a:endParaRPr>
          </a:p>
          <a:p>
            <a:pPr algn="l"/>
            <a:endParaRPr lang="en-GB" sz="900" u="none" strike="noStrike">
              <a:solidFill>
                <a:schemeClr val="bg2">
                  <a:lumMod val="25000"/>
                </a:schemeClr>
              </a:solidFill>
              <a:effectLst/>
              <a:latin typeface="Messina Sans" pitchFamily="2" charset="77"/>
            </a:endParaRPr>
          </a:p>
          <a:p>
            <a:endParaRPr lang="fi-FI" sz="900" dirty="0">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13</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2677169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sz="900" dirty="0">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14</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5287042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900" dirty="0">
                <a:latin typeface="Messina Sans" pitchFamily="2" charset="77"/>
              </a:rPr>
              <a:t>The Neuron Activation Pod has both short-term and long-term benefits.</a:t>
            </a:r>
          </a:p>
          <a:p>
            <a:endParaRPr lang="fi-FI" sz="900" dirty="0">
              <a:latin typeface="Messina Sans" pitchFamily="2" charset="77"/>
            </a:endParaRPr>
          </a:p>
          <a:p>
            <a:r>
              <a:rPr lang="fi-FI" sz="900" dirty="0">
                <a:latin typeface="Messina Sans" pitchFamily="2" charset="77"/>
              </a:rPr>
              <a:t>While stress relief and improved sleep quality are long-term benefits, you can instantly calm down and unwind. You can instantly boost your energy levels or you can instantly enhance physical recovery with this device.</a:t>
            </a:r>
          </a:p>
        </p:txBody>
      </p:sp>
      <p:sp>
        <p:nvSpPr>
          <p:cNvPr id="4" name="Dian numeron paikkamerkki 3"/>
          <p:cNvSpPr>
            <a:spLocks noGrp="1"/>
          </p:cNvSpPr>
          <p:nvPr>
            <p:ph type="sldNum" sz="quarter" idx="5"/>
          </p:nvPr>
        </p:nvSpPr>
        <p:spPr/>
        <p:txBody>
          <a:bodyPr/>
          <a:lstStyle/>
          <a:p>
            <a:fld id="{3EFCB6E3-FC89-BD46-B4E4-741416CD884F}" type="slidenum">
              <a:rPr lang="fi-FI" smtClean="0"/>
              <a:t>15</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11366531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en-GB" sz="1100" b="0" i="0" u="none" strike="noStrike">
                <a:solidFill>
                  <a:srgbClr val="000000"/>
                </a:solidFill>
                <a:effectLst/>
                <a:latin typeface="-webkit-standard"/>
              </a:rPr>
              <a:t>Your wellness room might look good, but cozy corners aren’t solving stress and poor sleep.</a:t>
            </a:r>
            <a:endParaRPr lang="fi-FI" sz="900" dirty="0">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16</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42583425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en-GB" sz="900" u="none" strike="noStrike">
                <a:solidFill>
                  <a:schemeClr val="bg2">
                    <a:lumMod val="25000"/>
                  </a:schemeClr>
                </a:solidFill>
                <a:effectLst/>
                <a:latin typeface="Messina Sans" pitchFamily="2" charset="77"/>
              </a:rPr>
              <a:t>Many companies invest in </a:t>
            </a:r>
            <a:r>
              <a:rPr lang="en-GB" sz="900" b="1" u="none" strike="noStrike">
                <a:solidFill>
                  <a:schemeClr val="bg2">
                    <a:lumMod val="25000"/>
                  </a:schemeClr>
                </a:solidFill>
                <a:effectLst/>
                <a:latin typeface="Messina Sans" pitchFamily="2" charset="77"/>
              </a:rPr>
              <a:t>wellness rooms.</a:t>
            </a:r>
          </a:p>
          <a:p>
            <a:endParaRPr lang="en-GB" sz="900" b="1" u="none" strike="noStrike">
              <a:solidFill>
                <a:schemeClr val="bg2">
                  <a:lumMod val="25000"/>
                </a:schemeClr>
              </a:solidFill>
              <a:effectLst/>
              <a:latin typeface="Messina Sans" pitchFamily="2" charset="77"/>
            </a:endParaRPr>
          </a:p>
          <a:p>
            <a:r>
              <a:rPr lang="en-GB" sz="900" b="1" u="none" strike="noStrike">
                <a:solidFill>
                  <a:schemeClr val="bg2">
                    <a:lumMod val="25000"/>
                  </a:schemeClr>
                </a:solidFill>
                <a:effectLst/>
                <a:latin typeface="Messina Sans" pitchFamily="2" charset="77"/>
              </a:rPr>
              <a:t>The ones we have seen are usually </a:t>
            </a:r>
            <a:r>
              <a:rPr lang="en-GB" sz="900" u="none" strike="noStrike">
                <a:solidFill>
                  <a:schemeClr val="bg2">
                    <a:lumMod val="25000"/>
                  </a:schemeClr>
                </a:solidFill>
                <a:effectLst/>
                <a:latin typeface="Messina Sans" pitchFamily="2" charset="77"/>
              </a:rPr>
              <a:t>equipped with plants and beds. Maybe even simple relaxation tools like massage chairs and sleep pods.</a:t>
            </a:r>
          </a:p>
          <a:p>
            <a:endParaRPr lang="en-GB" sz="900" u="none" strike="noStrike">
              <a:solidFill>
                <a:schemeClr val="bg2">
                  <a:lumMod val="25000"/>
                </a:schemeClr>
              </a:solidFill>
              <a:effectLst/>
              <a:latin typeface="Messina Sans" pitchFamily="2" charset="77"/>
            </a:endParaRPr>
          </a:p>
          <a:p>
            <a:r>
              <a:rPr lang="en-GB" sz="900" u="none" strike="noStrike">
                <a:solidFill>
                  <a:schemeClr val="bg2">
                    <a:lumMod val="25000"/>
                  </a:schemeClr>
                </a:solidFill>
                <a:effectLst/>
                <a:latin typeface="Messina Sans" pitchFamily="2" charset="77"/>
              </a:rPr>
              <a:t>However, these often only create a superficial sense of relaxation </a:t>
            </a:r>
            <a:r>
              <a:rPr lang="en-GB" sz="900" b="1" u="none" strike="noStrike">
                <a:solidFill>
                  <a:schemeClr val="bg2">
                    <a:lumMod val="25000"/>
                  </a:schemeClr>
                </a:solidFill>
                <a:effectLst/>
                <a:latin typeface="Messina Sans" pitchFamily="2" charset="77"/>
              </a:rPr>
              <a:t>without tackling the core issues of stress and poor sleep</a:t>
            </a:r>
            <a:r>
              <a:rPr lang="en-GB" sz="900" u="none" strike="noStrike">
                <a:solidFill>
                  <a:schemeClr val="bg2">
                    <a:lumMod val="25000"/>
                  </a:schemeClr>
                </a:solidFill>
                <a:effectLst/>
                <a:latin typeface="Messina Sans" pitchFamily="2" charset="77"/>
              </a:rPr>
              <a:t>.</a:t>
            </a:r>
          </a:p>
          <a:p>
            <a:endParaRPr lang="en-GB" sz="900">
              <a:solidFill>
                <a:schemeClr val="bg2">
                  <a:lumMod val="25000"/>
                </a:schemeClr>
              </a:solidFill>
              <a:latin typeface="Messina Sans" pitchFamily="2" charset="77"/>
            </a:endParaRPr>
          </a:p>
          <a:p>
            <a:r>
              <a:rPr lang="en-GB" sz="900" u="none" strike="noStrike">
                <a:solidFill>
                  <a:schemeClr val="bg2">
                    <a:lumMod val="25000"/>
                  </a:schemeClr>
                </a:solidFill>
                <a:effectLst/>
                <a:latin typeface="Messina Sans" pitchFamily="2" charset="77"/>
              </a:rPr>
              <a:t>The </a:t>
            </a:r>
            <a:r>
              <a:rPr lang="en-GB" sz="900" b="1" u="none" strike="noStrike">
                <a:solidFill>
                  <a:schemeClr val="bg2">
                    <a:lumMod val="25000"/>
                  </a:schemeClr>
                </a:solidFill>
                <a:effectLst/>
                <a:latin typeface="Messina Sans" pitchFamily="2" charset="77"/>
              </a:rPr>
              <a:t>Neuron Activation Pod</a:t>
            </a:r>
            <a:r>
              <a:rPr lang="en-GB" sz="900" u="none" strike="noStrike">
                <a:solidFill>
                  <a:schemeClr val="bg2">
                    <a:lumMod val="25000"/>
                  </a:schemeClr>
                </a:solidFill>
                <a:effectLst/>
                <a:latin typeface="Messina Sans" pitchFamily="2" charset="77"/>
              </a:rPr>
              <a:t> is not just a place to rest—it’s a </a:t>
            </a:r>
            <a:r>
              <a:rPr lang="en-GB" sz="900" b="1" u="none" strike="noStrike">
                <a:solidFill>
                  <a:schemeClr val="bg2">
                    <a:lumMod val="25000"/>
                  </a:schemeClr>
                </a:solidFill>
                <a:effectLst/>
                <a:latin typeface="Messina Sans" pitchFamily="2" charset="77"/>
              </a:rPr>
              <a:t>scientifically engineered solution designed to reduce stress and anxiety, and improve sleep quality. </a:t>
            </a:r>
            <a:r>
              <a:rPr lang="en-GB" sz="900" u="none" strike="noStrike">
                <a:solidFill>
                  <a:schemeClr val="bg2">
                    <a:lumMod val="25000"/>
                  </a:schemeClr>
                </a:solidFill>
                <a:effectLst/>
                <a:latin typeface="Messina Sans" pitchFamily="2" charset="77"/>
              </a:rPr>
              <a:t>This means long-term benefits for your workforce.</a:t>
            </a:r>
          </a:p>
          <a:p>
            <a:endParaRPr lang="en-GB" sz="900" u="none" strike="noStrike">
              <a:solidFill>
                <a:schemeClr val="bg2">
                  <a:lumMod val="25000"/>
                </a:schemeClr>
              </a:solidFill>
              <a:effectLst/>
              <a:latin typeface="Messina Sans" pitchFamily="2" charset="77"/>
            </a:endParaRPr>
          </a:p>
          <a:p>
            <a:r>
              <a:rPr lang="en-GB" sz="900" u="none" strike="noStrike">
                <a:solidFill>
                  <a:schemeClr val="bg2">
                    <a:lumMod val="25000"/>
                  </a:schemeClr>
                </a:solidFill>
                <a:effectLst/>
                <a:latin typeface="Messina Sans" pitchFamily="2" charset="77"/>
              </a:rPr>
              <a:t>Unlike basic wellness setups, </a:t>
            </a:r>
            <a:r>
              <a:rPr lang="en-GB" sz="900" b="1" u="none" strike="noStrike">
                <a:solidFill>
                  <a:schemeClr val="bg2">
                    <a:lumMod val="25000"/>
                  </a:schemeClr>
                </a:solidFill>
                <a:effectLst/>
                <a:latin typeface="Messina Sans" pitchFamily="2" charset="77"/>
              </a:rPr>
              <a:t>our pod produces real results</a:t>
            </a:r>
            <a:r>
              <a:rPr lang="en-GB" sz="900" u="none" strike="noStrike">
                <a:solidFill>
                  <a:schemeClr val="bg2">
                    <a:lumMod val="25000"/>
                  </a:schemeClr>
                </a:solidFill>
                <a:effectLst/>
                <a:latin typeface="Messina Sans" pitchFamily="2" charset="77"/>
              </a:rPr>
              <a:t> in how your employees feel and perform.</a:t>
            </a:r>
          </a:p>
          <a:p>
            <a:endParaRPr lang="fi-FI" sz="900" dirty="0">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17</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34223848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algn="l"/>
            <a:r>
              <a:rPr lang="en-GB" sz="1100" b="0" i="0" u="none" strike="noStrike">
                <a:solidFill>
                  <a:srgbClr val="000000"/>
                </a:solidFill>
                <a:effectLst/>
                <a:latin typeface="-webkit-standard"/>
              </a:rPr>
              <a:t>Some people seem skeptical about the technology</a:t>
            </a:r>
            <a:endParaRPr lang="en-GB" sz="900" u="none" strike="noStrike">
              <a:solidFill>
                <a:schemeClr val="bg1">
                  <a:lumMod val="95000"/>
                </a:schemeClr>
              </a:solidFill>
              <a:effectLst/>
              <a:latin typeface="Messina Sans" pitchFamily="2" charset="77"/>
            </a:endParaRPr>
          </a:p>
          <a:p>
            <a:pPr algn="l"/>
            <a:endParaRPr lang="en-GB" sz="900" u="none" strike="noStrike">
              <a:solidFill>
                <a:schemeClr val="bg1">
                  <a:lumMod val="95000"/>
                </a:schemeClr>
              </a:solidFill>
              <a:effectLst/>
              <a:latin typeface="Messina Sans" pitchFamily="2" charset="77"/>
            </a:endParaRPr>
          </a:p>
          <a:p>
            <a:pPr algn="l"/>
            <a:r>
              <a:rPr lang="en-GB" sz="900" u="none" strike="noStrike">
                <a:solidFill>
                  <a:schemeClr val="bg1">
                    <a:lumMod val="95000"/>
                  </a:schemeClr>
                </a:solidFill>
                <a:effectLst/>
                <a:latin typeface="Messina Sans" pitchFamily="2" charset="77"/>
              </a:rPr>
              <a:t>But this isn’t just a feel-good product; its backed by </a:t>
            </a:r>
            <a:r>
              <a:rPr lang="en-GB" sz="900" b="1" u="none" strike="noStrike">
                <a:solidFill>
                  <a:schemeClr val="bg1">
                    <a:lumMod val="95000"/>
                  </a:schemeClr>
                </a:solidFill>
                <a:effectLst/>
                <a:latin typeface="Messina Sans" pitchFamily="2" charset="77"/>
              </a:rPr>
              <a:t>research and white papers and can be measured t</a:t>
            </a:r>
            <a:r>
              <a:rPr lang="en-GB" sz="900" u="none" strike="noStrike">
                <a:solidFill>
                  <a:schemeClr val="bg1">
                    <a:lumMod val="95000"/>
                  </a:schemeClr>
                </a:solidFill>
                <a:effectLst/>
                <a:latin typeface="Messina Sans" pitchFamily="2" charset="77"/>
              </a:rPr>
              <a:t>hrough wearable tech like Oura rings or smartwatches; or through more advanced systems like Firstbeat.</a:t>
            </a:r>
          </a:p>
        </p:txBody>
      </p:sp>
      <p:sp>
        <p:nvSpPr>
          <p:cNvPr id="4" name="Dian numeron paikkamerkki 3"/>
          <p:cNvSpPr>
            <a:spLocks noGrp="1"/>
          </p:cNvSpPr>
          <p:nvPr>
            <p:ph type="sldNum" sz="quarter" idx="5"/>
          </p:nvPr>
        </p:nvSpPr>
        <p:spPr/>
        <p:txBody>
          <a:bodyPr/>
          <a:lstStyle/>
          <a:p>
            <a:fld id="{3EFCB6E3-FC89-BD46-B4E4-741416CD884F}" type="slidenum">
              <a:rPr lang="fi-FI" smtClean="0"/>
              <a:t>18</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36381227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en-GB" sz="1100" b="0" i="0" u="none" strike="noStrike">
                <a:solidFill>
                  <a:srgbClr val="000000"/>
                </a:solidFill>
                <a:effectLst/>
                <a:latin typeface="-webkit-standard"/>
              </a:rPr>
              <a:t>Firstbeat Technologies is a Finnish company specializing in well-being and sports analytics. Their tech provides reliable insights on stress, recovery, sleep, and exercise. Firstbeat is used and trusted by tens of thousands of athletes and employees in over 40 countries.</a:t>
            </a:r>
          </a:p>
          <a:p>
            <a:endParaRPr lang="en-GB" sz="1100" b="0" i="0" u="none" strike="noStrike">
              <a:solidFill>
                <a:srgbClr val="000000"/>
              </a:solidFill>
              <a:effectLst/>
              <a:latin typeface="-webkit-standard"/>
            </a:endParaRPr>
          </a:p>
          <a:p>
            <a:r>
              <a:rPr lang="fi-FI" sz="900" dirty="0">
                <a:latin typeface="Messina Sans" pitchFamily="2" charset="77"/>
              </a:rPr>
              <a:t>Research by Firstbeat shows that in a company of 100 employees, on average: </a:t>
            </a:r>
          </a:p>
          <a:p>
            <a:r>
              <a:rPr lang="fi-FI" sz="900" dirty="0">
                <a:latin typeface="Messina Sans" pitchFamily="2" charset="77"/>
              </a:rPr>
              <a:t>16 have insufficient recovery during sleep. </a:t>
            </a:r>
          </a:p>
          <a:p>
            <a:r>
              <a:rPr lang="fi-FI" sz="900" dirty="0">
                <a:latin typeface="Messina Sans" pitchFamily="2" charset="77"/>
              </a:rPr>
              <a:t>24 experience poor recovery while awake. </a:t>
            </a:r>
          </a:p>
          <a:p>
            <a:r>
              <a:rPr lang="fi-FI" sz="900" dirty="0">
                <a:latin typeface="Messina Sans" pitchFamily="2" charset="77"/>
              </a:rPr>
              <a:t>11 have critically weak recovery. </a:t>
            </a:r>
          </a:p>
          <a:p>
            <a:endParaRPr lang="fi-FI" sz="900" dirty="0">
              <a:latin typeface="Messina Sans" pitchFamily="2" charset="77"/>
            </a:endParaRPr>
          </a:p>
          <a:p>
            <a:r>
              <a:rPr lang="fi-FI" sz="900" dirty="0">
                <a:latin typeface="Messina Sans" pitchFamily="2" charset="77"/>
              </a:rPr>
              <a:t>Here you can see the results for an individual before, and after using the Neuron Activation Pod; measured with Firstbeat.</a:t>
            </a:r>
          </a:p>
          <a:p>
            <a:endParaRPr lang="fi-FI" sz="900" dirty="0">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19</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1596209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sz="900" dirty="0">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2</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8515856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i-FI" sz="800" dirty="0"/>
          </a:p>
        </p:txBody>
      </p:sp>
      <p:sp>
        <p:nvSpPr>
          <p:cNvPr id="4" name="Dian numeron paikkamerkki 3"/>
          <p:cNvSpPr>
            <a:spLocks noGrp="1"/>
          </p:cNvSpPr>
          <p:nvPr>
            <p:ph type="sldNum" sz="quarter" idx="5"/>
          </p:nvPr>
        </p:nvSpPr>
        <p:spPr/>
        <p:txBody>
          <a:bodyPr/>
          <a:lstStyle/>
          <a:p>
            <a:fld id="{3EFCB6E3-FC89-BD46-B4E4-741416CD884F}" type="slidenum">
              <a:rPr lang="fi-FI" smtClean="0"/>
              <a:t>20</a:t>
            </a:fld>
            <a:endParaRPr lang="fi-FI"/>
          </a:p>
        </p:txBody>
      </p:sp>
    </p:spTree>
    <p:extLst>
      <p:ext uri="{BB962C8B-B14F-4D97-AF65-F5344CB8AC3E}">
        <p14:creationId xmlns:p14="http://schemas.microsoft.com/office/powerpoint/2010/main" val="13878242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dirty="0"/>
          </a:p>
        </p:txBody>
      </p:sp>
      <p:sp>
        <p:nvSpPr>
          <p:cNvPr id="4" name="Dian numeron paikkamerkki 3"/>
          <p:cNvSpPr>
            <a:spLocks noGrp="1"/>
          </p:cNvSpPr>
          <p:nvPr>
            <p:ph type="sldNum" sz="quarter" idx="5"/>
          </p:nvPr>
        </p:nvSpPr>
        <p:spPr/>
        <p:txBody>
          <a:bodyPr/>
          <a:lstStyle/>
          <a:p>
            <a:fld id="{6704786A-2FA4-5146-A8DE-2DFFB82BCC39}" type="slidenum">
              <a:rPr lang="fi-FI" smtClean="0"/>
              <a:t>21</a:t>
            </a:fld>
            <a:endParaRPr lang="fi-FI"/>
          </a:p>
        </p:txBody>
      </p:sp>
      <p:sp>
        <p:nvSpPr>
          <p:cNvPr id="5" name="Ylätunnisteen paikkamerkki 4">
            <a:extLst>
              <a:ext uri="{FF2B5EF4-FFF2-40B4-BE49-F238E27FC236}">
                <a16:creationId xmlns:a16="http://schemas.microsoft.com/office/drawing/2014/main" id="{16A3A2DA-9277-6932-46ED-4889339BCEE2}"/>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37035165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i-FI" sz="1000" dirty="0">
                <a:latin typeface="Messina Sans" pitchFamily="2" charset="77"/>
              </a:rPr>
              <a:t>Do not send or publish this!</a:t>
            </a:r>
          </a:p>
        </p:txBody>
      </p:sp>
      <p:sp>
        <p:nvSpPr>
          <p:cNvPr id="4" name="Dian numeron paikkamerkki 3"/>
          <p:cNvSpPr>
            <a:spLocks noGrp="1"/>
          </p:cNvSpPr>
          <p:nvPr>
            <p:ph type="sldNum" sz="quarter" idx="5"/>
          </p:nvPr>
        </p:nvSpPr>
        <p:spPr/>
        <p:txBody>
          <a:bodyPr/>
          <a:lstStyle/>
          <a:p>
            <a:fld id="{3EFCB6E3-FC89-BD46-B4E4-741416CD884F}" type="slidenum">
              <a:rPr lang="fi-FI" smtClean="0"/>
              <a:t>22</a:t>
            </a:fld>
            <a:endParaRPr lang="fi-FI"/>
          </a:p>
        </p:txBody>
      </p:sp>
      <p:sp>
        <p:nvSpPr>
          <p:cNvPr id="5" name="Ylätunnisteen paikkamerkki 4">
            <a:extLst>
              <a:ext uri="{FF2B5EF4-FFF2-40B4-BE49-F238E27FC236}">
                <a16:creationId xmlns:a16="http://schemas.microsoft.com/office/drawing/2014/main" id="{84DC73AC-E990-D66A-0230-77C2E0EFCFB6}"/>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2395703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sz="900" dirty="0">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23</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1593279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en-GB" sz="900" u="none" strike="noStrike">
                <a:solidFill>
                  <a:schemeClr val="bg2">
                    <a:lumMod val="25000"/>
                  </a:schemeClr>
                </a:solidFill>
                <a:effectLst/>
                <a:latin typeface="Messina Sans" pitchFamily="2" charset="77"/>
              </a:rPr>
              <a:t>The pod uses patented </a:t>
            </a:r>
            <a:r>
              <a:rPr lang="en-GB" sz="900" b="1" u="none" strike="noStrike">
                <a:solidFill>
                  <a:schemeClr val="bg2">
                    <a:lumMod val="25000"/>
                  </a:schemeClr>
                </a:solidFill>
                <a:effectLst/>
                <a:latin typeface="Messina Sans" pitchFamily="2" charset="77"/>
              </a:rPr>
              <a:t>low-frequency vibration</a:t>
            </a:r>
            <a:r>
              <a:rPr lang="en-GB" sz="900" u="none" strike="noStrike">
                <a:solidFill>
                  <a:schemeClr val="bg2">
                    <a:lumMod val="25000"/>
                  </a:schemeClr>
                </a:solidFill>
                <a:effectLst/>
                <a:latin typeface="Messina Sans" pitchFamily="2" charset="77"/>
              </a:rPr>
              <a:t> technology to stimulate the </a:t>
            </a:r>
            <a:r>
              <a:rPr lang="en-GB" sz="900" b="1" u="none" strike="noStrike">
                <a:solidFill>
                  <a:schemeClr val="bg2">
                    <a:lumMod val="25000"/>
                  </a:schemeClr>
                </a:solidFill>
                <a:effectLst/>
                <a:latin typeface="Messina Sans" pitchFamily="2" charset="77"/>
              </a:rPr>
              <a:t>autonomic nervous system</a:t>
            </a:r>
            <a:r>
              <a:rPr lang="en-GB" sz="900" u="none" strike="noStrike">
                <a:solidFill>
                  <a:schemeClr val="bg2">
                    <a:lumMod val="25000"/>
                  </a:schemeClr>
                </a:solidFill>
                <a:effectLst/>
                <a:latin typeface="Messina Sans" pitchFamily="2" charset="77"/>
              </a:rPr>
              <a:t> (ANS), which controls essential functions like heart rate, breathing and stress response.</a:t>
            </a:r>
            <a:endParaRPr lang="en-GB" sz="900">
              <a:solidFill>
                <a:schemeClr val="bg2">
                  <a:lumMod val="25000"/>
                </a:schemeClr>
              </a:solidFill>
              <a:effectLst/>
              <a:latin typeface="Messina Sans" pitchFamily="2" charset="77"/>
              <a:ea typeface="Calibri" panose="020F0502020204030204" pitchFamily="34" charset="0"/>
              <a:cs typeface="Messina Sans Book" pitchFamily="2" charset="77"/>
            </a:endParaRPr>
          </a:p>
          <a:p>
            <a:endParaRPr lang="en-GB" sz="900">
              <a:solidFill>
                <a:srgbClr val="000000"/>
              </a:solidFill>
              <a:effectLst/>
              <a:latin typeface="Messina Sans" pitchFamily="2" charset="77"/>
              <a:ea typeface="Calibri" panose="020F0502020204030204" pitchFamily="34" charset="0"/>
              <a:cs typeface="Messina Sans Book" pitchFamily="2" charset="77"/>
            </a:endParaRPr>
          </a:p>
          <a:p>
            <a:r>
              <a:rPr lang="en-GB" sz="1100" b="0" i="0" u="none" strike="noStrike">
                <a:solidFill>
                  <a:srgbClr val="000000"/>
                </a:solidFill>
                <a:effectLst/>
                <a:latin typeface="-webkit-standard"/>
              </a:rPr>
              <a:t>The technology is integrated into the seat, targeting four key areas of your body. During a session, you’ll experience vibrations of varying intensity focused on your upper back, lower back, thighs, and calves.</a:t>
            </a:r>
          </a:p>
        </p:txBody>
      </p:sp>
      <p:sp>
        <p:nvSpPr>
          <p:cNvPr id="4" name="Dian numeron paikkamerkki 3"/>
          <p:cNvSpPr>
            <a:spLocks noGrp="1"/>
          </p:cNvSpPr>
          <p:nvPr>
            <p:ph type="sldNum" sz="quarter" idx="5"/>
          </p:nvPr>
        </p:nvSpPr>
        <p:spPr/>
        <p:txBody>
          <a:bodyPr/>
          <a:lstStyle/>
          <a:p>
            <a:fld id="{3EFCB6E3-FC89-BD46-B4E4-741416CD884F}" type="slidenum">
              <a:rPr lang="fi-FI" smtClean="0"/>
              <a:t>24</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285726968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900" dirty="0">
                <a:latin typeface="Messina Sans" pitchFamily="2" charset="77"/>
              </a:rPr>
              <a:t>Most people feel the short-term effects of a program almost instantly after finishing it. This is however individual, just like stress and sleep are individual and affect people differently.</a:t>
            </a:r>
          </a:p>
          <a:p>
            <a:endParaRPr lang="fi-FI" sz="900" dirty="0">
              <a:latin typeface="Messina Sans" pitchFamily="2" charset="77"/>
            </a:endParaRPr>
          </a:p>
          <a:p>
            <a:r>
              <a:rPr lang="fi-FI" sz="900" dirty="0">
                <a:latin typeface="Messina Sans" pitchFamily="2" charset="77"/>
              </a:rPr>
              <a:t>For the long-term effects like effectively reducing stress and if you have trouble sleeping, you should use the pod regularly. 2-3 times a week is usually enough.</a:t>
            </a:r>
          </a:p>
          <a:p>
            <a:endParaRPr lang="fi-FI" sz="900" dirty="0">
              <a:latin typeface="Messina Sans" pitchFamily="2" charset="77"/>
            </a:endParaRPr>
          </a:p>
          <a:p>
            <a:r>
              <a:rPr lang="en-GB" sz="1100" b="0" i="0" u="none" strike="noStrike">
                <a:solidFill>
                  <a:srgbClr val="000000"/>
                </a:solidFill>
                <a:effectLst/>
                <a:latin typeface="-webkit-standard"/>
              </a:rPr>
              <a:t>It's essential to stay in the pod for the entire duration of the program. Each program is carefully designed with vibration frequencies that changes throughout the session. Leaving early means missing out on the full benefits. By completing the entire program, users experience the full impact and gain a deeper understanding of what the product truly offers.</a:t>
            </a:r>
            <a:endParaRPr lang="fi-FI" sz="900" dirty="0">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25</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3493434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en-GB" sz="1100" b="0" i="0" u="none" strike="noStrike">
                <a:solidFill>
                  <a:srgbClr val="000000"/>
                </a:solidFill>
                <a:effectLst/>
                <a:latin typeface="-webkit-standard"/>
              </a:rPr>
              <a:t>The semi-sitting posture in the pod is intentional. Many people feel uneasy lying down fully in an office or public space—it’s a psychological thing. This position allows users to stay aware of their surroundings. For the same reason, the pod isn’t fully enclosed, as it’s not designed for sleep but rather for relaxation and recovery without the need for complete privacy.</a:t>
            </a:r>
            <a:endParaRPr lang="fi-FI" sz="900" dirty="0">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26</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16631752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900" dirty="0">
                <a:latin typeface="Messina Sans" pitchFamily="2" charset="77"/>
              </a:rPr>
              <a:t>The pod has three program areas: relaxation, activation and recovery.</a:t>
            </a:r>
          </a:p>
          <a:p>
            <a:endParaRPr lang="fi-FI" sz="900" dirty="0">
              <a:latin typeface="Messina Sans" pitchFamily="2" charset="77"/>
            </a:endParaRPr>
          </a:p>
          <a:p>
            <a:r>
              <a:rPr lang="fi-FI" sz="900" dirty="0">
                <a:latin typeface="Messina Sans" pitchFamily="2" charset="77"/>
              </a:rPr>
              <a:t>The "powernap" button that can be seen on the start screen is a quick button for the 10 min relaxation program. This is the most popular program, and since it's the shortest, this is the one we usually recommend trying when demo:ing the product.</a:t>
            </a:r>
          </a:p>
          <a:p>
            <a:endParaRPr lang="fi-FI" sz="900" dirty="0">
              <a:latin typeface="Messina Sans" pitchFamily="2" charset="77"/>
            </a:endParaRPr>
          </a:p>
          <a:p>
            <a:r>
              <a:rPr lang="fi-FI" sz="900" dirty="0">
                <a:latin typeface="Messina Sans" pitchFamily="2" charset="77"/>
              </a:rPr>
              <a:t>The button says "powernap" since </a:t>
            </a:r>
            <a:r>
              <a:rPr lang="en-GB" sz="1100">
                <a:solidFill>
                  <a:srgbClr val="312E30"/>
                </a:solidFill>
                <a:effectLst/>
                <a:latin typeface="Messina Sans" pitchFamily="2" charset="77"/>
              </a:rPr>
              <a:t>the program has a rejuvenating effect similar to a quick power nap. Without actually napping, of course.</a:t>
            </a:r>
          </a:p>
          <a:p>
            <a:endParaRPr lang="en-GB" sz="1100">
              <a:solidFill>
                <a:srgbClr val="312E30"/>
              </a:solidFill>
              <a:effectLst/>
              <a:latin typeface="Messina Sans" pitchFamily="2" charset="77"/>
            </a:endParaRPr>
          </a:p>
          <a:p>
            <a:r>
              <a:rPr lang="en-GB" sz="1100">
                <a:solidFill>
                  <a:srgbClr val="312E30"/>
                </a:solidFill>
                <a:effectLst/>
                <a:latin typeface="Messina Sans" pitchFamily="2" charset="77"/>
              </a:rPr>
              <a:t>Remember that ALL programs promote sleep quality and contribute to both physical and mental recovery.</a:t>
            </a:r>
          </a:p>
        </p:txBody>
      </p:sp>
      <p:sp>
        <p:nvSpPr>
          <p:cNvPr id="4" name="Dian numeron paikkamerkki 3"/>
          <p:cNvSpPr>
            <a:spLocks noGrp="1"/>
          </p:cNvSpPr>
          <p:nvPr>
            <p:ph type="sldNum" sz="quarter" idx="5"/>
          </p:nvPr>
        </p:nvSpPr>
        <p:spPr/>
        <p:txBody>
          <a:bodyPr/>
          <a:lstStyle/>
          <a:p>
            <a:fld id="{3EFCB6E3-FC89-BD46-B4E4-741416CD884F}" type="slidenum">
              <a:rPr lang="fi-FI" smtClean="0"/>
              <a:t>27</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9670229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indent="0">
              <a:buNone/>
            </a:pPr>
            <a:endParaRPr lang="en-US" sz="900" dirty="0">
              <a:solidFill>
                <a:schemeClr val="tx1">
                  <a:lumMod val="75000"/>
                  <a:lumOff val="25000"/>
                </a:schemeClr>
              </a:solidFill>
              <a:latin typeface="Messina Sans" pitchFamily="2" charset="77"/>
              <a:cs typeface="Arial" panose="020B0604020202020204" pitchFamily="34" charset="0"/>
            </a:endParaRPr>
          </a:p>
          <a:p>
            <a:r>
              <a:rPr lang="fi-FI" sz="900" dirty="0">
                <a:latin typeface="Messina Sans" pitchFamily="2" charset="77"/>
              </a:rPr>
              <a:t>Here are the different realaxation programs.</a:t>
            </a:r>
          </a:p>
          <a:p>
            <a:endParaRPr lang="fi-FI" sz="900" dirty="0">
              <a:latin typeface="Messina Sans" pitchFamily="2" charset="77"/>
            </a:endParaRPr>
          </a:p>
          <a:p>
            <a:r>
              <a:rPr lang="fi-FI" sz="900" dirty="0">
                <a:latin typeface="Messina Sans" pitchFamily="2" charset="77"/>
              </a:rPr>
              <a:t>There are different programs for different needs and purposes. At this point we usually don't talk that much about the different programs and what they do; instead we have made a couple of picks:</a:t>
            </a:r>
          </a:p>
        </p:txBody>
      </p:sp>
      <p:sp>
        <p:nvSpPr>
          <p:cNvPr id="4" name="Dian numeron paikkamerkki 3"/>
          <p:cNvSpPr>
            <a:spLocks noGrp="1"/>
          </p:cNvSpPr>
          <p:nvPr>
            <p:ph type="sldNum" sz="quarter" idx="5"/>
          </p:nvPr>
        </p:nvSpPr>
        <p:spPr/>
        <p:txBody>
          <a:bodyPr/>
          <a:lstStyle/>
          <a:p>
            <a:fld id="{3EFCB6E3-FC89-BD46-B4E4-741416CD884F}" type="slidenum">
              <a:rPr lang="fi-FI" smtClean="0"/>
              <a:t>28</a:t>
            </a:fld>
            <a:endParaRPr lang="fi-FI"/>
          </a:p>
        </p:txBody>
      </p:sp>
      <p:sp>
        <p:nvSpPr>
          <p:cNvPr id="5" name="Ylätunnisteen paikkamerkki 4">
            <a:extLst>
              <a:ext uri="{FF2B5EF4-FFF2-40B4-BE49-F238E27FC236}">
                <a16:creationId xmlns:a16="http://schemas.microsoft.com/office/drawing/2014/main" id="{E32E3EBC-507A-3E5F-0A11-EE33DCBC9F12}"/>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37298042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900" dirty="0">
                <a:latin typeface="Messina Sans" pitchFamily="2" charset="77"/>
              </a:rPr>
              <a:t>First program pick:</a:t>
            </a:r>
          </a:p>
          <a:p>
            <a:endParaRPr lang="fi-FI" sz="900" dirty="0">
              <a:latin typeface="Messina Sans" pitchFamily="2" charset="77"/>
            </a:endParaRPr>
          </a:p>
          <a:p>
            <a:r>
              <a:rPr lang="fi-FI" sz="900" dirty="0">
                <a:latin typeface="Messina Sans" pitchFamily="2" charset="77"/>
              </a:rPr>
              <a:t>This is the program we recommend starting with if you are new to the device. Especially if you are feeling stressed and have trouble sleeping.</a:t>
            </a:r>
          </a:p>
          <a:p>
            <a:endParaRPr lang="fi-FI" sz="900" dirty="0">
              <a:latin typeface="Messina Sans" pitchFamily="2" charset="77"/>
            </a:endParaRPr>
          </a:p>
          <a:p>
            <a:r>
              <a:rPr lang="fi-FI" sz="900" dirty="0">
                <a:latin typeface="Messina Sans" pitchFamily="2" charset="77"/>
              </a:rPr>
              <a:t>This program is specifically designed to help you with these symptoms.</a:t>
            </a:r>
          </a:p>
        </p:txBody>
      </p:sp>
      <p:sp>
        <p:nvSpPr>
          <p:cNvPr id="4" name="Dian numeron paikkamerkki 3"/>
          <p:cNvSpPr>
            <a:spLocks noGrp="1"/>
          </p:cNvSpPr>
          <p:nvPr>
            <p:ph type="sldNum" sz="quarter" idx="5"/>
          </p:nvPr>
        </p:nvSpPr>
        <p:spPr/>
        <p:txBody>
          <a:bodyPr/>
          <a:lstStyle/>
          <a:p>
            <a:fld id="{3EFCB6E3-FC89-BD46-B4E4-741416CD884F}" type="slidenum">
              <a:rPr lang="fi-FI" smtClean="0"/>
              <a:t>29</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3847747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sz="900" dirty="0">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3</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174396973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900" dirty="0">
                <a:latin typeface="Messina Sans" pitchFamily="2" charset="77"/>
              </a:rPr>
              <a:t>Here are the different activation programs.</a:t>
            </a:r>
          </a:p>
        </p:txBody>
      </p:sp>
      <p:sp>
        <p:nvSpPr>
          <p:cNvPr id="4" name="Dian numeron paikkamerkki 3"/>
          <p:cNvSpPr>
            <a:spLocks noGrp="1"/>
          </p:cNvSpPr>
          <p:nvPr>
            <p:ph type="sldNum" sz="quarter" idx="5"/>
          </p:nvPr>
        </p:nvSpPr>
        <p:spPr/>
        <p:txBody>
          <a:bodyPr/>
          <a:lstStyle/>
          <a:p>
            <a:fld id="{3EFCB6E3-FC89-BD46-B4E4-741416CD884F}" type="slidenum">
              <a:rPr lang="fi-FI" smtClean="0"/>
              <a:t>30</a:t>
            </a:fld>
            <a:endParaRPr lang="fi-FI"/>
          </a:p>
        </p:txBody>
      </p:sp>
      <p:sp>
        <p:nvSpPr>
          <p:cNvPr id="5" name="Ylätunnisteen paikkamerkki 4">
            <a:extLst>
              <a:ext uri="{FF2B5EF4-FFF2-40B4-BE49-F238E27FC236}">
                <a16:creationId xmlns:a16="http://schemas.microsoft.com/office/drawing/2014/main" id="{E32E3EBC-507A-3E5F-0A11-EE33DCBC9F12}"/>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35769599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900" dirty="0">
                <a:latin typeface="Messina Sans" pitchFamily="2" charset="77"/>
              </a:rPr>
              <a:t>Second program pick:</a:t>
            </a:r>
          </a:p>
          <a:p>
            <a:endParaRPr lang="fi-FI" sz="900" dirty="0">
              <a:latin typeface="Messina Sans" pitchFamily="2" charset="77"/>
            </a:endParaRPr>
          </a:p>
          <a:p>
            <a:r>
              <a:rPr lang="fi-FI" sz="900" dirty="0">
                <a:latin typeface="Messina Sans" pitchFamily="2" charset="77"/>
              </a:rPr>
              <a:t>If you feel tired when getting into the office in the morning, or if you feel you need to energize after a heavy lunch; this would be a good program to choose.</a:t>
            </a:r>
          </a:p>
          <a:p>
            <a:endParaRPr lang="fi-FI" sz="900" dirty="0">
              <a:latin typeface="Messina Sans" pitchFamily="2" charset="77"/>
            </a:endParaRPr>
          </a:p>
          <a:p>
            <a:r>
              <a:rPr lang="fi-FI" sz="900" dirty="0">
                <a:latin typeface="Messina Sans" pitchFamily="2" charset="77"/>
              </a:rPr>
              <a:t>It boosts your metabolism and makes you feel more awake.</a:t>
            </a:r>
          </a:p>
        </p:txBody>
      </p:sp>
      <p:sp>
        <p:nvSpPr>
          <p:cNvPr id="4" name="Dian numeron paikkamerkki 3"/>
          <p:cNvSpPr>
            <a:spLocks noGrp="1"/>
          </p:cNvSpPr>
          <p:nvPr>
            <p:ph type="sldNum" sz="quarter" idx="5"/>
          </p:nvPr>
        </p:nvSpPr>
        <p:spPr/>
        <p:txBody>
          <a:bodyPr/>
          <a:lstStyle/>
          <a:p>
            <a:fld id="{3EFCB6E3-FC89-BD46-B4E4-741416CD884F}" type="slidenum">
              <a:rPr lang="fi-FI" smtClean="0"/>
              <a:t>31</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42191600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900" dirty="0">
                <a:latin typeface="Messina Sans" pitchFamily="2" charset="77"/>
              </a:rPr>
              <a:t>Here are the different recovery programs.</a:t>
            </a:r>
          </a:p>
        </p:txBody>
      </p:sp>
      <p:sp>
        <p:nvSpPr>
          <p:cNvPr id="4" name="Dian numeron paikkamerkki 3"/>
          <p:cNvSpPr>
            <a:spLocks noGrp="1"/>
          </p:cNvSpPr>
          <p:nvPr>
            <p:ph type="sldNum" sz="quarter" idx="5"/>
          </p:nvPr>
        </p:nvSpPr>
        <p:spPr/>
        <p:txBody>
          <a:bodyPr/>
          <a:lstStyle/>
          <a:p>
            <a:fld id="{3EFCB6E3-FC89-BD46-B4E4-741416CD884F}" type="slidenum">
              <a:rPr lang="fi-FI" smtClean="0"/>
              <a:t>32</a:t>
            </a:fld>
            <a:endParaRPr lang="fi-FI"/>
          </a:p>
        </p:txBody>
      </p:sp>
      <p:sp>
        <p:nvSpPr>
          <p:cNvPr id="5" name="Ylätunnisteen paikkamerkki 4">
            <a:extLst>
              <a:ext uri="{FF2B5EF4-FFF2-40B4-BE49-F238E27FC236}">
                <a16:creationId xmlns:a16="http://schemas.microsoft.com/office/drawing/2014/main" id="{E32E3EBC-507A-3E5F-0A11-EE33DCBC9F12}"/>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20556370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900" dirty="0">
                <a:latin typeface="Messina Sans" pitchFamily="2" charset="77"/>
              </a:rPr>
              <a:t>Third program pick:</a:t>
            </a:r>
          </a:p>
          <a:p>
            <a:endParaRPr lang="fi-FI" sz="900" dirty="0">
              <a:latin typeface="Messina Sans" pitchFamily="2" charset="77"/>
            </a:endParaRPr>
          </a:p>
          <a:p>
            <a:r>
              <a:rPr lang="fi-FI" sz="900" dirty="0">
                <a:latin typeface="Messina Sans" pitchFamily="2" charset="77"/>
              </a:rPr>
              <a:t>The recovery programs are good of you do sports. Use these to help your body recover faster from heavy training.</a:t>
            </a:r>
          </a:p>
          <a:p>
            <a:endParaRPr lang="fi-FI" sz="900" dirty="0">
              <a:latin typeface="Messina Sans" pitchFamily="2" charset="77"/>
            </a:endParaRPr>
          </a:p>
          <a:p>
            <a:r>
              <a:rPr lang="en-GB" sz="1100" b="0" i="0" u="none" strike="noStrike">
                <a:solidFill>
                  <a:srgbClr val="000000"/>
                </a:solidFill>
                <a:effectLst/>
                <a:latin typeface="-webkit-standard"/>
              </a:rPr>
              <a:t>While direct studies on the technology and jet lag are limited, its proven ability to improve sleep and reduce stress makes it a good tool for easing jet lag. By enhancing relaxation and recovery, Neuron Activation Pod </a:t>
            </a:r>
            <a:r>
              <a:rPr lang="fi-FI" sz="900" dirty="0">
                <a:latin typeface="Messina Sans" pitchFamily="2" charset="77"/>
              </a:rPr>
              <a:t>may help travelers adjust to new time zones more effectively by promoting better sleep and reducing the physical stress associated with long flights.</a:t>
            </a:r>
          </a:p>
        </p:txBody>
      </p:sp>
      <p:sp>
        <p:nvSpPr>
          <p:cNvPr id="4" name="Dian numeron paikkamerkki 3"/>
          <p:cNvSpPr>
            <a:spLocks noGrp="1"/>
          </p:cNvSpPr>
          <p:nvPr>
            <p:ph type="sldNum" sz="quarter" idx="5"/>
          </p:nvPr>
        </p:nvSpPr>
        <p:spPr/>
        <p:txBody>
          <a:bodyPr/>
          <a:lstStyle/>
          <a:p>
            <a:fld id="{3EFCB6E3-FC89-BD46-B4E4-741416CD884F}" type="slidenum">
              <a:rPr lang="fi-FI" smtClean="0"/>
              <a:t>33</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2485441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900" dirty="0">
                <a:latin typeface="Messina Sans" pitchFamily="2" charset="77"/>
              </a:rPr>
              <a:t>The headphones are not mandatory. They don't have anything to do with the technology. You can listen to podcasts or your own music on spotify or listen to nothing at all.</a:t>
            </a:r>
          </a:p>
          <a:p>
            <a:endParaRPr lang="fi-FI" sz="900" dirty="0">
              <a:latin typeface="Messina Sans" pitchFamily="2" charset="77"/>
            </a:endParaRPr>
          </a:p>
          <a:p>
            <a:r>
              <a:rPr lang="fi-FI" sz="900" dirty="0">
                <a:latin typeface="Messina Sans" pitchFamily="2" charset="77"/>
              </a:rPr>
              <a:t>However, we do recommend using them. The relaxing music or soundscapes that you'll hear, are designed to enhance the overall experience.</a:t>
            </a:r>
          </a:p>
        </p:txBody>
      </p:sp>
      <p:sp>
        <p:nvSpPr>
          <p:cNvPr id="4" name="Dian numeron paikkamerkki 3"/>
          <p:cNvSpPr>
            <a:spLocks noGrp="1"/>
          </p:cNvSpPr>
          <p:nvPr>
            <p:ph type="sldNum" sz="quarter" idx="5"/>
          </p:nvPr>
        </p:nvSpPr>
        <p:spPr/>
        <p:txBody>
          <a:bodyPr/>
          <a:lstStyle/>
          <a:p>
            <a:fld id="{3EFCB6E3-FC89-BD46-B4E4-741416CD884F}" type="slidenum">
              <a:rPr lang="fi-FI" smtClean="0"/>
              <a:t>34</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312940885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900" dirty="0">
                <a:latin typeface="Messina Sans" pitchFamily="2" charset="77"/>
              </a:rPr>
              <a:t>Product is delivered fully assembled. Just plug it in and turn on the power.</a:t>
            </a:r>
          </a:p>
          <a:p>
            <a:endParaRPr lang="fi-FI" sz="900" dirty="0">
              <a:latin typeface="Messina Sans" pitchFamily="2" charset="77"/>
            </a:endParaRPr>
          </a:p>
          <a:p>
            <a:r>
              <a:rPr lang="fi-FI" sz="900" dirty="0">
                <a:latin typeface="Messina Sans" pitchFamily="2" charset="77"/>
              </a:rPr>
              <a:t>Reminder of the size and weight of the product.</a:t>
            </a:r>
          </a:p>
        </p:txBody>
      </p:sp>
      <p:sp>
        <p:nvSpPr>
          <p:cNvPr id="4" name="Dian numeron paikkamerkki 3"/>
          <p:cNvSpPr>
            <a:spLocks noGrp="1"/>
          </p:cNvSpPr>
          <p:nvPr>
            <p:ph type="sldNum" sz="quarter" idx="5"/>
          </p:nvPr>
        </p:nvSpPr>
        <p:spPr/>
        <p:txBody>
          <a:bodyPr/>
          <a:lstStyle/>
          <a:p>
            <a:fld id="{3EFCB6E3-FC89-BD46-B4E4-741416CD884F}" type="slidenum">
              <a:rPr lang="fi-FI" smtClean="0"/>
              <a:t>35</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39123450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i-FI" sz="1000" dirty="0">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36</a:t>
            </a:fld>
            <a:endParaRPr lang="fi-FI"/>
          </a:p>
        </p:txBody>
      </p:sp>
      <p:sp>
        <p:nvSpPr>
          <p:cNvPr id="5" name="Ylätunnisteen paikkamerkki 4">
            <a:extLst>
              <a:ext uri="{FF2B5EF4-FFF2-40B4-BE49-F238E27FC236}">
                <a16:creationId xmlns:a16="http://schemas.microsoft.com/office/drawing/2014/main" id="{E32E3EBC-507A-3E5F-0A11-EE33DCBC9F12}"/>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380922050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en-US" dirty="0"/>
          </a:p>
        </p:txBody>
      </p:sp>
      <p:sp>
        <p:nvSpPr>
          <p:cNvPr id="4" name="Dian numeron paikkamerkki 3"/>
          <p:cNvSpPr>
            <a:spLocks noGrp="1"/>
          </p:cNvSpPr>
          <p:nvPr>
            <p:ph type="sldNum" sz="quarter" idx="5"/>
          </p:nvPr>
        </p:nvSpPr>
        <p:spPr/>
        <p:txBody>
          <a:bodyPr/>
          <a:lstStyle/>
          <a:p>
            <a:fld id="{3EFCB6E3-FC89-BD46-B4E4-741416CD884F}" type="slidenum">
              <a:rPr lang="fi-FI" smtClean="0"/>
              <a:t>37</a:t>
            </a:fld>
            <a:endParaRPr lang="fi-FI"/>
          </a:p>
        </p:txBody>
      </p:sp>
      <p:sp>
        <p:nvSpPr>
          <p:cNvPr id="5" name="Ylätunnisteen paikkamerkki 4">
            <a:extLst>
              <a:ext uri="{FF2B5EF4-FFF2-40B4-BE49-F238E27FC236}">
                <a16:creationId xmlns:a16="http://schemas.microsoft.com/office/drawing/2014/main" id="{F15ABB17-1615-6EB9-8CE3-09A96238B276}"/>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253832973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en-US" dirty="0"/>
          </a:p>
        </p:txBody>
      </p:sp>
      <p:sp>
        <p:nvSpPr>
          <p:cNvPr id="4" name="Dian numeron paikkamerkki 3"/>
          <p:cNvSpPr>
            <a:spLocks noGrp="1"/>
          </p:cNvSpPr>
          <p:nvPr>
            <p:ph type="sldNum" sz="quarter" idx="5"/>
          </p:nvPr>
        </p:nvSpPr>
        <p:spPr/>
        <p:txBody>
          <a:bodyPr/>
          <a:lstStyle/>
          <a:p>
            <a:fld id="{3EFCB6E3-FC89-BD46-B4E4-741416CD884F}" type="slidenum">
              <a:rPr lang="fi-FI" smtClean="0"/>
              <a:t>38</a:t>
            </a:fld>
            <a:endParaRPr lang="fi-FI"/>
          </a:p>
        </p:txBody>
      </p:sp>
      <p:sp>
        <p:nvSpPr>
          <p:cNvPr id="5" name="Ylätunnisteen paikkamerkki 4">
            <a:extLst>
              <a:ext uri="{FF2B5EF4-FFF2-40B4-BE49-F238E27FC236}">
                <a16:creationId xmlns:a16="http://schemas.microsoft.com/office/drawing/2014/main" id="{F15ABB17-1615-6EB9-8CE3-09A96238B276}"/>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8818502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900" dirty="0">
                <a:latin typeface="Messina Sans" pitchFamily="2" charset="77"/>
              </a:rPr>
              <a:t>Here is some facts about stress.</a:t>
            </a:r>
          </a:p>
          <a:p>
            <a:endParaRPr lang="fi-FI" sz="900" dirty="0">
              <a:latin typeface="Messina Sans" pitchFamily="2" charset="77"/>
            </a:endParaRPr>
          </a:p>
          <a:p>
            <a:r>
              <a:rPr lang="fi-FI" sz="900" dirty="0">
                <a:latin typeface="Messina Sans" pitchFamily="2" charset="77"/>
              </a:rPr>
              <a:t>Stress costs over 300 billion annually in the US alone.</a:t>
            </a:r>
          </a:p>
          <a:p>
            <a:endParaRPr lang="fi-FI" sz="900" dirty="0">
              <a:latin typeface="Messina Sans" pitchFamily="2" charset="77"/>
            </a:endParaRPr>
          </a:p>
          <a:p>
            <a:r>
              <a:rPr lang="fi-FI" sz="900" dirty="0">
                <a:latin typeface="Messina Sans" pitchFamily="2" charset="77"/>
              </a:rPr>
              <a:t>83% of the workers in the US experience work related stress. Stress has been linked to higher healtcare costs, increased burnout and reduced productivity.</a:t>
            </a:r>
          </a:p>
        </p:txBody>
      </p:sp>
      <p:sp>
        <p:nvSpPr>
          <p:cNvPr id="4" name="Dian numeron paikkamerkki 3"/>
          <p:cNvSpPr>
            <a:spLocks noGrp="1"/>
          </p:cNvSpPr>
          <p:nvPr>
            <p:ph type="sldNum" sz="quarter" idx="5"/>
          </p:nvPr>
        </p:nvSpPr>
        <p:spPr/>
        <p:txBody>
          <a:bodyPr/>
          <a:lstStyle/>
          <a:p>
            <a:fld id="{3EFCB6E3-FC89-BD46-B4E4-741416CD884F}" type="slidenum">
              <a:rPr lang="fi-FI" smtClean="0"/>
              <a:t>4</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129167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900" dirty="0">
                <a:latin typeface="Messina Sans" pitchFamily="2" charset="77"/>
              </a:rPr>
              <a:t>Here is some facts about the impact sleep disorders has on businesses:</a:t>
            </a:r>
          </a:p>
          <a:p>
            <a:endParaRPr lang="fi-FI" sz="900" dirty="0">
              <a:latin typeface="Messina Sans" pitchFamily="2" charset="77"/>
            </a:endParaRPr>
          </a:p>
          <a:p>
            <a:r>
              <a:rPr lang="fi-FI" sz="900" dirty="0">
                <a:latin typeface="Messina Sans" pitchFamily="2" charset="77"/>
              </a:rPr>
              <a:t>Poor sleep costs over 400 billion annually in the US alone,</a:t>
            </a:r>
          </a:p>
          <a:p>
            <a:endParaRPr lang="fi-FI" sz="900" dirty="0">
              <a:latin typeface="Messina Sans" pitchFamily="2" charset="77"/>
            </a:endParaRPr>
          </a:p>
          <a:p>
            <a:r>
              <a:rPr lang="fi-FI" sz="900" dirty="0">
                <a:latin typeface="Messina Sans" pitchFamily="2" charset="77"/>
              </a:rPr>
              <a:t>and a report from Harvard Medical School estimates that sleep disorders results in productivity losses of 11.3 days per year per employee. That's costing businesses over 2000 dollars per employee annually.</a:t>
            </a:r>
          </a:p>
          <a:p>
            <a:endParaRPr lang="fi-FI" sz="900" dirty="0">
              <a:latin typeface="Messina Sans" pitchFamily="2" charset="77"/>
            </a:endParaRPr>
          </a:p>
          <a:p>
            <a:r>
              <a:rPr lang="en-GB" sz="1100" b="0" i="0" u="none" strike="noStrike">
                <a:solidFill>
                  <a:srgbClr val="000000"/>
                </a:solidFill>
                <a:effectLst/>
                <a:latin typeface="-webkit-standard"/>
              </a:rPr>
              <a:t>... Stress, Sleep Issues, Burnouts, etc. etc.</a:t>
            </a:r>
          </a:p>
          <a:p>
            <a:endParaRPr lang="en-GB" sz="1100" b="0" i="0" u="none" strike="noStrike">
              <a:solidFill>
                <a:srgbClr val="000000"/>
              </a:solidFill>
              <a:effectLst/>
              <a:latin typeface="-webkit-standard"/>
            </a:endParaRPr>
          </a:p>
          <a:p>
            <a:r>
              <a:rPr lang="en-GB" sz="1100" b="0" i="0" u="none" strike="noStrike">
                <a:solidFill>
                  <a:srgbClr val="000000"/>
                </a:solidFill>
                <a:effectLst/>
                <a:latin typeface="-webkit-standard"/>
              </a:rPr>
              <a:t>These are real problems affecting Well-being and Performance in most workplaces today</a:t>
            </a:r>
            <a:endParaRPr lang="fi-FI" sz="900" dirty="0">
              <a:latin typeface="Messina Sans" pitchFamily="2" charset="77"/>
            </a:endParaRPr>
          </a:p>
          <a:p>
            <a:endParaRPr lang="fi-FI" sz="900" dirty="0">
              <a:latin typeface="Messina Sans" pitchFamily="2" charset="77"/>
            </a:endParaRPr>
          </a:p>
          <a:p>
            <a:r>
              <a:rPr lang="en-GB" sz="1100" b="0" i="0" u="none" strike="noStrike">
                <a:solidFill>
                  <a:srgbClr val="000000"/>
                </a:solidFill>
                <a:effectLst/>
                <a:latin typeface="-webkit-standard"/>
              </a:rPr>
              <a:t>Are traditional wellness initiatives really tackling the root causes of stress and sleep issues, or is there room for improvement?</a:t>
            </a:r>
            <a:endParaRPr lang="fi-FI" sz="900" dirty="0">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5</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2520563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endParaRPr lang="fi-FI" sz="900" dirty="0">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6</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37262637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en-GB" sz="900" u="none" strike="noStrike">
                <a:solidFill>
                  <a:schemeClr val="bg2">
                    <a:lumMod val="25000"/>
                  </a:schemeClr>
                </a:solidFill>
                <a:effectLst/>
                <a:latin typeface="Messina Sans" pitchFamily="2" charset="77"/>
              </a:rPr>
              <a:t>Our Neuron Activation Pod uses </a:t>
            </a:r>
            <a:r>
              <a:rPr lang="en-GB" sz="900" b="1" u="none" strike="noStrike">
                <a:solidFill>
                  <a:schemeClr val="bg2">
                    <a:lumMod val="25000"/>
                  </a:schemeClr>
                </a:solidFill>
                <a:effectLst/>
                <a:latin typeface="Messina Sans" pitchFamily="2" charset="77"/>
              </a:rPr>
              <a:t>low-frequency vibration</a:t>
            </a:r>
            <a:r>
              <a:rPr lang="en-GB" sz="900" u="none" strike="noStrike">
                <a:solidFill>
                  <a:schemeClr val="bg2">
                    <a:lumMod val="25000"/>
                  </a:schemeClr>
                </a:solidFill>
                <a:effectLst/>
                <a:latin typeface="Messina Sans" pitchFamily="2" charset="77"/>
              </a:rPr>
              <a:t> technology to stimulate the </a:t>
            </a:r>
            <a:r>
              <a:rPr lang="en-GB" sz="900" b="1" u="none" strike="noStrike">
                <a:solidFill>
                  <a:schemeClr val="bg2">
                    <a:lumMod val="25000"/>
                  </a:schemeClr>
                </a:solidFill>
                <a:effectLst/>
                <a:latin typeface="Messina Sans" pitchFamily="2" charset="77"/>
              </a:rPr>
              <a:t>autonomic nervous system, or </a:t>
            </a:r>
            <a:r>
              <a:rPr lang="en-GB" sz="900" u="none" strike="noStrike">
                <a:solidFill>
                  <a:schemeClr val="bg2">
                    <a:lumMod val="25000"/>
                  </a:schemeClr>
                </a:solidFill>
                <a:effectLst/>
                <a:latin typeface="Messina Sans" pitchFamily="2" charset="77"/>
              </a:rPr>
              <a:t>(ANS), which controls essential functions like heart rate, breathing, and stress response. By calming the ANS, the pod helps you</a:t>
            </a:r>
          </a:p>
          <a:p>
            <a:endParaRPr lang="en-GB" sz="900" u="none" strike="noStrike">
              <a:solidFill>
                <a:schemeClr val="bg2">
                  <a:lumMod val="25000"/>
                </a:schemeClr>
              </a:solidFill>
              <a:effectLst/>
              <a:latin typeface="Messina Sans" pitchFamily="2" charset="77"/>
            </a:endParaRPr>
          </a:p>
          <a:p>
            <a:pPr marL="457200" indent="-457200" algn="l">
              <a:lnSpc>
                <a:spcPts val="4000"/>
              </a:lnSpc>
              <a:buFont typeface="Arial" panose="020B0604020202020204" pitchFamily="34" charset="0"/>
              <a:buChar char="•"/>
            </a:pPr>
            <a:r>
              <a:rPr lang="en-GB" sz="900" b="1" u="none" strike="noStrike">
                <a:solidFill>
                  <a:schemeClr val="bg2">
                    <a:lumMod val="25000"/>
                  </a:schemeClr>
                </a:solidFill>
                <a:effectLst/>
                <a:latin typeface="Grifo M" panose="02050803090505060204" pitchFamily="18" charset="77"/>
              </a:rPr>
              <a:t>Relieve stress</a:t>
            </a:r>
            <a:endParaRPr lang="en-GB" sz="900" b="1">
              <a:solidFill>
                <a:schemeClr val="bg2">
                  <a:lumMod val="25000"/>
                </a:schemeClr>
              </a:solidFill>
              <a:latin typeface="Grifo M" panose="02050803090505060204" pitchFamily="18" charset="77"/>
            </a:endParaRPr>
          </a:p>
          <a:p>
            <a:pPr marL="457200" indent="-457200" algn="l">
              <a:lnSpc>
                <a:spcPts val="4000"/>
              </a:lnSpc>
              <a:buFont typeface="Arial" panose="020B0604020202020204" pitchFamily="34" charset="0"/>
              <a:buChar char="•"/>
            </a:pPr>
            <a:r>
              <a:rPr lang="en-GB" sz="900" b="1" u="none" strike="noStrike">
                <a:solidFill>
                  <a:schemeClr val="bg2">
                    <a:lumMod val="25000"/>
                  </a:schemeClr>
                </a:solidFill>
                <a:effectLst/>
                <a:latin typeface="Grifo M" panose="02050803090505060204" pitchFamily="18" charset="77"/>
              </a:rPr>
              <a:t>Improve sleep</a:t>
            </a:r>
          </a:p>
          <a:p>
            <a:pPr marL="457200" indent="-457200" algn="l">
              <a:lnSpc>
                <a:spcPts val="4000"/>
              </a:lnSpc>
              <a:buFont typeface="Arial" panose="020B0604020202020204" pitchFamily="34" charset="0"/>
              <a:buChar char="•"/>
            </a:pPr>
            <a:r>
              <a:rPr lang="en-GB" sz="900" b="1" u="none" strike="noStrike">
                <a:solidFill>
                  <a:schemeClr val="bg2">
                    <a:lumMod val="25000"/>
                  </a:schemeClr>
                </a:solidFill>
                <a:effectLst/>
                <a:latin typeface="Grifo M" panose="02050803090505060204" pitchFamily="18" charset="77"/>
              </a:rPr>
              <a:t>Boost productivity</a:t>
            </a:r>
          </a:p>
          <a:p>
            <a:endParaRPr lang="fi-FI" sz="900" dirty="0">
              <a:latin typeface="Messina Sans" pitchFamily="2" charset="77"/>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i-FI" sz="900" dirty="0">
                <a:latin typeface="Messina Sans" pitchFamily="2" charset="77"/>
              </a:rPr>
              <a:t>The autonomic nervous system (ANS) is like the "autopilot" of your body. It's a part of your nervous system that controls the functions you don't think about.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i-FI" sz="900" dirty="0">
              <a:latin typeface="Messina Sans" pitchFamily="2" charset="77"/>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i-FI" sz="900" dirty="0">
                <a:latin typeface="Messina Sans" pitchFamily="2" charset="77"/>
              </a:rPr>
              <a:t>(Extra information on the ANS):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i-FI" sz="900" dirty="0">
              <a:latin typeface="Messina Sans" pitchFamily="2" charset="77"/>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i-FI" sz="900" dirty="0">
                <a:latin typeface="Messina Sans" pitchFamily="2" charset="77"/>
              </a:rPr>
              <a:t>The ANS has two main branches: the sympathetic nervous system (SNS) and the parasympathetic nervous system (PNS). The SNS is like the "gas pedal" - it revs up your body when you're stressed or excited, making your heart beat faster and your blood pressure rise. The PNS is like the "brake pedal" - it slows down your body when you're relaxed or calm, making your heart beat slower and your blood pressure lower.</a:t>
            </a:r>
          </a:p>
          <a:p>
            <a:endParaRPr lang="fi-FI" sz="900" dirty="0">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7</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37643586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en-GB" sz="900" u="none" strike="noStrike">
                <a:solidFill>
                  <a:schemeClr val="bg2">
                    <a:lumMod val="25000"/>
                  </a:schemeClr>
                </a:solidFill>
                <a:effectLst/>
                <a:latin typeface="Messina Sans" pitchFamily="2" charset="77"/>
              </a:rPr>
              <a:t>Stress is the leading cause of employee burnout and reduced productivity.</a:t>
            </a:r>
          </a:p>
          <a:p>
            <a:endParaRPr lang="en-GB" sz="900" u="none" strike="noStrike">
              <a:solidFill>
                <a:schemeClr val="bg2">
                  <a:lumMod val="25000"/>
                </a:schemeClr>
              </a:solidFill>
              <a:effectLst/>
              <a:latin typeface="Messina Sans" pitchFamily="2" charset="77"/>
            </a:endParaRPr>
          </a:p>
          <a:p>
            <a:r>
              <a:rPr lang="en-GB" sz="900" b="1" u="none" strike="noStrike">
                <a:solidFill>
                  <a:schemeClr val="bg2">
                    <a:lumMod val="25000"/>
                  </a:schemeClr>
                </a:solidFill>
                <a:effectLst/>
                <a:latin typeface="Messina Sans" pitchFamily="2" charset="77"/>
              </a:rPr>
              <a:t>Stress accounts for 60-80% of workplace accidents and a significant portion of sick leave</a:t>
            </a:r>
            <a:r>
              <a:rPr lang="en-GB" sz="900" b="1">
                <a:solidFill>
                  <a:schemeClr val="bg2">
                    <a:lumMod val="25000"/>
                  </a:schemeClr>
                </a:solidFill>
                <a:latin typeface="Messina Sans" pitchFamily="2" charset="77"/>
              </a:rPr>
              <a:t>. </a:t>
            </a:r>
          </a:p>
          <a:p>
            <a:endParaRPr lang="en-GB" sz="900" b="1" u="none" strike="noStrike">
              <a:solidFill>
                <a:schemeClr val="bg2">
                  <a:lumMod val="25000"/>
                </a:schemeClr>
              </a:solidFill>
              <a:effectLst/>
              <a:latin typeface="Messina Sans" pitchFamily="2" charset="77"/>
            </a:endParaRPr>
          </a:p>
          <a:p>
            <a:r>
              <a:rPr lang="en-GB" sz="900" u="none" strike="noStrike">
                <a:solidFill>
                  <a:schemeClr val="bg2">
                    <a:lumMod val="25000"/>
                  </a:schemeClr>
                </a:solidFill>
                <a:effectLst/>
                <a:latin typeface="Messina Sans" pitchFamily="2" charset="77"/>
              </a:rPr>
              <a:t>Stress doesn't only reduce work performance; it also has a negativel effect on mental health.</a:t>
            </a:r>
          </a:p>
          <a:p>
            <a:endParaRPr lang="fi-FI" sz="900" u="none" strike="noStrike" dirty="0">
              <a:solidFill>
                <a:schemeClr val="bg2">
                  <a:lumMod val="25000"/>
                </a:schemeClr>
              </a:solidFill>
              <a:effectLst/>
              <a:latin typeface="Messina Sans" pitchFamily="2" charset="77"/>
            </a:endParaRPr>
          </a:p>
          <a:p>
            <a:endParaRPr lang="en-GB" sz="900" u="none" strike="noStrike">
              <a:solidFill>
                <a:schemeClr val="bg2">
                  <a:lumMod val="25000"/>
                </a:schemeClr>
              </a:solidFill>
              <a:effectLst/>
              <a:latin typeface="Messina Sans" pitchFamily="2" charset="77"/>
            </a:endParaRPr>
          </a:p>
        </p:txBody>
      </p:sp>
      <p:sp>
        <p:nvSpPr>
          <p:cNvPr id="4" name="Dian numeron paikkamerkki 3"/>
          <p:cNvSpPr>
            <a:spLocks noGrp="1"/>
          </p:cNvSpPr>
          <p:nvPr>
            <p:ph type="sldNum" sz="quarter" idx="5"/>
          </p:nvPr>
        </p:nvSpPr>
        <p:spPr/>
        <p:txBody>
          <a:bodyPr/>
          <a:lstStyle/>
          <a:p>
            <a:fld id="{3EFCB6E3-FC89-BD46-B4E4-741416CD884F}" type="slidenum">
              <a:rPr lang="fi-FI" smtClean="0"/>
              <a:t>8</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2407919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n kuvan paikkamerkki 1"/>
          <p:cNvSpPr>
            <a:spLocks noGrp="1" noRot="1" noChangeAspect="1"/>
          </p:cNvSpPr>
          <p:nvPr>
            <p:ph type="sldImg"/>
          </p:nvPr>
        </p:nvSpPr>
        <p:spPr/>
      </p:sp>
      <p:sp>
        <p:nvSpPr>
          <p:cNvPr id="3" name="Huomautusten paikkamerkki 2"/>
          <p:cNvSpPr>
            <a:spLocks noGrp="1"/>
          </p:cNvSpPr>
          <p:nvPr>
            <p:ph type="body" idx="1"/>
          </p:nvPr>
        </p:nvSpPr>
        <p:spPr/>
        <p:txBody>
          <a:bodyPr/>
          <a:lstStyle/>
          <a:p>
            <a:r>
              <a:rPr lang="fi-FI" sz="900" dirty="0">
                <a:latin typeface="Messina Sans" pitchFamily="2" charset="77"/>
              </a:rPr>
              <a:t>A massage chair can't fix stress.</a:t>
            </a:r>
          </a:p>
          <a:p>
            <a:endParaRPr lang="fi-FI" sz="900" dirty="0">
              <a:latin typeface="Messina Sans" pitchFamily="2" charset="77"/>
            </a:endParaRPr>
          </a:p>
          <a:p>
            <a:r>
              <a:rPr lang="fi-FI" sz="900" dirty="0">
                <a:latin typeface="Messina Sans" pitchFamily="2" charset="77"/>
              </a:rPr>
              <a:t>Our Neuron Activation Pod CAN.</a:t>
            </a:r>
          </a:p>
        </p:txBody>
      </p:sp>
      <p:sp>
        <p:nvSpPr>
          <p:cNvPr id="4" name="Dian numeron paikkamerkki 3"/>
          <p:cNvSpPr>
            <a:spLocks noGrp="1"/>
          </p:cNvSpPr>
          <p:nvPr>
            <p:ph type="sldNum" sz="quarter" idx="5"/>
          </p:nvPr>
        </p:nvSpPr>
        <p:spPr/>
        <p:txBody>
          <a:bodyPr/>
          <a:lstStyle/>
          <a:p>
            <a:fld id="{3EFCB6E3-FC89-BD46-B4E4-741416CD884F}" type="slidenum">
              <a:rPr lang="fi-FI" smtClean="0"/>
              <a:t>9</a:t>
            </a:fld>
            <a:endParaRPr lang="fi-FI"/>
          </a:p>
        </p:txBody>
      </p:sp>
      <p:sp>
        <p:nvSpPr>
          <p:cNvPr id="5" name="Ylätunnisteen paikkamerkki 4">
            <a:extLst>
              <a:ext uri="{FF2B5EF4-FFF2-40B4-BE49-F238E27FC236}">
                <a16:creationId xmlns:a16="http://schemas.microsoft.com/office/drawing/2014/main" id="{99428525-E02D-BCB1-17D2-429931F68421}"/>
              </a:ext>
            </a:extLst>
          </p:cNvPr>
          <p:cNvSpPr>
            <a:spLocks noGrp="1"/>
          </p:cNvSpPr>
          <p:nvPr>
            <p:ph type="hdr" sz="quarter"/>
          </p:nvPr>
        </p:nvSpPr>
        <p:spPr/>
        <p:txBody>
          <a:bodyPr/>
          <a:lstStyle/>
          <a:p>
            <a:r>
              <a:rPr lang="fi-FI"/>
              <a:t>Loook Industries</a:t>
            </a:r>
          </a:p>
        </p:txBody>
      </p:sp>
    </p:spTree>
    <p:extLst>
      <p:ext uri="{BB962C8B-B14F-4D97-AF65-F5344CB8AC3E}">
        <p14:creationId xmlns:p14="http://schemas.microsoft.com/office/powerpoint/2010/main" val="26909590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Otsikkodia">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24126979-9052-8C48-1F18-9B80989701D8}"/>
              </a:ext>
            </a:extLst>
          </p:cNvPr>
          <p:cNvSpPr>
            <a:spLocks noGrp="1"/>
          </p:cNvSpPr>
          <p:nvPr>
            <p:ph type="ctrTitle"/>
          </p:nvPr>
        </p:nvSpPr>
        <p:spPr>
          <a:xfrm>
            <a:off x="1524000" y="1122363"/>
            <a:ext cx="9144000" cy="2387600"/>
          </a:xfrm>
        </p:spPr>
        <p:txBody>
          <a:bodyPr anchor="b"/>
          <a:lstStyle>
            <a:lvl1pPr algn="ctr">
              <a:defRPr sz="6000"/>
            </a:lvl1pPr>
          </a:lstStyle>
          <a:p>
            <a:r>
              <a:rPr lang="fi-FI"/>
              <a:t>Muokkaa ots. perustyyl. napsautt.</a:t>
            </a:r>
          </a:p>
        </p:txBody>
      </p:sp>
      <p:sp>
        <p:nvSpPr>
          <p:cNvPr id="3" name="Alaotsikko 2">
            <a:extLst>
              <a:ext uri="{FF2B5EF4-FFF2-40B4-BE49-F238E27FC236}">
                <a16:creationId xmlns:a16="http://schemas.microsoft.com/office/drawing/2014/main" id="{553FD8DF-F35E-0165-86F5-6B2809A27DE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i-FI"/>
              <a:t>Muokkaa alaotsikon perustyyliä napsautt.</a:t>
            </a:r>
          </a:p>
        </p:txBody>
      </p:sp>
      <p:sp>
        <p:nvSpPr>
          <p:cNvPr id="4" name="Päivämäärän paikkamerkki 3">
            <a:extLst>
              <a:ext uri="{FF2B5EF4-FFF2-40B4-BE49-F238E27FC236}">
                <a16:creationId xmlns:a16="http://schemas.microsoft.com/office/drawing/2014/main" id="{4A2FD33B-20DB-023F-2F05-C63DBBEB67DC}"/>
              </a:ext>
            </a:extLst>
          </p:cNvPr>
          <p:cNvSpPr>
            <a:spLocks noGrp="1"/>
          </p:cNvSpPr>
          <p:nvPr>
            <p:ph type="dt" sz="half" idx="10"/>
          </p:nvPr>
        </p:nvSpPr>
        <p:spPr/>
        <p:txBody>
          <a:bodyPr/>
          <a:lstStyle/>
          <a:p>
            <a:fld id="{5F663AB6-52CC-8C44-A493-D881BE8BBFB4}" type="datetimeFigureOut">
              <a:rPr lang="fi-FI" smtClean="0"/>
              <a:t>12.11.2024</a:t>
            </a:fld>
            <a:endParaRPr lang="fi-FI"/>
          </a:p>
        </p:txBody>
      </p:sp>
      <p:sp>
        <p:nvSpPr>
          <p:cNvPr id="5" name="Alatunnisteen paikkamerkki 4">
            <a:extLst>
              <a:ext uri="{FF2B5EF4-FFF2-40B4-BE49-F238E27FC236}">
                <a16:creationId xmlns:a16="http://schemas.microsoft.com/office/drawing/2014/main" id="{B05F0CEE-92CD-9E9A-2279-3E7E0895E778}"/>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0C72F5D5-278E-E890-363E-90AE6BB530CB}"/>
              </a:ext>
            </a:extLst>
          </p:cNvPr>
          <p:cNvSpPr>
            <a:spLocks noGrp="1"/>
          </p:cNvSpPr>
          <p:nvPr>
            <p:ph type="sldNum" sz="quarter" idx="12"/>
          </p:nvPr>
        </p:nvSpPr>
        <p:spPr/>
        <p:txBody>
          <a:bodyPr/>
          <a:lstStyle/>
          <a:p>
            <a:fld id="{7A8C95A9-B2B4-5443-998B-0209E348138A}" type="slidenum">
              <a:rPr lang="fi-FI" smtClean="0"/>
              <a:t>‹#›</a:t>
            </a:fld>
            <a:endParaRPr lang="fi-FI"/>
          </a:p>
        </p:txBody>
      </p:sp>
    </p:spTree>
    <p:extLst>
      <p:ext uri="{BB962C8B-B14F-4D97-AF65-F5344CB8AC3E}">
        <p14:creationId xmlns:p14="http://schemas.microsoft.com/office/powerpoint/2010/main" val="41043533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Otsikko ja pystysuora teksti">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00651E92-816F-10C0-5CFC-4C301DB8CF75}"/>
              </a:ext>
            </a:extLst>
          </p:cNvPr>
          <p:cNvSpPr>
            <a:spLocks noGrp="1"/>
          </p:cNvSpPr>
          <p:nvPr>
            <p:ph type="title"/>
          </p:nvPr>
        </p:nvSpPr>
        <p:spPr/>
        <p:txBody>
          <a:bodyPr/>
          <a:lstStyle/>
          <a:p>
            <a:r>
              <a:rPr lang="fi-FI"/>
              <a:t>Muokkaa ots. perustyyl. napsautt.</a:t>
            </a:r>
          </a:p>
        </p:txBody>
      </p:sp>
      <p:sp>
        <p:nvSpPr>
          <p:cNvPr id="3" name="Pystysuoran tekstin paikkamerkki 2">
            <a:extLst>
              <a:ext uri="{FF2B5EF4-FFF2-40B4-BE49-F238E27FC236}">
                <a16:creationId xmlns:a16="http://schemas.microsoft.com/office/drawing/2014/main" id="{7EE4EA00-86A5-FB31-5E8F-B08DED3938C1}"/>
              </a:ext>
            </a:extLst>
          </p:cNvPr>
          <p:cNvSpPr>
            <a:spLocks noGrp="1"/>
          </p:cNvSpPr>
          <p:nvPr>
            <p:ph type="body" orient="vert" idx="1"/>
          </p:nvPr>
        </p:nvSpPr>
        <p:spPr/>
        <p:txBody>
          <a:bodyPr vert="eaVert"/>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74FC4D01-9806-A90C-B757-5D977241E5FD}"/>
              </a:ext>
            </a:extLst>
          </p:cNvPr>
          <p:cNvSpPr>
            <a:spLocks noGrp="1"/>
          </p:cNvSpPr>
          <p:nvPr>
            <p:ph type="dt" sz="half" idx="10"/>
          </p:nvPr>
        </p:nvSpPr>
        <p:spPr/>
        <p:txBody>
          <a:bodyPr/>
          <a:lstStyle/>
          <a:p>
            <a:fld id="{5F663AB6-52CC-8C44-A493-D881BE8BBFB4}" type="datetimeFigureOut">
              <a:rPr lang="fi-FI" smtClean="0"/>
              <a:t>12.11.2024</a:t>
            </a:fld>
            <a:endParaRPr lang="fi-FI"/>
          </a:p>
        </p:txBody>
      </p:sp>
      <p:sp>
        <p:nvSpPr>
          <p:cNvPr id="5" name="Alatunnisteen paikkamerkki 4">
            <a:extLst>
              <a:ext uri="{FF2B5EF4-FFF2-40B4-BE49-F238E27FC236}">
                <a16:creationId xmlns:a16="http://schemas.microsoft.com/office/drawing/2014/main" id="{55F9CCFB-B196-DD63-89D7-4BFD935D356A}"/>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8C0C14F2-E330-B518-F607-537E5099C7DF}"/>
              </a:ext>
            </a:extLst>
          </p:cNvPr>
          <p:cNvSpPr>
            <a:spLocks noGrp="1"/>
          </p:cNvSpPr>
          <p:nvPr>
            <p:ph type="sldNum" sz="quarter" idx="12"/>
          </p:nvPr>
        </p:nvSpPr>
        <p:spPr/>
        <p:txBody>
          <a:bodyPr/>
          <a:lstStyle/>
          <a:p>
            <a:fld id="{7A8C95A9-B2B4-5443-998B-0209E348138A}" type="slidenum">
              <a:rPr lang="fi-FI" smtClean="0"/>
              <a:t>‹#›</a:t>
            </a:fld>
            <a:endParaRPr lang="fi-FI"/>
          </a:p>
        </p:txBody>
      </p:sp>
    </p:spTree>
    <p:extLst>
      <p:ext uri="{BB962C8B-B14F-4D97-AF65-F5344CB8AC3E}">
        <p14:creationId xmlns:p14="http://schemas.microsoft.com/office/powerpoint/2010/main" val="4050009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Pystysuora otsikko ja teksti">
    <p:spTree>
      <p:nvGrpSpPr>
        <p:cNvPr id="1" name=""/>
        <p:cNvGrpSpPr/>
        <p:nvPr/>
      </p:nvGrpSpPr>
      <p:grpSpPr>
        <a:xfrm>
          <a:off x="0" y="0"/>
          <a:ext cx="0" cy="0"/>
          <a:chOff x="0" y="0"/>
          <a:chExt cx="0" cy="0"/>
        </a:xfrm>
      </p:grpSpPr>
      <p:sp>
        <p:nvSpPr>
          <p:cNvPr id="2" name="Pystysuora otsikko 1">
            <a:extLst>
              <a:ext uri="{FF2B5EF4-FFF2-40B4-BE49-F238E27FC236}">
                <a16:creationId xmlns:a16="http://schemas.microsoft.com/office/drawing/2014/main" id="{D83385E4-F2B9-5BE4-530A-1ADBCD8A1E3F}"/>
              </a:ext>
            </a:extLst>
          </p:cNvPr>
          <p:cNvSpPr>
            <a:spLocks noGrp="1"/>
          </p:cNvSpPr>
          <p:nvPr>
            <p:ph type="title" orient="vert"/>
          </p:nvPr>
        </p:nvSpPr>
        <p:spPr>
          <a:xfrm>
            <a:off x="8724900" y="365125"/>
            <a:ext cx="2628900" cy="5811838"/>
          </a:xfrm>
        </p:spPr>
        <p:txBody>
          <a:bodyPr vert="eaVert"/>
          <a:lstStyle/>
          <a:p>
            <a:r>
              <a:rPr lang="fi-FI"/>
              <a:t>Muokkaa ots. perustyyl. napsautt.</a:t>
            </a:r>
          </a:p>
        </p:txBody>
      </p:sp>
      <p:sp>
        <p:nvSpPr>
          <p:cNvPr id="3" name="Pystysuoran tekstin paikkamerkki 2">
            <a:extLst>
              <a:ext uri="{FF2B5EF4-FFF2-40B4-BE49-F238E27FC236}">
                <a16:creationId xmlns:a16="http://schemas.microsoft.com/office/drawing/2014/main" id="{27164724-3AFE-D1CD-4D83-FEA81E047A3B}"/>
              </a:ext>
            </a:extLst>
          </p:cNvPr>
          <p:cNvSpPr>
            <a:spLocks noGrp="1"/>
          </p:cNvSpPr>
          <p:nvPr>
            <p:ph type="body" orient="vert" idx="1"/>
          </p:nvPr>
        </p:nvSpPr>
        <p:spPr>
          <a:xfrm>
            <a:off x="838200" y="365125"/>
            <a:ext cx="7734300" cy="5811838"/>
          </a:xfrm>
        </p:spPr>
        <p:txBody>
          <a:bodyPr vert="eaVert"/>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CE7A5539-C94A-00B7-9153-872EBA11723F}"/>
              </a:ext>
            </a:extLst>
          </p:cNvPr>
          <p:cNvSpPr>
            <a:spLocks noGrp="1"/>
          </p:cNvSpPr>
          <p:nvPr>
            <p:ph type="dt" sz="half" idx="10"/>
          </p:nvPr>
        </p:nvSpPr>
        <p:spPr/>
        <p:txBody>
          <a:bodyPr/>
          <a:lstStyle/>
          <a:p>
            <a:fld id="{5F663AB6-52CC-8C44-A493-D881BE8BBFB4}" type="datetimeFigureOut">
              <a:rPr lang="fi-FI" smtClean="0"/>
              <a:t>12.11.2024</a:t>
            </a:fld>
            <a:endParaRPr lang="fi-FI"/>
          </a:p>
        </p:txBody>
      </p:sp>
      <p:sp>
        <p:nvSpPr>
          <p:cNvPr id="5" name="Alatunnisteen paikkamerkki 4">
            <a:extLst>
              <a:ext uri="{FF2B5EF4-FFF2-40B4-BE49-F238E27FC236}">
                <a16:creationId xmlns:a16="http://schemas.microsoft.com/office/drawing/2014/main" id="{68B03C03-5D6C-E694-C255-FDCFAECEA696}"/>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F5BB1EC4-E172-BD4F-2D6D-F22EB2C2EE88}"/>
              </a:ext>
            </a:extLst>
          </p:cNvPr>
          <p:cNvSpPr>
            <a:spLocks noGrp="1"/>
          </p:cNvSpPr>
          <p:nvPr>
            <p:ph type="sldNum" sz="quarter" idx="12"/>
          </p:nvPr>
        </p:nvSpPr>
        <p:spPr/>
        <p:txBody>
          <a:bodyPr/>
          <a:lstStyle/>
          <a:p>
            <a:fld id="{7A8C95A9-B2B4-5443-998B-0209E348138A}" type="slidenum">
              <a:rPr lang="fi-FI" smtClean="0"/>
              <a:t>‹#›</a:t>
            </a:fld>
            <a:endParaRPr lang="fi-FI"/>
          </a:p>
        </p:txBody>
      </p:sp>
    </p:spTree>
    <p:extLst>
      <p:ext uri="{BB962C8B-B14F-4D97-AF65-F5344CB8AC3E}">
        <p14:creationId xmlns:p14="http://schemas.microsoft.com/office/powerpoint/2010/main" val="500479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Otsikko ja sisältö">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D9A4E83E-6A92-1649-FCAF-9810A6A3BD7A}"/>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A27A7C10-4AA9-5A23-4212-F3957246CA47}"/>
              </a:ext>
            </a:extLst>
          </p:cNvPr>
          <p:cNvSpPr>
            <a:spLocks noGrp="1"/>
          </p:cNvSpPr>
          <p:nvPr>
            <p:ph idx="1"/>
          </p:nvPr>
        </p:nvSpPr>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7374AA80-35CD-6F8B-48E3-47EB5754C803}"/>
              </a:ext>
            </a:extLst>
          </p:cNvPr>
          <p:cNvSpPr>
            <a:spLocks noGrp="1"/>
          </p:cNvSpPr>
          <p:nvPr>
            <p:ph type="dt" sz="half" idx="10"/>
          </p:nvPr>
        </p:nvSpPr>
        <p:spPr/>
        <p:txBody>
          <a:bodyPr/>
          <a:lstStyle/>
          <a:p>
            <a:fld id="{5F663AB6-52CC-8C44-A493-D881BE8BBFB4}" type="datetimeFigureOut">
              <a:rPr lang="fi-FI" smtClean="0"/>
              <a:t>12.11.2024</a:t>
            </a:fld>
            <a:endParaRPr lang="fi-FI"/>
          </a:p>
        </p:txBody>
      </p:sp>
      <p:sp>
        <p:nvSpPr>
          <p:cNvPr id="5" name="Alatunnisteen paikkamerkki 4">
            <a:extLst>
              <a:ext uri="{FF2B5EF4-FFF2-40B4-BE49-F238E27FC236}">
                <a16:creationId xmlns:a16="http://schemas.microsoft.com/office/drawing/2014/main" id="{493E06A8-B315-F58F-963E-08EB2CE2C724}"/>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9024CF98-99A3-5533-3DE5-629F63836710}"/>
              </a:ext>
            </a:extLst>
          </p:cNvPr>
          <p:cNvSpPr>
            <a:spLocks noGrp="1"/>
          </p:cNvSpPr>
          <p:nvPr>
            <p:ph type="sldNum" sz="quarter" idx="12"/>
          </p:nvPr>
        </p:nvSpPr>
        <p:spPr/>
        <p:txBody>
          <a:bodyPr/>
          <a:lstStyle/>
          <a:p>
            <a:fld id="{7A8C95A9-B2B4-5443-998B-0209E348138A}" type="slidenum">
              <a:rPr lang="fi-FI" smtClean="0"/>
              <a:t>‹#›</a:t>
            </a:fld>
            <a:endParaRPr lang="fi-FI"/>
          </a:p>
        </p:txBody>
      </p:sp>
    </p:spTree>
    <p:extLst>
      <p:ext uri="{BB962C8B-B14F-4D97-AF65-F5344CB8AC3E}">
        <p14:creationId xmlns:p14="http://schemas.microsoft.com/office/powerpoint/2010/main" val="26251431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Osan ylätunniste">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E8363DCB-580C-DA15-17D2-AAFD6D5860F5}"/>
              </a:ext>
            </a:extLst>
          </p:cNvPr>
          <p:cNvSpPr>
            <a:spLocks noGrp="1"/>
          </p:cNvSpPr>
          <p:nvPr>
            <p:ph type="title"/>
          </p:nvPr>
        </p:nvSpPr>
        <p:spPr>
          <a:xfrm>
            <a:off x="831850" y="1709738"/>
            <a:ext cx="10515600" cy="2852737"/>
          </a:xfrm>
        </p:spPr>
        <p:txBody>
          <a:bodyPr anchor="b"/>
          <a:lstStyle>
            <a:lvl1pPr>
              <a:defRPr sz="6000"/>
            </a:lvl1pPr>
          </a:lstStyle>
          <a:p>
            <a:r>
              <a:rPr lang="fi-FI"/>
              <a:t>Muokkaa ots. perustyyl. napsautt.</a:t>
            </a:r>
          </a:p>
        </p:txBody>
      </p:sp>
      <p:sp>
        <p:nvSpPr>
          <p:cNvPr id="3" name="Tekstin paikkamerkki 2">
            <a:extLst>
              <a:ext uri="{FF2B5EF4-FFF2-40B4-BE49-F238E27FC236}">
                <a16:creationId xmlns:a16="http://schemas.microsoft.com/office/drawing/2014/main" id="{47E2488A-0134-23C9-91CD-278B0D334A0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i-FI"/>
              <a:t>Muokkaa tekstin perustyylejä napsauttamalla</a:t>
            </a:r>
          </a:p>
        </p:txBody>
      </p:sp>
      <p:sp>
        <p:nvSpPr>
          <p:cNvPr id="4" name="Päivämäärän paikkamerkki 3">
            <a:extLst>
              <a:ext uri="{FF2B5EF4-FFF2-40B4-BE49-F238E27FC236}">
                <a16:creationId xmlns:a16="http://schemas.microsoft.com/office/drawing/2014/main" id="{EACAE592-3344-59B5-A61D-0CAF26F222B4}"/>
              </a:ext>
            </a:extLst>
          </p:cNvPr>
          <p:cNvSpPr>
            <a:spLocks noGrp="1"/>
          </p:cNvSpPr>
          <p:nvPr>
            <p:ph type="dt" sz="half" idx="10"/>
          </p:nvPr>
        </p:nvSpPr>
        <p:spPr/>
        <p:txBody>
          <a:bodyPr/>
          <a:lstStyle/>
          <a:p>
            <a:fld id="{5F663AB6-52CC-8C44-A493-D881BE8BBFB4}" type="datetimeFigureOut">
              <a:rPr lang="fi-FI" smtClean="0"/>
              <a:t>12.11.2024</a:t>
            </a:fld>
            <a:endParaRPr lang="fi-FI"/>
          </a:p>
        </p:txBody>
      </p:sp>
      <p:sp>
        <p:nvSpPr>
          <p:cNvPr id="5" name="Alatunnisteen paikkamerkki 4">
            <a:extLst>
              <a:ext uri="{FF2B5EF4-FFF2-40B4-BE49-F238E27FC236}">
                <a16:creationId xmlns:a16="http://schemas.microsoft.com/office/drawing/2014/main" id="{09D3350F-3BE4-0C5B-2CC9-DFEFF0D98A3F}"/>
              </a:ext>
            </a:extLst>
          </p:cNvPr>
          <p:cNvSpPr>
            <a:spLocks noGrp="1"/>
          </p:cNvSpPr>
          <p:nvPr>
            <p:ph type="ftr" sz="quarter" idx="11"/>
          </p:nvPr>
        </p:nvSpPr>
        <p:spPr/>
        <p:txBody>
          <a:bodyPr/>
          <a:lstStyle/>
          <a:p>
            <a:endParaRPr lang="fi-FI"/>
          </a:p>
        </p:txBody>
      </p:sp>
      <p:sp>
        <p:nvSpPr>
          <p:cNvPr id="6" name="Dian numeron paikkamerkki 5">
            <a:extLst>
              <a:ext uri="{FF2B5EF4-FFF2-40B4-BE49-F238E27FC236}">
                <a16:creationId xmlns:a16="http://schemas.microsoft.com/office/drawing/2014/main" id="{86DCB577-6839-5D24-FBC4-653784F8ACAC}"/>
              </a:ext>
            </a:extLst>
          </p:cNvPr>
          <p:cNvSpPr>
            <a:spLocks noGrp="1"/>
          </p:cNvSpPr>
          <p:nvPr>
            <p:ph type="sldNum" sz="quarter" idx="12"/>
          </p:nvPr>
        </p:nvSpPr>
        <p:spPr/>
        <p:txBody>
          <a:bodyPr/>
          <a:lstStyle/>
          <a:p>
            <a:fld id="{7A8C95A9-B2B4-5443-998B-0209E348138A}" type="slidenum">
              <a:rPr lang="fi-FI" smtClean="0"/>
              <a:t>‹#›</a:t>
            </a:fld>
            <a:endParaRPr lang="fi-FI"/>
          </a:p>
        </p:txBody>
      </p:sp>
    </p:spTree>
    <p:extLst>
      <p:ext uri="{BB962C8B-B14F-4D97-AF65-F5344CB8AC3E}">
        <p14:creationId xmlns:p14="http://schemas.microsoft.com/office/powerpoint/2010/main" val="2749627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Kaksi sisältökohdetta">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48C9432D-1367-96A0-45CD-7DF3BBF9A2E1}"/>
              </a:ext>
            </a:extLst>
          </p:cNvPr>
          <p:cNvSpPr>
            <a:spLocks noGrp="1"/>
          </p:cNvSpPr>
          <p:nvPr>
            <p:ph type="title"/>
          </p:nvPr>
        </p:nvSpPr>
        <p:spPr/>
        <p:txBody>
          <a:bodyPr/>
          <a:lstStyle/>
          <a:p>
            <a:r>
              <a:rPr lang="fi-FI"/>
              <a:t>Muokkaa ots. perustyyl. napsautt.</a:t>
            </a:r>
          </a:p>
        </p:txBody>
      </p:sp>
      <p:sp>
        <p:nvSpPr>
          <p:cNvPr id="3" name="Sisällön paikkamerkki 2">
            <a:extLst>
              <a:ext uri="{FF2B5EF4-FFF2-40B4-BE49-F238E27FC236}">
                <a16:creationId xmlns:a16="http://schemas.microsoft.com/office/drawing/2014/main" id="{E375730F-B1EA-A462-5510-087AE525B376}"/>
              </a:ext>
            </a:extLst>
          </p:cNvPr>
          <p:cNvSpPr>
            <a:spLocks noGrp="1"/>
          </p:cNvSpPr>
          <p:nvPr>
            <p:ph sz="half" idx="1"/>
          </p:nvPr>
        </p:nvSpPr>
        <p:spPr>
          <a:xfrm>
            <a:off x="838200" y="1825625"/>
            <a:ext cx="5181600" cy="435133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Sisällön paikkamerkki 3">
            <a:extLst>
              <a:ext uri="{FF2B5EF4-FFF2-40B4-BE49-F238E27FC236}">
                <a16:creationId xmlns:a16="http://schemas.microsoft.com/office/drawing/2014/main" id="{E4B716ED-D3B1-2639-9A73-43EBE91AF3AB}"/>
              </a:ext>
            </a:extLst>
          </p:cNvPr>
          <p:cNvSpPr>
            <a:spLocks noGrp="1"/>
          </p:cNvSpPr>
          <p:nvPr>
            <p:ph sz="half" idx="2"/>
          </p:nvPr>
        </p:nvSpPr>
        <p:spPr>
          <a:xfrm>
            <a:off x="6172200" y="1825625"/>
            <a:ext cx="5181600" cy="435133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5" name="Päivämäärän paikkamerkki 4">
            <a:extLst>
              <a:ext uri="{FF2B5EF4-FFF2-40B4-BE49-F238E27FC236}">
                <a16:creationId xmlns:a16="http://schemas.microsoft.com/office/drawing/2014/main" id="{AACCABED-2324-0053-27B1-68E9E72A6D06}"/>
              </a:ext>
            </a:extLst>
          </p:cNvPr>
          <p:cNvSpPr>
            <a:spLocks noGrp="1"/>
          </p:cNvSpPr>
          <p:nvPr>
            <p:ph type="dt" sz="half" idx="10"/>
          </p:nvPr>
        </p:nvSpPr>
        <p:spPr/>
        <p:txBody>
          <a:bodyPr/>
          <a:lstStyle/>
          <a:p>
            <a:fld id="{5F663AB6-52CC-8C44-A493-D881BE8BBFB4}" type="datetimeFigureOut">
              <a:rPr lang="fi-FI" smtClean="0"/>
              <a:t>12.11.2024</a:t>
            </a:fld>
            <a:endParaRPr lang="fi-FI"/>
          </a:p>
        </p:txBody>
      </p:sp>
      <p:sp>
        <p:nvSpPr>
          <p:cNvPr id="6" name="Alatunnisteen paikkamerkki 5">
            <a:extLst>
              <a:ext uri="{FF2B5EF4-FFF2-40B4-BE49-F238E27FC236}">
                <a16:creationId xmlns:a16="http://schemas.microsoft.com/office/drawing/2014/main" id="{130BBD6C-95AD-5D04-0E07-209C82D91948}"/>
              </a:ext>
            </a:extLst>
          </p:cNvPr>
          <p:cNvSpPr>
            <a:spLocks noGrp="1"/>
          </p:cNvSpPr>
          <p:nvPr>
            <p:ph type="ftr" sz="quarter" idx="11"/>
          </p:nvPr>
        </p:nvSpPr>
        <p:spPr/>
        <p:txBody>
          <a:bodyPr/>
          <a:lstStyle/>
          <a:p>
            <a:endParaRPr lang="fi-FI"/>
          </a:p>
        </p:txBody>
      </p:sp>
      <p:sp>
        <p:nvSpPr>
          <p:cNvPr id="7" name="Dian numeron paikkamerkki 6">
            <a:extLst>
              <a:ext uri="{FF2B5EF4-FFF2-40B4-BE49-F238E27FC236}">
                <a16:creationId xmlns:a16="http://schemas.microsoft.com/office/drawing/2014/main" id="{43AE4470-14A6-88A4-6AAB-562C8E506380}"/>
              </a:ext>
            </a:extLst>
          </p:cNvPr>
          <p:cNvSpPr>
            <a:spLocks noGrp="1"/>
          </p:cNvSpPr>
          <p:nvPr>
            <p:ph type="sldNum" sz="quarter" idx="12"/>
          </p:nvPr>
        </p:nvSpPr>
        <p:spPr/>
        <p:txBody>
          <a:bodyPr/>
          <a:lstStyle/>
          <a:p>
            <a:fld id="{7A8C95A9-B2B4-5443-998B-0209E348138A}" type="slidenum">
              <a:rPr lang="fi-FI" smtClean="0"/>
              <a:t>‹#›</a:t>
            </a:fld>
            <a:endParaRPr lang="fi-FI"/>
          </a:p>
        </p:txBody>
      </p:sp>
    </p:spTree>
    <p:extLst>
      <p:ext uri="{BB962C8B-B14F-4D97-AF65-F5344CB8AC3E}">
        <p14:creationId xmlns:p14="http://schemas.microsoft.com/office/powerpoint/2010/main" val="456393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tailu">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7E80E4B8-2E1B-8B84-620B-B956FACE9CD9}"/>
              </a:ext>
            </a:extLst>
          </p:cNvPr>
          <p:cNvSpPr>
            <a:spLocks noGrp="1"/>
          </p:cNvSpPr>
          <p:nvPr>
            <p:ph type="title"/>
          </p:nvPr>
        </p:nvSpPr>
        <p:spPr>
          <a:xfrm>
            <a:off x="839788" y="365125"/>
            <a:ext cx="10515600" cy="1325563"/>
          </a:xfrm>
        </p:spPr>
        <p:txBody>
          <a:bodyPr/>
          <a:lstStyle/>
          <a:p>
            <a:r>
              <a:rPr lang="fi-FI"/>
              <a:t>Muokkaa ots. perustyyl. napsautt.</a:t>
            </a:r>
          </a:p>
        </p:txBody>
      </p:sp>
      <p:sp>
        <p:nvSpPr>
          <p:cNvPr id="3" name="Tekstin paikkamerkki 2">
            <a:extLst>
              <a:ext uri="{FF2B5EF4-FFF2-40B4-BE49-F238E27FC236}">
                <a16:creationId xmlns:a16="http://schemas.microsoft.com/office/drawing/2014/main" id="{EFE694E1-CEBF-9F70-3E23-03112A3FD80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4" name="Sisällön paikkamerkki 3">
            <a:extLst>
              <a:ext uri="{FF2B5EF4-FFF2-40B4-BE49-F238E27FC236}">
                <a16:creationId xmlns:a16="http://schemas.microsoft.com/office/drawing/2014/main" id="{70DB2545-955C-07AF-DDDF-0EF8F026BC82}"/>
              </a:ext>
            </a:extLst>
          </p:cNvPr>
          <p:cNvSpPr>
            <a:spLocks noGrp="1"/>
          </p:cNvSpPr>
          <p:nvPr>
            <p:ph sz="half" idx="2"/>
          </p:nvPr>
        </p:nvSpPr>
        <p:spPr>
          <a:xfrm>
            <a:off x="839788" y="2505075"/>
            <a:ext cx="5157787" cy="368458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5" name="Tekstin paikkamerkki 4">
            <a:extLst>
              <a:ext uri="{FF2B5EF4-FFF2-40B4-BE49-F238E27FC236}">
                <a16:creationId xmlns:a16="http://schemas.microsoft.com/office/drawing/2014/main" id="{A7C84C32-9AE9-9598-1D48-2AEFFB12A3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i-FI"/>
              <a:t>Muokkaa tekstin perustyylejä napsauttamalla</a:t>
            </a:r>
          </a:p>
        </p:txBody>
      </p:sp>
      <p:sp>
        <p:nvSpPr>
          <p:cNvPr id="6" name="Sisällön paikkamerkki 5">
            <a:extLst>
              <a:ext uri="{FF2B5EF4-FFF2-40B4-BE49-F238E27FC236}">
                <a16:creationId xmlns:a16="http://schemas.microsoft.com/office/drawing/2014/main" id="{173BF297-E25E-6BBE-C194-0E78C0DDBF2F}"/>
              </a:ext>
            </a:extLst>
          </p:cNvPr>
          <p:cNvSpPr>
            <a:spLocks noGrp="1"/>
          </p:cNvSpPr>
          <p:nvPr>
            <p:ph sz="quarter" idx="4"/>
          </p:nvPr>
        </p:nvSpPr>
        <p:spPr>
          <a:xfrm>
            <a:off x="6172200" y="2505075"/>
            <a:ext cx="5183188" cy="3684588"/>
          </a:xfrm>
        </p:spPr>
        <p:txBody>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7" name="Päivämäärän paikkamerkki 6">
            <a:extLst>
              <a:ext uri="{FF2B5EF4-FFF2-40B4-BE49-F238E27FC236}">
                <a16:creationId xmlns:a16="http://schemas.microsoft.com/office/drawing/2014/main" id="{20BA7CB6-6B9E-214E-CCA9-361DC7C1D017}"/>
              </a:ext>
            </a:extLst>
          </p:cNvPr>
          <p:cNvSpPr>
            <a:spLocks noGrp="1"/>
          </p:cNvSpPr>
          <p:nvPr>
            <p:ph type="dt" sz="half" idx="10"/>
          </p:nvPr>
        </p:nvSpPr>
        <p:spPr/>
        <p:txBody>
          <a:bodyPr/>
          <a:lstStyle/>
          <a:p>
            <a:fld id="{5F663AB6-52CC-8C44-A493-D881BE8BBFB4}" type="datetimeFigureOut">
              <a:rPr lang="fi-FI" smtClean="0"/>
              <a:t>12.11.2024</a:t>
            </a:fld>
            <a:endParaRPr lang="fi-FI"/>
          </a:p>
        </p:txBody>
      </p:sp>
      <p:sp>
        <p:nvSpPr>
          <p:cNvPr id="8" name="Alatunnisteen paikkamerkki 7">
            <a:extLst>
              <a:ext uri="{FF2B5EF4-FFF2-40B4-BE49-F238E27FC236}">
                <a16:creationId xmlns:a16="http://schemas.microsoft.com/office/drawing/2014/main" id="{0C16DAB0-0AA3-5382-DCB2-C7BE60CEB9BE}"/>
              </a:ext>
            </a:extLst>
          </p:cNvPr>
          <p:cNvSpPr>
            <a:spLocks noGrp="1"/>
          </p:cNvSpPr>
          <p:nvPr>
            <p:ph type="ftr" sz="quarter" idx="11"/>
          </p:nvPr>
        </p:nvSpPr>
        <p:spPr/>
        <p:txBody>
          <a:bodyPr/>
          <a:lstStyle/>
          <a:p>
            <a:endParaRPr lang="fi-FI"/>
          </a:p>
        </p:txBody>
      </p:sp>
      <p:sp>
        <p:nvSpPr>
          <p:cNvPr id="9" name="Dian numeron paikkamerkki 8">
            <a:extLst>
              <a:ext uri="{FF2B5EF4-FFF2-40B4-BE49-F238E27FC236}">
                <a16:creationId xmlns:a16="http://schemas.microsoft.com/office/drawing/2014/main" id="{F77911A8-70FF-4998-821D-5FFC2BA451EC}"/>
              </a:ext>
            </a:extLst>
          </p:cNvPr>
          <p:cNvSpPr>
            <a:spLocks noGrp="1"/>
          </p:cNvSpPr>
          <p:nvPr>
            <p:ph type="sldNum" sz="quarter" idx="12"/>
          </p:nvPr>
        </p:nvSpPr>
        <p:spPr/>
        <p:txBody>
          <a:bodyPr/>
          <a:lstStyle/>
          <a:p>
            <a:fld id="{7A8C95A9-B2B4-5443-998B-0209E348138A}" type="slidenum">
              <a:rPr lang="fi-FI" smtClean="0"/>
              <a:t>‹#›</a:t>
            </a:fld>
            <a:endParaRPr lang="fi-FI"/>
          </a:p>
        </p:txBody>
      </p:sp>
    </p:spTree>
    <p:extLst>
      <p:ext uri="{BB962C8B-B14F-4D97-AF65-F5344CB8AC3E}">
        <p14:creationId xmlns:p14="http://schemas.microsoft.com/office/powerpoint/2010/main" val="2849386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Vain otsikko">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3F1FD086-B18D-BB5E-2F7E-6DB7FDCC539A}"/>
              </a:ext>
            </a:extLst>
          </p:cNvPr>
          <p:cNvSpPr>
            <a:spLocks noGrp="1"/>
          </p:cNvSpPr>
          <p:nvPr>
            <p:ph type="title"/>
          </p:nvPr>
        </p:nvSpPr>
        <p:spPr/>
        <p:txBody>
          <a:bodyPr/>
          <a:lstStyle/>
          <a:p>
            <a:r>
              <a:rPr lang="fi-FI"/>
              <a:t>Muokkaa ots. perustyyl. napsautt.</a:t>
            </a:r>
          </a:p>
        </p:txBody>
      </p:sp>
      <p:sp>
        <p:nvSpPr>
          <p:cNvPr id="3" name="Päivämäärän paikkamerkki 2">
            <a:extLst>
              <a:ext uri="{FF2B5EF4-FFF2-40B4-BE49-F238E27FC236}">
                <a16:creationId xmlns:a16="http://schemas.microsoft.com/office/drawing/2014/main" id="{68A2773B-5E8D-F56C-A106-E9FE44775119}"/>
              </a:ext>
            </a:extLst>
          </p:cNvPr>
          <p:cNvSpPr>
            <a:spLocks noGrp="1"/>
          </p:cNvSpPr>
          <p:nvPr>
            <p:ph type="dt" sz="half" idx="10"/>
          </p:nvPr>
        </p:nvSpPr>
        <p:spPr/>
        <p:txBody>
          <a:bodyPr/>
          <a:lstStyle/>
          <a:p>
            <a:fld id="{5F663AB6-52CC-8C44-A493-D881BE8BBFB4}" type="datetimeFigureOut">
              <a:rPr lang="fi-FI" smtClean="0"/>
              <a:t>12.11.2024</a:t>
            </a:fld>
            <a:endParaRPr lang="fi-FI"/>
          </a:p>
        </p:txBody>
      </p:sp>
      <p:sp>
        <p:nvSpPr>
          <p:cNvPr id="4" name="Alatunnisteen paikkamerkki 3">
            <a:extLst>
              <a:ext uri="{FF2B5EF4-FFF2-40B4-BE49-F238E27FC236}">
                <a16:creationId xmlns:a16="http://schemas.microsoft.com/office/drawing/2014/main" id="{6138F0F2-130E-6690-E2BF-354D8DFD6B0D}"/>
              </a:ext>
            </a:extLst>
          </p:cNvPr>
          <p:cNvSpPr>
            <a:spLocks noGrp="1"/>
          </p:cNvSpPr>
          <p:nvPr>
            <p:ph type="ftr" sz="quarter" idx="11"/>
          </p:nvPr>
        </p:nvSpPr>
        <p:spPr/>
        <p:txBody>
          <a:bodyPr/>
          <a:lstStyle/>
          <a:p>
            <a:endParaRPr lang="fi-FI"/>
          </a:p>
        </p:txBody>
      </p:sp>
      <p:sp>
        <p:nvSpPr>
          <p:cNvPr id="5" name="Dian numeron paikkamerkki 4">
            <a:extLst>
              <a:ext uri="{FF2B5EF4-FFF2-40B4-BE49-F238E27FC236}">
                <a16:creationId xmlns:a16="http://schemas.microsoft.com/office/drawing/2014/main" id="{8ABD6904-DCBB-A7BF-03D7-4B9D0434F0A5}"/>
              </a:ext>
            </a:extLst>
          </p:cNvPr>
          <p:cNvSpPr>
            <a:spLocks noGrp="1"/>
          </p:cNvSpPr>
          <p:nvPr>
            <p:ph type="sldNum" sz="quarter" idx="12"/>
          </p:nvPr>
        </p:nvSpPr>
        <p:spPr/>
        <p:txBody>
          <a:bodyPr/>
          <a:lstStyle/>
          <a:p>
            <a:fld id="{7A8C95A9-B2B4-5443-998B-0209E348138A}" type="slidenum">
              <a:rPr lang="fi-FI" smtClean="0"/>
              <a:t>‹#›</a:t>
            </a:fld>
            <a:endParaRPr lang="fi-FI"/>
          </a:p>
        </p:txBody>
      </p:sp>
    </p:spTree>
    <p:extLst>
      <p:ext uri="{BB962C8B-B14F-4D97-AF65-F5344CB8AC3E}">
        <p14:creationId xmlns:p14="http://schemas.microsoft.com/office/powerpoint/2010/main" val="13490242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yhjä">
    <p:spTree>
      <p:nvGrpSpPr>
        <p:cNvPr id="1" name=""/>
        <p:cNvGrpSpPr/>
        <p:nvPr/>
      </p:nvGrpSpPr>
      <p:grpSpPr>
        <a:xfrm>
          <a:off x="0" y="0"/>
          <a:ext cx="0" cy="0"/>
          <a:chOff x="0" y="0"/>
          <a:chExt cx="0" cy="0"/>
        </a:xfrm>
      </p:grpSpPr>
      <p:sp>
        <p:nvSpPr>
          <p:cNvPr id="2" name="Päivämäärän paikkamerkki 1">
            <a:extLst>
              <a:ext uri="{FF2B5EF4-FFF2-40B4-BE49-F238E27FC236}">
                <a16:creationId xmlns:a16="http://schemas.microsoft.com/office/drawing/2014/main" id="{CEE6DDDE-82E9-DC6E-0F44-EDFEE8624EAD}"/>
              </a:ext>
            </a:extLst>
          </p:cNvPr>
          <p:cNvSpPr>
            <a:spLocks noGrp="1"/>
          </p:cNvSpPr>
          <p:nvPr>
            <p:ph type="dt" sz="half" idx="10"/>
          </p:nvPr>
        </p:nvSpPr>
        <p:spPr/>
        <p:txBody>
          <a:bodyPr/>
          <a:lstStyle/>
          <a:p>
            <a:fld id="{5F663AB6-52CC-8C44-A493-D881BE8BBFB4}" type="datetimeFigureOut">
              <a:rPr lang="fi-FI" smtClean="0"/>
              <a:t>12.11.2024</a:t>
            </a:fld>
            <a:endParaRPr lang="fi-FI"/>
          </a:p>
        </p:txBody>
      </p:sp>
      <p:sp>
        <p:nvSpPr>
          <p:cNvPr id="3" name="Alatunnisteen paikkamerkki 2">
            <a:extLst>
              <a:ext uri="{FF2B5EF4-FFF2-40B4-BE49-F238E27FC236}">
                <a16:creationId xmlns:a16="http://schemas.microsoft.com/office/drawing/2014/main" id="{EB3993C9-F132-3C94-05F8-70A18EBCD61E}"/>
              </a:ext>
            </a:extLst>
          </p:cNvPr>
          <p:cNvSpPr>
            <a:spLocks noGrp="1"/>
          </p:cNvSpPr>
          <p:nvPr>
            <p:ph type="ftr" sz="quarter" idx="11"/>
          </p:nvPr>
        </p:nvSpPr>
        <p:spPr/>
        <p:txBody>
          <a:bodyPr/>
          <a:lstStyle/>
          <a:p>
            <a:endParaRPr lang="fi-FI"/>
          </a:p>
        </p:txBody>
      </p:sp>
      <p:sp>
        <p:nvSpPr>
          <p:cNvPr id="4" name="Dian numeron paikkamerkki 3">
            <a:extLst>
              <a:ext uri="{FF2B5EF4-FFF2-40B4-BE49-F238E27FC236}">
                <a16:creationId xmlns:a16="http://schemas.microsoft.com/office/drawing/2014/main" id="{3EA2BEF0-C2D2-AFA5-4809-380EC55BA1A3}"/>
              </a:ext>
            </a:extLst>
          </p:cNvPr>
          <p:cNvSpPr>
            <a:spLocks noGrp="1"/>
          </p:cNvSpPr>
          <p:nvPr>
            <p:ph type="sldNum" sz="quarter" idx="12"/>
          </p:nvPr>
        </p:nvSpPr>
        <p:spPr/>
        <p:txBody>
          <a:bodyPr/>
          <a:lstStyle/>
          <a:p>
            <a:fld id="{7A8C95A9-B2B4-5443-998B-0209E348138A}" type="slidenum">
              <a:rPr lang="fi-FI" smtClean="0"/>
              <a:t>‹#›</a:t>
            </a:fld>
            <a:endParaRPr lang="fi-FI"/>
          </a:p>
        </p:txBody>
      </p:sp>
    </p:spTree>
    <p:extLst>
      <p:ext uri="{BB962C8B-B14F-4D97-AF65-F5344CB8AC3E}">
        <p14:creationId xmlns:p14="http://schemas.microsoft.com/office/powerpoint/2010/main" val="7863127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Kuvatekstillinen sisältö">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2B13BD3A-B15E-325B-A691-171ABA823C0F}"/>
              </a:ext>
            </a:extLst>
          </p:cNvPr>
          <p:cNvSpPr>
            <a:spLocks noGrp="1"/>
          </p:cNvSpPr>
          <p:nvPr>
            <p:ph type="title"/>
          </p:nvPr>
        </p:nvSpPr>
        <p:spPr>
          <a:xfrm>
            <a:off x="839788" y="457200"/>
            <a:ext cx="3932237" cy="1600200"/>
          </a:xfrm>
        </p:spPr>
        <p:txBody>
          <a:bodyPr anchor="b"/>
          <a:lstStyle>
            <a:lvl1pPr>
              <a:defRPr sz="3200"/>
            </a:lvl1pPr>
          </a:lstStyle>
          <a:p>
            <a:r>
              <a:rPr lang="fi-FI"/>
              <a:t>Muokkaa ots. perustyyl. napsautt.</a:t>
            </a:r>
          </a:p>
        </p:txBody>
      </p:sp>
      <p:sp>
        <p:nvSpPr>
          <p:cNvPr id="3" name="Sisällön paikkamerkki 2">
            <a:extLst>
              <a:ext uri="{FF2B5EF4-FFF2-40B4-BE49-F238E27FC236}">
                <a16:creationId xmlns:a16="http://schemas.microsoft.com/office/drawing/2014/main" id="{B9F81EB8-97F8-DE2B-C42B-DE1C47EB4BA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Tekstin paikkamerkki 3">
            <a:extLst>
              <a:ext uri="{FF2B5EF4-FFF2-40B4-BE49-F238E27FC236}">
                <a16:creationId xmlns:a16="http://schemas.microsoft.com/office/drawing/2014/main" id="{017EB8BC-10E6-F761-E46F-DCFB22D94F3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a:t>Muokkaa tekstin perustyylejä napsauttamalla</a:t>
            </a:r>
          </a:p>
        </p:txBody>
      </p:sp>
      <p:sp>
        <p:nvSpPr>
          <p:cNvPr id="5" name="Päivämäärän paikkamerkki 4">
            <a:extLst>
              <a:ext uri="{FF2B5EF4-FFF2-40B4-BE49-F238E27FC236}">
                <a16:creationId xmlns:a16="http://schemas.microsoft.com/office/drawing/2014/main" id="{4834DBBE-A890-CB88-3CE5-60F0F3886FF4}"/>
              </a:ext>
            </a:extLst>
          </p:cNvPr>
          <p:cNvSpPr>
            <a:spLocks noGrp="1"/>
          </p:cNvSpPr>
          <p:nvPr>
            <p:ph type="dt" sz="half" idx="10"/>
          </p:nvPr>
        </p:nvSpPr>
        <p:spPr/>
        <p:txBody>
          <a:bodyPr/>
          <a:lstStyle/>
          <a:p>
            <a:fld id="{5F663AB6-52CC-8C44-A493-D881BE8BBFB4}" type="datetimeFigureOut">
              <a:rPr lang="fi-FI" smtClean="0"/>
              <a:t>12.11.2024</a:t>
            </a:fld>
            <a:endParaRPr lang="fi-FI"/>
          </a:p>
        </p:txBody>
      </p:sp>
      <p:sp>
        <p:nvSpPr>
          <p:cNvPr id="6" name="Alatunnisteen paikkamerkki 5">
            <a:extLst>
              <a:ext uri="{FF2B5EF4-FFF2-40B4-BE49-F238E27FC236}">
                <a16:creationId xmlns:a16="http://schemas.microsoft.com/office/drawing/2014/main" id="{7D742FA3-1B00-A229-3A57-899400AEC7BA}"/>
              </a:ext>
            </a:extLst>
          </p:cNvPr>
          <p:cNvSpPr>
            <a:spLocks noGrp="1"/>
          </p:cNvSpPr>
          <p:nvPr>
            <p:ph type="ftr" sz="quarter" idx="11"/>
          </p:nvPr>
        </p:nvSpPr>
        <p:spPr/>
        <p:txBody>
          <a:bodyPr/>
          <a:lstStyle/>
          <a:p>
            <a:endParaRPr lang="fi-FI"/>
          </a:p>
        </p:txBody>
      </p:sp>
      <p:sp>
        <p:nvSpPr>
          <p:cNvPr id="7" name="Dian numeron paikkamerkki 6">
            <a:extLst>
              <a:ext uri="{FF2B5EF4-FFF2-40B4-BE49-F238E27FC236}">
                <a16:creationId xmlns:a16="http://schemas.microsoft.com/office/drawing/2014/main" id="{2BD68EFB-990E-E81C-5EA1-A2CE651F2063}"/>
              </a:ext>
            </a:extLst>
          </p:cNvPr>
          <p:cNvSpPr>
            <a:spLocks noGrp="1"/>
          </p:cNvSpPr>
          <p:nvPr>
            <p:ph type="sldNum" sz="quarter" idx="12"/>
          </p:nvPr>
        </p:nvSpPr>
        <p:spPr/>
        <p:txBody>
          <a:bodyPr/>
          <a:lstStyle/>
          <a:p>
            <a:fld id="{7A8C95A9-B2B4-5443-998B-0209E348138A}" type="slidenum">
              <a:rPr lang="fi-FI" smtClean="0"/>
              <a:t>‹#›</a:t>
            </a:fld>
            <a:endParaRPr lang="fi-FI"/>
          </a:p>
        </p:txBody>
      </p:sp>
    </p:spTree>
    <p:extLst>
      <p:ext uri="{BB962C8B-B14F-4D97-AF65-F5344CB8AC3E}">
        <p14:creationId xmlns:p14="http://schemas.microsoft.com/office/powerpoint/2010/main" val="3952142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uvatekstillinen kuva">
    <p:spTree>
      <p:nvGrpSpPr>
        <p:cNvPr id="1" name=""/>
        <p:cNvGrpSpPr/>
        <p:nvPr/>
      </p:nvGrpSpPr>
      <p:grpSpPr>
        <a:xfrm>
          <a:off x="0" y="0"/>
          <a:ext cx="0" cy="0"/>
          <a:chOff x="0" y="0"/>
          <a:chExt cx="0" cy="0"/>
        </a:xfrm>
      </p:grpSpPr>
      <p:sp>
        <p:nvSpPr>
          <p:cNvPr id="2" name="Otsikko 1">
            <a:extLst>
              <a:ext uri="{FF2B5EF4-FFF2-40B4-BE49-F238E27FC236}">
                <a16:creationId xmlns:a16="http://schemas.microsoft.com/office/drawing/2014/main" id="{9C2846B1-8DBF-F774-27D7-5B48B3759631}"/>
              </a:ext>
            </a:extLst>
          </p:cNvPr>
          <p:cNvSpPr>
            <a:spLocks noGrp="1"/>
          </p:cNvSpPr>
          <p:nvPr>
            <p:ph type="title"/>
          </p:nvPr>
        </p:nvSpPr>
        <p:spPr>
          <a:xfrm>
            <a:off x="839788" y="457200"/>
            <a:ext cx="3932237" cy="1600200"/>
          </a:xfrm>
        </p:spPr>
        <p:txBody>
          <a:bodyPr anchor="b"/>
          <a:lstStyle>
            <a:lvl1pPr>
              <a:defRPr sz="3200"/>
            </a:lvl1pPr>
          </a:lstStyle>
          <a:p>
            <a:r>
              <a:rPr lang="fi-FI"/>
              <a:t>Muokkaa ots. perustyyl. napsautt.</a:t>
            </a:r>
          </a:p>
        </p:txBody>
      </p:sp>
      <p:sp>
        <p:nvSpPr>
          <p:cNvPr id="3" name="Kuvan paikkamerkki 2">
            <a:extLst>
              <a:ext uri="{FF2B5EF4-FFF2-40B4-BE49-F238E27FC236}">
                <a16:creationId xmlns:a16="http://schemas.microsoft.com/office/drawing/2014/main" id="{C305E679-5CCC-B643-B2CE-8A1EBC7C9B7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4" name="Tekstin paikkamerkki 3">
            <a:extLst>
              <a:ext uri="{FF2B5EF4-FFF2-40B4-BE49-F238E27FC236}">
                <a16:creationId xmlns:a16="http://schemas.microsoft.com/office/drawing/2014/main" id="{B32AAD74-0D58-01E9-5A61-86E4F9BF7C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i-FI"/>
              <a:t>Muokkaa tekstin perustyylejä napsauttamalla</a:t>
            </a:r>
          </a:p>
        </p:txBody>
      </p:sp>
      <p:sp>
        <p:nvSpPr>
          <p:cNvPr id="5" name="Päivämäärän paikkamerkki 4">
            <a:extLst>
              <a:ext uri="{FF2B5EF4-FFF2-40B4-BE49-F238E27FC236}">
                <a16:creationId xmlns:a16="http://schemas.microsoft.com/office/drawing/2014/main" id="{4D19CDF6-4FCA-8BAB-B693-C9163EADB460}"/>
              </a:ext>
            </a:extLst>
          </p:cNvPr>
          <p:cNvSpPr>
            <a:spLocks noGrp="1"/>
          </p:cNvSpPr>
          <p:nvPr>
            <p:ph type="dt" sz="half" idx="10"/>
          </p:nvPr>
        </p:nvSpPr>
        <p:spPr/>
        <p:txBody>
          <a:bodyPr/>
          <a:lstStyle/>
          <a:p>
            <a:fld id="{5F663AB6-52CC-8C44-A493-D881BE8BBFB4}" type="datetimeFigureOut">
              <a:rPr lang="fi-FI" smtClean="0"/>
              <a:t>12.11.2024</a:t>
            </a:fld>
            <a:endParaRPr lang="fi-FI"/>
          </a:p>
        </p:txBody>
      </p:sp>
      <p:sp>
        <p:nvSpPr>
          <p:cNvPr id="6" name="Alatunnisteen paikkamerkki 5">
            <a:extLst>
              <a:ext uri="{FF2B5EF4-FFF2-40B4-BE49-F238E27FC236}">
                <a16:creationId xmlns:a16="http://schemas.microsoft.com/office/drawing/2014/main" id="{050715B0-94A1-7543-7B66-E912CED26A8F}"/>
              </a:ext>
            </a:extLst>
          </p:cNvPr>
          <p:cNvSpPr>
            <a:spLocks noGrp="1"/>
          </p:cNvSpPr>
          <p:nvPr>
            <p:ph type="ftr" sz="quarter" idx="11"/>
          </p:nvPr>
        </p:nvSpPr>
        <p:spPr/>
        <p:txBody>
          <a:bodyPr/>
          <a:lstStyle/>
          <a:p>
            <a:endParaRPr lang="fi-FI"/>
          </a:p>
        </p:txBody>
      </p:sp>
      <p:sp>
        <p:nvSpPr>
          <p:cNvPr id="7" name="Dian numeron paikkamerkki 6">
            <a:extLst>
              <a:ext uri="{FF2B5EF4-FFF2-40B4-BE49-F238E27FC236}">
                <a16:creationId xmlns:a16="http://schemas.microsoft.com/office/drawing/2014/main" id="{E76BA1AB-A8B0-45D4-A0D1-9AD7E476E37F}"/>
              </a:ext>
            </a:extLst>
          </p:cNvPr>
          <p:cNvSpPr>
            <a:spLocks noGrp="1"/>
          </p:cNvSpPr>
          <p:nvPr>
            <p:ph type="sldNum" sz="quarter" idx="12"/>
          </p:nvPr>
        </p:nvSpPr>
        <p:spPr/>
        <p:txBody>
          <a:bodyPr/>
          <a:lstStyle/>
          <a:p>
            <a:fld id="{7A8C95A9-B2B4-5443-998B-0209E348138A}" type="slidenum">
              <a:rPr lang="fi-FI" smtClean="0"/>
              <a:t>‹#›</a:t>
            </a:fld>
            <a:endParaRPr lang="fi-FI"/>
          </a:p>
        </p:txBody>
      </p:sp>
    </p:spTree>
    <p:extLst>
      <p:ext uri="{BB962C8B-B14F-4D97-AF65-F5344CB8AC3E}">
        <p14:creationId xmlns:p14="http://schemas.microsoft.com/office/powerpoint/2010/main" val="4265052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Otsikon paikkamerkki 1">
            <a:extLst>
              <a:ext uri="{FF2B5EF4-FFF2-40B4-BE49-F238E27FC236}">
                <a16:creationId xmlns:a16="http://schemas.microsoft.com/office/drawing/2014/main" id="{B7A6CAF6-D7F2-DCD1-FA2E-FED730F8514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i-FI"/>
              <a:t>Muokkaa ots. perustyyl. napsautt.</a:t>
            </a:r>
          </a:p>
        </p:txBody>
      </p:sp>
      <p:sp>
        <p:nvSpPr>
          <p:cNvPr id="3" name="Tekstin paikkamerkki 2">
            <a:extLst>
              <a:ext uri="{FF2B5EF4-FFF2-40B4-BE49-F238E27FC236}">
                <a16:creationId xmlns:a16="http://schemas.microsoft.com/office/drawing/2014/main" id="{5F8547BE-F268-FBC9-35D7-A1C7A5C1A38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i-FI"/>
              <a:t>Muokkaa tekstin perustyylejä napsauttamalla</a:t>
            </a:r>
          </a:p>
          <a:p>
            <a:pPr lvl="1"/>
            <a:r>
              <a:rPr lang="fi-FI"/>
              <a:t>toinen taso</a:t>
            </a:r>
          </a:p>
          <a:p>
            <a:pPr lvl="2"/>
            <a:r>
              <a:rPr lang="fi-FI"/>
              <a:t>kolmas taso</a:t>
            </a:r>
          </a:p>
          <a:p>
            <a:pPr lvl="3"/>
            <a:r>
              <a:rPr lang="fi-FI"/>
              <a:t>neljäs taso</a:t>
            </a:r>
          </a:p>
          <a:p>
            <a:pPr lvl="4"/>
            <a:r>
              <a:rPr lang="fi-FI"/>
              <a:t>viides taso</a:t>
            </a:r>
          </a:p>
        </p:txBody>
      </p:sp>
      <p:sp>
        <p:nvSpPr>
          <p:cNvPr id="4" name="Päivämäärän paikkamerkki 3">
            <a:extLst>
              <a:ext uri="{FF2B5EF4-FFF2-40B4-BE49-F238E27FC236}">
                <a16:creationId xmlns:a16="http://schemas.microsoft.com/office/drawing/2014/main" id="{0DCE9106-7450-008E-9338-0BF8AA84615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663AB6-52CC-8C44-A493-D881BE8BBFB4}" type="datetimeFigureOut">
              <a:rPr lang="fi-FI" smtClean="0"/>
              <a:t>12.11.2024</a:t>
            </a:fld>
            <a:endParaRPr lang="fi-FI"/>
          </a:p>
        </p:txBody>
      </p:sp>
      <p:sp>
        <p:nvSpPr>
          <p:cNvPr id="5" name="Alatunnisteen paikkamerkki 4">
            <a:extLst>
              <a:ext uri="{FF2B5EF4-FFF2-40B4-BE49-F238E27FC236}">
                <a16:creationId xmlns:a16="http://schemas.microsoft.com/office/drawing/2014/main" id="{BD7F2E18-301D-0238-02F6-8F75CC6212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i-FI"/>
          </a:p>
        </p:txBody>
      </p:sp>
      <p:sp>
        <p:nvSpPr>
          <p:cNvPr id="6" name="Dian numeron paikkamerkki 5">
            <a:extLst>
              <a:ext uri="{FF2B5EF4-FFF2-40B4-BE49-F238E27FC236}">
                <a16:creationId xmlns:a16="http://schemas.microsoft.com/office/drawing/2014/main" id="{2A2A4475-FFAD-6C7F-0025-929844ABE1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8C95A9-B2B4-5443-998B-0209E348138A}" type="slidenum">
              <a:rPr lang="fi-FI" smtClean="0"/>
              <a:t>‹#›</a:t>
            </a:fld>
            <a:endParaRPr lang="fi-FI"/>
          </a:p>
        </p:txBody>
      </p:sp>
    </p:spTree>
    <p:extLst>
      <p:ext uri="{BB962C8B-B14F-4D97-AF65-F5344CB8AC3E}">
        <p14:creationId xmlns:p14="http://schemas.microsoft.com/office/powerpoint/2010/main" val="21296184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4.jpg"/><Relationship Id="rId7"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jpg"/><Relationship Id="rId4" Type="http://schemas.openxmlformats.org/officeDocument/2006/relationships/image" Target="../media/image15.png"/><Relationship Id="rId9" Type="http://schemas.openxmlformats.org/officeDocument/2006/relationships/image" Target="../media/image20.gi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www.apa.org/news/press/releases/stress/2021"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sleep.hms.harvard.edu/"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kstiruutu 4">
            <a:extLst>
              <a:ext uri="{FF2B5EF4-FFF2-40B4-BE49-F238E27FC236}">
                <a16:creationId xmlns:a16="http://schemas.microsoft.com/office/drawing/2014/main" id="{B6542F50-0B85-7C6C-CC99-CDCE53BE4B37}"/>
              </a:ext>
            </a:extLst>
          </p:cNvPr>
          <p:cNvSpPr txBox="1"/>
          <p:nvPr/>
        </p:nvSpPr>
        <p:spPr>
          <a:xfrm>
            <a:off x="1764160" y="1952675"/>
            <a:ext cx="8663678" cy="4067075"/>
          </a:xfrm>
          <a:prstGeom prst="rect">
            <a:avLst/>
          </a:prstGeom>
          <a:noFill/>
        </p:spPr>
        <p:txBody>
          <a:bodyPr wrap="square">
            <a:spAutoFit/>
          </a:bodyPr>
          <a:lstStyle/>
          <a:p>
            <a:pPr algn="ctr">
              <a:lnSpc>
                <a:spcPts val="9000"/>
              </a:lnSpc>
            </a:pPr>
            <a:r>
              <a:rPr lang="en-GB" sz="11000" dirty="0">
                <a:solidFill>
                  <a:schemeClr val="bg2">
                    <a:lumMod val="25000"/>
                  </a:schemeClr>
                </a:solidFill>
                <a:effectLst/>
                <a:latin typeface="Grifo M" panose="02050803090505060204" pitchFamily="18" charset="77"/>
              </a:rPr>
              <a:t>Neuron Activation</a:t>
            </a:r>
          </a:p>
          <a:p>
            <a:pPr algn="ctr">
              <a:lnSpc>
                <a:spcPts val="9000"/>
              </a:lnSpc>
            </a:pPr>
            <a:r>
              <a:rPr lang="en-GB" sz="11000" dirty="0">
                <a:solidFill>
                  <a:schemeClr val="bg2">
                    <a:lumMod val="25000"/>
                  </a:schemeClr>
                </a:solidFill>
                <a:effectLst/>
                <a:latin typeface="Grifo M" panose="02050803090505060204" pitchFamily="18" charset="77"/>
              </a:rPr>
              <a:t>Pod</a:t>
            </a:r>
            <a:endParaRPr lang="en-GB" sz="1600" dirty="0">
              <a:solidFill>
                <a:schemeClr val="bg2">
                  <a:lumMod val="25000"/>
                </a:schemeClr>
              </a:solidFill>
              <a:effectLst/>
              <a:latin typeface="Grifo M" panose="02050803090505060204" pitchFamily="18" charset="77"/>
            </a:endParaRPr>
          </a:p>
          <a:p>
            <a:pPr algn="ctr"/>
            <a:endParaRPr lang="en-GB" sz="1600" dirty="0">
              <a:solidFill>
                <a:schemeClr val="bg2">
                  <a:lumMod val="25000"/>
                </a:schemeClr>
              </a:solidFill>
              <a:effectLst/>
              <a:latin typeface="Grifo M" panose="02050803090505060204" pitchFamily="18" charset="77"/>
            </a:endParaRPr>
          </a:p>
          <a:p>
            <a:pPr algn="ctr">
              <a:lnSpc>
                <a:spcPts val="1600"/>
              </a:lnSpc>
              <a:spcAft>
                <a:spcPts val="600"/>
              </a:spcAft>
            </a:pPr>
            <a:r>
              <a:rPr lang="en-GB" sz="1600" u="none" strike="noStrike">
                <a:solidFill>
                  <a:schemeClr val="bg2">
                    <a:lumMod val="25000"/>
                  </a:schemeClr>
                </a:solidFill>
                <a:effectLst/>
                <a:latin typeface="Messina Sans" pitchFamily="2" charset="77"/>
              </a:rPr>
              <a:t>Feel better. Perform better. Live better.</a:t>
            </a:r>
            <a:endParaRPr lang="en-US" sz="1600" dirty="0">
              <a:solidFill>
                <a:schemeClr val="bg2">
                  <a:lumMod val="25000"/>
                </a:schemeClr>
              </a:solidFill>
              <a:latin typeface="Messina Sans" pitchFamily="2" charset="77"/>
            </a:endParaRPr>
          </a:p>
        </p:txBody>
      </p:sp>
      <p:pic>
        <p:nvPicPr>
          <p:cNvPr id="3" name="Picture 2">
            <a:extLst>
              <a:ext uri="{FF2B5EF4-FFF2-40B4-BE49-F238E27FC236}">
                <a16:creationId xmlns:a16="http://schemas.microsoft.com/office/drawing/2014/main" id="{6E7F83EC-DA86-8210-54F1-A478418957BA}"/>
              </a:ext>
            </a:extLst>
          </p:cNvPr>
          <p:cNvPicPr>
            <a:picLocks noChangeAspect="1"/>
          </p:cNvPicPr>
          <p:nvPr/>
        </p:nvPicPr>
        <p:blipFill>
          <a:blip r:embed="rId3"/>
          <a:stretch>
            <a:fillRect/>
          </a:stretch>
        </p:blipFill>
        <p:spPr>
          <a:xfrm>
            <a:off x="4894852" y="566788"/>
            <a:ext cx="2402295" cy="801572"/>
          </a:xfrm>
          <a:prstGeom prst="rect">
            <a:avLst/>
          </a:prstGeom>
        </p:spPr>
      </p:pic>
    </p:spTree>
    <p:extLst>
      <p:ext uri="{BB962C8B-B14F-4D97-AF65-F5344CB8AC3E}">
        <p14:creationId xmlns:p14="http://schemas.microsoft.com/office/powerpoint/2010/main" val="1445072554"/>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iruutu 4">
            <a:extLst>
              <a:ext uri="{FF2B5EF4-FFF2-40B4-BE49-F238E27FC236}">
                <a16:creationId xmlns:a16="http://schemas.microsoft.com/office/drawing/2014/main" id="{F8088464-94B3-0E1D-84FE-45E0C03A6194}"/>
              </a:ext>
            </a:extLst>
          </p:cNvPr>
          <p:cNvSpPr txBox="1"/>
          <p:nvPr/>
        </p:nvSpPr>
        <p:spPr>
          <a:xfrm>
            <a:off x="788550" y="3563759"/>
            <a:ext cx="5797830" cy="2031325"/>
          </a:xfrm>
          <a:prstGeom prst="rect">
            <a:avLst/>
          </a:prstGeom>
          <a:noFill/>
        </p:spPr>
        <p:txBody>
          <a:bodyPr wrap="square">
            <a:spAutoFit/>
          </a:bodyPr>
          <a:lstStyle/>
          <a:p>
            <a:r>
              <a:rPr lang="en-GB" sz="1400" u="none" strike="noStrike">
                <a:solidFill>
                  <a:schemeClr val="bg2">
                    <a:lumMod val="25000"/>
                  </a:schemeClr>
                </a:solidFill>
                <a:effectLst/>
                <a:latin typeface="Messina Sans" pitchFamily="2" charset="77"/>
              </a:rPr>
              <a:t>While a massage chair may provide momentary relief, </a:t>
            </a:r>
            <a:r>
              <a:rPr lang="en-GB" sz="1400" b="1" u="none" strike="noStrike">
                <a:solidFill>
                  <a:schemeClr val="bg2">
                    <a:lumMod val="25000"/>
                  </a:schemeClr>
                </a:solidFill>
                <a:effectLst/>
                <a:latin typeface="Messina Sans" pitchFamily="2" charset="77"/>
              </a:rPr>
              <a:t>it doesn't address stress at its core</a:t>
            </a:r>
            <a:r>
              <a:rPr lang="en-GB" sz="1400" u="none" strike="noStrike">
                <a:solidFill>
                  <a:schemeClr val="bg2">
                    <a:lumMod val="25000"/>
                  </a:schemeClr>
                </a:solidFill>
                <a:effectLst/>
                <a:latin typeface="Messina Sans" pitchFamily="2" charset="77"/>
              </a:rPr>
              <a:t>. The </a:t>
            </a:r>
            <a:r>
              <a:rPr lang="en-GB" sz="1400" b="1" u="none" strike="noStrike">
                <a:solidFill>
                  <a:schemeClr val="bg2">
                    <a:lumMod val="25000"/>
                  </a:schemeClr>
                </a:solidFill>
                <a:effectLst/>
                <a:latin typeface="Messina Sans" pitchFamily="2" charset="77"/>
              </a:rPr>
              <a:t>Neuron Activation Pod helps to reduce stress on a deeper, neurological level, creating lasting changes in employee well-being and productivity</a:t>
            </a:r>
            <a:r>
              <a:rPr lang="en-GB" sz="1400" u="none" strike="noStrike">
                <a:solidFill>
                  <a:schemeClr val="bg2">
                    <a:lumMod val="25000"/>
                  </a:schemeClr>
                </a:solidFill>
                <a:effectLst/>
                <a:latin typeface="Messina Sans" pitchFamily="2" charset="77"/>
              </a:rPr>
              <a:t> that massage chairs simply cannot achieve.</a:t>
            </a:r>
          </a:p>
          <a:p>
            <a:endParaRPr lang="en-GB" sz="1400">
              <a:solidFill>
                <a:schemeClr val="bg2">
                  <a:lumMod val="25000"/>
                </a:schemeClr>
              </a:solidFill>
              <a:latin typeface="Messina Sans" pitchFamily="2" charset="77"/>
            </a:endParaRPr>
          </a:p>
          <a:p>
            <a:r>
              <a:rPr lang="en-GB" sz="1400" b="1" u="none" strike="noStrike">
                <a:solidFill>
                  <a:schemeClr val="bg2">
                    <a:lumMod val="25000"/>
                  </a:schemeClr>
                </a:solidFill>
                <a:effectLst/>
                <a:latin typeface="Messina Sans" pitchFamily="2" charset="77"/>
              </a:rPr>
              <a:t>Consider a better investment</a:t>
            </a:r>
            <a:r>
              <a:rPr lang="en-GB" sz="1400" u="none" strike="noStrike">
                <a:solidFill>
                  <a:schemeClr val="bg2">
                    <a:lumMod val="25000"/>
                  </a:schemeClr>
                </a:solidFill>
                <a:effectLst/>
                <a:latin typeface="Messina Sans" pitchFamily="2" charset="77"/>
              </a:rPr>
              <a:t>: Instead of massage chairs, choose a solution that truly enhances employee wellness and boosts productivity.</a:t>
            </a:r>
            <a:endParaRPr lang="en-GB" sz="1400">
              <a:solidFill>
                <a:schemeClr val="bg2">
                  <a:lumMod val="25000"/>
                </a:schemeClr>
              </a:solidFill>
              <a:effectLst/>
              <a:latin typeface="Messina Sans" pitchFamily="2" charset="77"/>
            </a:endParaRPr>
          </a:p>
        </p:txBody>
      </p:sp>
      <p:sp>
        <p:nvSpPr>
          <p:cNvPr id="3" name="Tekstiruutu 4">
            <a:extLst>
              <a:ext uri="{FF2B5EF4-FFF2-40B4-BE49-F238E27FC236}">
                <a16:creationId xmlns:a16="http://schemas.microsoft.com/office/drawing/2014/main" id="{FB2CFAC6-8641-BFE8-3FA4-FFDFDB9F3903}"/>
              </a:ext>
            </a:extLst>
          </p:cNvPr>
          <p:cNvSpPr txBox="1"/>
          <p:nvPr/>
        </p:nvSpPr>
        <p:spPr>
          <a:xfrm>
            <a:off x="788550" y="1115781"/>
            <a:ext cx="5597963" cy="2447978"/>
          </a:xfrm>
          <a:prstGeom prst="rect">
            <a:avLst/>
          </a:prstGeom>
          <a:noFill/>
        </p:spPr>
        <p:txBody>
          <a:bodyPr wrap="square">
            <a:spAutoFit/>
          </a:bodyPr>
          <a:lstStyle/>
          <a:p>
            <a:pPr>
              <a:lnSpc>
                <a:spcPts val="6000"/>
              </a:lnSpc>
            </a:pPr>
            <a:r>
              <a:rPr lang="en-GB" sz="6600" b="1" i="0" u="none" strike="noStrike">
                <a:solidFill>
                  <a:schemeClr val="bg2">
                    <a:lumMod val="25000"/>
                  </a:schemeClr>
                </a:solidFill>
                <a:effectLst/>
                <a:latin typeface="Grifo M" panose="02050803090505060204" pitchFamily="18" charset="77"/>
              </a:rPr>
              <a:t>Why it’s better than a massage chair.</a:t>
            </a:r>
            <a:endParaRPr lang="en-GB" sz="6600">
              <a:solidFill>
                <a:schemeClr val="bg2">
                  <a:lumMod val="25000"/>
                </a:schemeClr>
              </a:solidFill>
              <a:latin typeface="Grifo M" panose="02050803090505060204" pitchFamily="18" charset="77"/>
            </a:endParaRPr>
          </a:p>
        </p:txBody>
      </p:sp>
      <p:pic>
        <p:nvPicPr>
          <p:cNvPr id="4" name="Picture 3" descr="A yellow and black rectangular object with a black frame&#10;&#10;Description automatically generated with medium confidence">
            <a:extLst>
              <a:ext uri="{FF2B5EF4-FFF2-40B4-BE49-F238E27FC236}">
                <a16:creationId xmlns:a16="http://schemas.microsoft.com/office/drawing/2014/main" id="{0DFDCBDA-4D62-92DB-5878-0E0A6F2DF748}"/>
              </a:ext>
            </a:extLst>
          </p:cNvPr>
          <p:cNvPicPr>
            <a:picLocks noChangeAspect="1"/>
          </p:cNvPicPr>
          <p:nvPr/>
        </p:nvPicPr>
        <p:blipFill rotWithShape="1">
          <a:blip r:embed="rId3"/>
          <a:srcRect l="11053" t="6570" r="31132"/>
          <a:stretch/>
        </p:blipFill>
        <p:spPr>
          <a:xfrm>
            <a:off x="7051965" y="530444"/>
            <a:ext cx="5140035" cy="5797112"/>
          </a:xfrm>
          <a:prstGeom prst="rect">
            <a:avLst/>
          </a:prstGeom>
        </p:spPr>
      </p:pic>
    </p:spTree>
    <p:extLst>
      <p:ext uri="{BB962C8B-B14F-4D97-AF65-F5344CB8AC3E}">
        <p14:creationId xmlns:p14="http://schemas.microsoft.com/office/powerpoint/2010/main" val="3109958779"/>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iruutu 4">
            <a:extLst>
              <a:ext uri="{FF2B5EF4-FFF2-40B4-BE49-F238E27FC236}">
                <a16:creationId xmlns:a16="http://schemas.microsoft.com/office/drawing/2014/main" id="{F8088464-94B3-0E1D-84FE-45E0C03A6194}"/>
              </a:ext>
            </a:extLst>
          </p:cNvPr>
          <p:cNvSpPr txBox="1"/>
          <p:nvPr/>
        </p:nvSpPr>
        <p:spPr>
          <a:xfrm>
            <a:off x="651389" y="3286125"/>
            <a:ext cx="5626537" cy="2893100"/>
          </a:xfrm>
          <a:prstGeom prst="rect">
            <a:avLst/>
          </a:prstGeom>
          <a:noFill/>
        </p:spPr>
        <p:txBody>
          <a:bodyPr wrap="square">
            <a:spAutoFit/>
          </a:bodyPr>
          <a:lstStyle/>
          <a:p>
            <a:r>
              <a:rPr lang="en-GB" sz="1400" u="none" strike="noStrike">
                <a:solidFill>
                  <a:schemeClr val="bg2">
                    <a:lumMod val="25000"/>
                  </a:schemeClr>
                </a:solidFill>
                <a:effectLst/>
                <a:latin typeface="Messina Sans" pitchFamily="2" charset="77"/>
              </a:rPr>
              <a:t>Studies show that employees who struggle with sleep perform poorly. </a:t>
            </a:r>
            <a:r>
              <a:rPr lang="en-GB" sz="1400" b="1" u="none" strike="noStrike">
                <a:solidFill>
                  <a:schemeClr val="bg2">
                    <a:lumMod val="25000"/>
                  </a:schemeClr>
                </a:solidFill>
                <a:effectLst/>
                <a:latin typeface="Messina Sans" pitchFamily="2" charset="77"/>
              </a:rPr>
              <a:t>Sleep deprivation can decrease cognitive performance by up to 30%</a:t>
            </a:r>
            <a:r>
              <a:rPr lang="en-GB" sz="1400" u="none" strike="noStrike">
                <a:solidFill>
                  <a:schemeClr val="bg2">
                    <a:lumMod val="25000"/>
                  </a:schemeClr>
                </a:solidFill>
                <a:effectLst/>
                <a:latin typeface="Messina Sans" pitchFamily="2" charset="77"/>
              </a:rPr>
              <a:t>, leading to costly mistakes and lower overall productivity. Poor sleep quality has long-term negative effects on health. </a:t>
            </a:r>
          </a:p>
          <a:p>
            <a:endParaRPr lang="en-GB" sz="1400" u="none" strike="noStrike">
              <a:solidFill>
                <a:schemeClr val="bg2">
                  <a:lumMod val="25000"/>
                </a:schemeClr>
              </a:solidFill>
              <a:effectLst/>
              <a:latin typeface="Messina Sans" pitchFamily="2" charset="77"/>
            </a:endParaRPr>
          </a:p>
          <a:p>
            <a:r>
              <a:rPr lang="en-GB" sz="1400" u="none" strike="noStrike">
                <a:solidFill>
                  <a:schemeClr val="bg2">
                    <a:lumMod val="25000"/>
                  </a:schemeClr>
                </a:solidFill>
                <a:effectLst/>
                <a:latin typeface="Messina Sans" pitchFamily="2" charset="77"/>
              </a:rPr>
              <a:t>The </a:t>
            </a:r>
            <a:r>
              <a:rPr lang="en-GB" sz="1400" b="1" u="none" strike="noStrike">
                <a:solidFill>
                  <a:schemeClr val="bg2">
                    <a:lumMod val="25000"/>
                  </a:schemeClr>
                </a:solidFill>
                <a:effectLst/>
                <a:latin typeface="Messina Sans" pitchFamily="2" charset="77"/>
              </a:rPr>
              <a:t>Neuron Activation Pod is not a sleep pod</a:t>
            </a:r>
            <a:r>
              <a:rPr lang="en-GB" sz="1400" u="none" strike="noStrike">
                <a:solidFill>
                  <a:schemeClr val="bg2">
                    <a:lumMod val="25000"/>
                  </a:schemeClr>
                </a:solidFill>
                <a:effectLst/>
                <a:latin typeface="Messina Sans" pitchFamily="2" charset="77"/>
              </a:rPr>
              <a:t>—</a:t>
            </a:r>
            <a:r>
              <a:rPr lang="en-GB" sz="1400" b="1" u="none" strike="noStrike">
                <a:solidFill>
                  <a:schemeClr val="bg2">
                    <a:lumMod val="25000"/>
                  </a:schemeClr>
                </a:solidFill>
                <a:effectLst/>
                <a:latin typeface="Messina Sans" pitchFamily="2" charset="77"/>
              </a:rPr>
              <a:t>it’s a stress management tool that helps regulate sleep patterns by addressing stress during the day, so employees don’t need to rely on naps to get through their workday</a:t>
            </a:r>
            <a:r>
              <a:rPr lang="en-GB" sz="1400" u="none" strike="noStrike">
                <a:solidFill>
                  <a:schemeClr val="bg2">
                    <a:lumMod val="25000"/>
                  </a:schemeClr>
                </a:solidFill>
                <a:effectLst/>
                <a:latin typeface="Messina Sans" pitchFamily="2" charset="77"/>
              </a:rPr>
              <a:t>. By improving their night time sleep, the pod ensures employees stay energized and focused throughout the workday without relying on unhealthy coping mechanisms like caffeine or afternoon naps.</a:t>
            </a:r>
          </a:p>
        </p:txBody>
      </p:sp>
      <p:sp>
        <p:nvSpPr>
          <p:cNvPr id="3" name="Tekstiruutu 4">
            <a:extLst>
              <a:ext uri="{FF2B5EF4-FFF2-40B4-BE49-F238E27FC236}">
                <a16:creationId xmlns:a16="http://schemas.microsoft.com/office/drawing/2014/main" id="{FB2CFAC6-8641-BFE8-3FA4-FFDFDB9F3903}"/>
              </a:ext>
            </a:extLst>
          </p:cNvPr>
          <p:cNvSpPr txBox="1"/>
          <p:nvPr/>
        </p:nvSpPr>
        <p:spPr>
          <a:xfrm>
            <a:off x="651389" y="837111"/>
            <a:ext cx="5626538" cy="2447978"/>
          </a:xfrm>
          <a:prstGeom prst="rect">
            <a:avLst/>
          </a:prstGeom>
          <a:noFill/>
        </p:spPr>
        <p:txBody>
          <a:bodyPr wrap="square">
            <a:spAutoFit/>
          </a:bodyPr>
          <a:lstStyle/>
          <a:p>
            <a:pPr>
              <a:lnSpc>
                <a:spcPts val="6000"/>
              </a:lnSpc>
            </a:pPr>
            <a:r>
              <a:rPr lang="en-GB" sz="6600" b="1" i="0" u="none" strike="noStrike">
                <a:solidFill>
                  <a:schemeClr val="bg2">
                    <a:lumMod val="25000"/>
                  </a:schemeClr>
                </a:solidFill>
                <a:effectLst/>
                <a:latin typeface="Grifo M" panose="02050803090505060204" pitchFamily="18" charset="77"/>
              </a:rPr>
              <a:t>Better sleep at home, no sleep</a:t>
            </a:r>
          </a:p>
          <a:p>
            <a:pPr>
              <a:lnSpc>
                <a:spcPts val="6000"/>
              </a:lnSpc>
            </a:pPr>
            <a:r>
              <a:rPr lang="en-GB" sz="6600" b="1" i="0" u="none" strike="noStrike">
                <a:solidFill>
                  <a:schemeClr val="bg2">
                    <a:lumMod val="25000"/>
                  </a:schemeClr>
                </a:solidFill>
                <a:effectLst/>
                <a:latin typeface="Grifo M" panose="02050803090505060204" pitchFamily="18" charset="77"/>
              </a:rPr>
              <a:t>at work.</a:t>
            </a:r>
            <a:endParaRPr lang="en-GB" sz="6600" b="0" i="0" u="none" strike="noStrike">
              <a:solidFill>
                <a:schemeClr val="bg2">
                  <a:lumMod val="25000"/>
                </a:schemeClr>
              </a:solidFill>
              <a:effectLst/>
              <a:latin typeface="Grifo M" panose="02050803090505060204" pitchFamily="18" charset="77"/>
            </a:endParaRPr>
          </a:p>
        </p:txBody>
      </p:sp>
      <p:pic>
        <p:nvPicPr>
          <p:cNvPr id="7" name="Picture 6" descr="A person sleeping on a train&#10;&#10;Description automatically generated">
            <a:extLst>
              <a:ext uri="{FF2B5EF4-FFF2-40B4-BE49-F238E27FC236}">
                <a16:creationId xmlns:a16="http://schemas.microsoft.com/office/drawing/2014/main" id="{32EF25E1-12AB-3371-EBD3-6F28A1BB3A11}"/>
              </a:ext>
            </a:extLst>
          </p:cNvPr>
          <p:cNvPicPr>
            <a:picLocks noChangeAspect="1"/>
          </p:cNvPicPr>
          <p:nvPr/>
        </p:nvPicPr>
        <p:blipFill rotWithShape="1">
          <a:blip r:embed="rId3"/>
          <a:srcRect l="29481" r="18222"/>
          <a:stretch/>
        </p:blipFill>
        <p:spPr>
          <a:xfrm>
            <a:off x="6812280" y="0"/>
            <a:ext cx="5379720" cy="6858000"/>
          </a:xfrm>
          <a:prstGeom prst="rect">
            <a:avLst/>
          </a:prstGeom>
        </p:spPr>
      </p:pic>
    </p:spTree>
    <p:extLst>
      <p:ext uri="{BB962C8B-B14F-4D97-AF65-F5344CB8AC3E}">
        <p14:creationId xmlns:p14="http://schemas.microsoft.com/office/powerpoint/2010/main" val="233603725"/>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101820"/>
        </a:solidFill>
        <a:effectLst/>
      </p:bgPr>
    </p:bg>
    <p:spTree>
      <p:nvGrpSpPr>
        <p:cNvPr id="1" name=""/>
        <p:cNvGrpSpPr/>
        <p:nvPr/>
      </p:nvGrpSpPr>
      <p:grpSpPr>
        <a:xfrm>
          <a:off x="0" y="0"/>
          <a:ext cx="0" cy="0"/>
          <a:chOff x="0" y="0"/>
          <a:chExt cx="0" cy="0"/>
        </a:xfrm>
      </p:grpSpPr>
      <p:sp>
        <p:nvSpPr>
          <p:cNvPr id="3" name="Tekstiruutu 4">
            <a:extLst>
              <a:ext uri="{FF2B5EF4-FFF2-40B4-BE49-F238E27FC236}">
                <a16:creationId xmlns:a16="http://schemas.microsoft.com/office/drawing/2014/main" id="{FB2CFAC6-8641-BFE8-3FA4-FFDFDB9F3903}"/>
              </a:ext>
            </a:extLst>
          </p:cNvPr>
          <p:cNvSpPr txBox="1"/>
          <p:nvPr/>
        </p:nvSpPr>
        <p:spPr>
          <a:xfrm>
            <a:off x="1741629" y="2205011"/>
            <a:ext cx="8708741" cy="2447978"/>
          </a:xfrm>
          <a:prstGeom prst="rect">
            <a:avLst/>
          </a:prstGeom>
          <a:noFill/>
        </p:spPr>
        <p:txBody>
          <a:bodyPr wrap="square">
            <a:spAutoFit/>
          </a:bodyPr>
          <a:lstStyle/>
          <a:p>
            <a:pPr algn="ctr">
              <a:lnSpc>
                <a:spcPts val="6000"/>
              </a:lnSpc>
            </a:pPr>
            <a:r>
              <a:rPr lang="en-GB" sz="6600" b="0" i="0" u="none" strike="noStrike">
                <a:solidFill>
                  <a:schemeClr val="bg1">
                    <a:lumMod val="95000"/>
                  </a:schemeClr>
                </a:solidFill>
                <a:effectLst/>
                <a:latin typeface="Grifo M" panose="02050803090505060204" pitchFamily="18" charset="77"/>
              </a:rPr>
              <a:t>Still stuck on sleep pods?</a:t>
            </a:r>
          </a:p>
          <a:p>
            <a:pPr algn="ctr">
              <a:lnSpc>
                <a:spcPts val="6000"/>
              </a:lnSpc>
            </a:pPr>
            <a:r>
              <a:rPr lang="en-GB" sz="6600" b="0" i="0" u="none" strike="noStrike">
                <a:solidFill>
                  <a:schemeClr val="bg1">
                    <a:lumMod val="95000"/>
                  </a:schemeClr>
                </a:solidFill>
                <a:effectLst/>
                <a:latin typeface="Grifo M" panose="02050803090505060204" pitchFamily="18" charset="77"/>
              </a:rPr>
              <a:t>Time to wake up to a better solution.</a:t>
            </a:r>
          </a:p>
        </p:txBody>
      </p:sp>
    </p:spTree>
    <p:extLst>
      <p:ext uri="{BB962C8B-B14F-4D97-AF65-F5344CB8AC3E}">
        <p14:creationId xmlns:p14="http://schemas.microsoft.com/office/powerpoint/2010/main" val="497734899"/>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iruutu 4">
            <a:extLst>
              <a:ext uri="{FF2B5EF4-FFF2-40B4-BE49-F238E27FC236}">
                <a16:creationId xmlns:a16="http://schemas.microsoft.com/office/drawing/2014/main" id="{F8088464-94B3-0E1D-84FE-45E0C03A6194}"/>
              </a:ext>
            </a:extLst>
          </p:cNvPr>
          <p:cNvSpPr txBox="1"/>
          <p:nvPr/>
        </p:nvSpPr>
        <p:spPr>
          <a:xfrm>
            <a:off x="5403413" y="3734912"/>
            <a:ext cx="5797830" cy="2246769"/>
          </a:xfrm>
          <a:prstGeom prst="rect">
            <a:avLst/>
          </a:prstGeom>
          <a:noFill/>
        </p:spPr>
        <p:txBody>
          <a:bodyPr wrap="square">
            <a:spAutoFit/>
          </a:bodyPr>
          <a:lstStyle/>
          <a:p>
            <a:r>
              <a:rPr lang="en-GB" sz="1400" u="none" strike="noStrike">
                <a:solidFill>
                  <a:schemeClr val="bg2">
                    <a:lumMod val="25000"/>
                  </a:schemeClr>
                </a:solidFill>
                <a:effectLst/>
                <a:latin typeface="Messina Sans" pitchFamily="2" charset="77"/>
              </a:rPr>
              <a:t>Sleep pods provide temporary relief by allowing employees to nap at work. But </a:t>
            </a:r>
            <a:r>
              <a:rPr lang="en-GB" sz="1400" b="1" u="none" strike="noStrike">
                <a:solidFill>
                  <a:schemeClr val="bg2">
                    <a:lumMod val="25000"/>
                  </a:schemeClr>
                </a:solidFill>
                <a:effectLst/>
                <a:latin typeface="Messina Sans" pitchFamily="2" charset="77"/>
              </a:rPr>
              <a:t>sleep pods don’t improve sleep quality at home or address the root causes of poor rest</a:t>
            </a:r>
            <a:r>
              <a:rPr lang="en-GB" sz="1400" u="none" strike="noStrike">
                <a:solidFill>
                  <a:schemeClr val="bg2">
                    <a:lumMod val="25000"/>
                  </a:schemeClr>
                </a:solidFill>
                <a:effectLst/>
                <a:latin typeface="Messina Sans" pitchFamily="2" charset="77"/>
              </a:rPr>
              <a:t>. The </a:t>
            </a:r>
            <a:r>
              <a:rPr lang="en-GB" sz="1400" b="1" u="none" strike="noStrike">
                <a:solidFill>
                  <a:schemeClr val="bg2">
                    <a:lumMod val="25000"/>
                  </a:schemeClr>
                </a:solidFill>
                <a:effectLst/>
                <a:latin typeface="Messina Sans" pitchFamily="2" charset="77"/>
              </a:rPr>
              <a:t>Neuron Activation Pod improves sleep cycles and wellness outside of work hours</a:t>
            </a:r>
            <a:r>
              <a:rPr lang="en-GB" sz="1400" u="none" strike="noStrike">
                <a:solidFill>
                  <a:schemeClr val="bg2">
                    <a:lumMod val="25000"/>
                  </a:schemeClr>
                </a:solidFill>
                <a:effectLst/>
                <a:latin typeface="Messina Sans" pitchFamily="2" charset="77"/>
              </a:rPr>
              <a:t>, so your employees feel fully recharged and don't need to nap during the day.</a:t>
            </a:r>
          </a:p>
          <a:p>
            <a:pPr algn="l"/>
            <a:endParaRPr lang="en-GB" sz="1400">
              <a:solidFill>
                <a:schemeClr val="bg2">
                  <a:lumMod val="25000"/>
                </a:schemeClr>
              </a:solidFill>
              <a:latin typeface="Messina Sans" pitchFamily="2" charset="77"/>
            </a:endParaRPr>
          </a:p>
          <a:p>
            <a:pPr algn="l"/>
            <a:r>
              <a:rPr lang="en-GB" sz="1400" b="1" u="none" strike="noStrike">
                <a:solidFill>
                  <a:schemeClr val="bg2">
                    <a:lumMod val="25000"/>
                  </a:schemeClr>
                </a:solidFill>
                <a:effectLst/>
                <a:latin typeface="Messina Sans" pitchFamily="2" charset="77"/>
              </a:rPr>
              <a:t>Consider a better investment</a:t>
            </a:r>
            <a:r>
              <a:rPr lang="en-GB" sz="1400" u="none" strike="noStrike">
                <a:solidFill>
                  <a:schemeClr val="bg2">
                    <a:lumMod val="25000"/>
                  </a:schemeClr>
                </a:solidFill>
                <a:effectLst/>
                <a:latin typeface="Messina Sans" pitchFamily="2" charset="77"/>
              </a:rPr>
              <a:t>: Instead of sleep pods, choose a solution with technology that truly enhances employee wellness and boosts productivity.</a:t>
            </a:r>
          </a:p>
        </p:txBody>
      </p:sp>
      <p:sp>
        <p:nvSpPr>
          <p:cNvPr id="3" name="Tekstiruutu 4">
            <a:extLst>
              <a:ext uri="{FF2B5EF4-FFF2-40B4-BE49-F238E27FC236}">
                <a16:creationId xmlns:a16="http://schemas.microsoft.com/office/drawing/2014/main" id="{FB2CFAC6-8641-BFE8-3FA4-FFDFDB9F3903}"/>
              </a:ext>
            </a:extLst>
          </p:cNvPr>
          <p:cNvSpPr txBox="1"/>
          <p:nvPr/>
        </p:nvSpPr>
        <p:spPr>
          <a:xfrm>
            <a:off x="5403413" y="1286934"/>
            <a:ext cx="5597963" cy="2447978"/>
          </a:xfrm>
          <a:prstGeom prst="rect">
            <a:avLst/>
          </a:prstGeom>
          <a:noFill/>
        </p:spPr>
        <p:txBody>
          <a:bodyPr wrap="square">
            <a:spAutoFit/>
          </a:bodyPr>
          <a:lstStyle/>
          <a:p>
            <a:pPr>
              <a:lnSpc>
                <a:spcPts val="6000"/>
              </a:lnSpc>
            </a:pPr>
            <a:r>
              <a:rPr lang="en-GB" sz="6600" b="1" i="0" u="none" strike="noStrike">
                <a:solidFill>
                  <a:schemeClr val="bg2">
                    <a:lumMod val="25000"/>
                  </a:schemeClr>
                </a:solidFill>
                <a:effectLst/>
                <a:latin typeface="Grifo M" panose="02050803090505060204" pitchFamily="18" charset="77"/>
              </a:rPr>
              <a:t>Why it’s better than a sleep pod.</a:t>
            </a:r>
            <a:endParaRPr lang="en-GB" sz="6600">
              <a:solidFill>
                <a:schemeClr val="bg2">
                  <a:lumMod val="25000"/>
                </a:schemeClr>
              </a:solidFill>
              <a:latin typeface="Grifo M" panose="02050803090505060204" pitchFamily="18" charset="77"/>
            </a:endParaRPr>
          </a:p>
        </p:txBody>
      </p:sp>
      <p:pic>
        <p:nvPicPr>
          <p:cNvPr id="4" name="Picture 3" descr="A person lying in a small room&#10;&#10;Description automatically generated">
            <a:extLst>
              <a:ext uri="{FF2B5EF4-FFF2-40B4-BE49-F238E27FC236}">
                <a16:creationId xmlns:a16="http://schemas.microsoft.com/office/drawing/2014/main" id="{B0E46413-36E1-7749-78F2-B5EECED21E15}"/>
              </a:ext>
            </a:extLst>
          </p:cNvPr>
          <p:cNvPicPr>
            <a:picLocks noChangeAspect="1"/>
          </p:cNvPicPr>
          <p:nvPr/>
        </p:nvPicPr>
        <p:blipFill rotWithShape="1">
          <a:blip r:embed="rId3"/>
          <a:srcRect l="36167"/>
          <a:stretch/>
        </p:blipFill>
        <p:spPr>
          <a:xfrm>
            <a:off x="-1" y="545952"/>
            <a:ext cx="4961407" cy="5435729"/>
          </a:xfrm>
          <a:prstGeom prst="rect">
            <a:avLst/>
          </a:prstGeom>
        </p:spPr>
      </p:pic>
    </p:spTree>
    <p:extLst>
      <p:ext uri="{BB962C8B-B14F-4D97-AF65-F5344CB8AC3E}">
        <p14:creationId xmlns:p14="http://schemas.microsoft.com/office/powerpoint/2010/main" val="439046409"/>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01820"/>
        </a:solidFill>
        <a:effectLst/>
      </p:bgPr>
    </p:bg>
    <p:spTree>
      <p:nvGrpSpPr>
        <p:cNvPr id="1" name=""/>
        <p:cNvGrpSpPr/>
        <p:nvPr/>
      </p:nvGrpSpPr>
      <p:grpSpPr>
        <a:xfrm>
          <a:off x="0" y="0"/>
          <a:ext cx="0" cy="0"/>
          <a:chOff x="0" y="0"/>
          <a:chExt cx="0" cy="0"/>
        </a:xfrm>
      </p:grpSpPr>
      <p:sp>
        <p:nvSpPr>
          <p:cNvPr id="8" name="Tekstiruutu 4">
            <a:extLst>
              <a:ext uri="{FF2B5EF4-FFF2-40B4-BE49-F238E27FC236}">
                <a16:creationId xmlns:a16="http://schemas.microsoft.com/office/drawing/2014/main" id="{5815396E-9A1B-85D1-F8A1-A6EC93522B1A}"/>
              </a:ext>
            </a:extLst>
          </p:cNvPr>
          <p:cNvSpPr txBox="1"/>
          <p:nvPr/>
        </p:nvSpPr>
        <p:spPr>
          <a:xfrm>
            <a:off x="1764161" y="2753430"/>
            <a:ext cx="8663678" cy="1351139"/>
          </a:xfrm>
          <a:prstGeom prst="rect">
            <a:avLst/>
          </a:prstGeom>
          <a:noFill/>
        </p:spPr>
        <p:txBody>
          <a:bodyPr wrap="square">
            <a:spAutoFit/>
          </a:bodyPr>
          <a:lstStyle/>
          <a:p>
            <a:pPr algn="ctr">
              <a:lnSpc>
                <a:spcPts val="9000"/>
              </a:lnSpc>
            </a:pPr>
            <a:r>
              <a:rPr lang="en-GB" sz="11000" dirty="0">
                <a:solidFill>
                  <a:schemeClr val="bg1">
                    <a:lumMod val="95000"/>
                  </a:schemeClr>
                </a:solidFill>
                <a:latin typeface="Grifo M" panose="02050803090505060204" pitchFamily="18" charset="77"/>
              </a:rPr>
              <a:t>The b</a:t>
            </a:r>
            <a:r>
              <a:rPr lang="en-GB" sz="11000" dirty="0">
                <a:solidFill>
                  <a:schemeClr val="bg1">
                    <a:lumMod val="95000"/>
                  </a:schemeClr>
                </a:solidFill>
                <a:effectLst/>
                <a:latin typeface="Grifo M" panose="02050803090505060204" pitchFamily="18" charset="77"/>
              </a:rPr>
              <a:t>enefits</a:t>
            </a:r>
            <a:endParaRPr lang="en-US" sz="1600" dirty="0">
              <a:solidFill>
                <a:schemeClr val="bg1">
                  <a:lumMod val="95000"/>
                </a:schemeClr>
              </a:solidFill>
            </a:endParaRPr>
          </a:p>
        </p:txBody>
      </p:sp>
    </p:spTree>
    <p:extLst>
      <p:ext uri="{BB962C8B-B14F-4D97-AF65-F5344CB8AC3E}">
        <p14:creationId xmlns:p14="http://schemas.microsoft.com/office/powerpoint/2010/main" val="1728016667"/>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lying in a yellow box&#10;&#10;Description automatically generated">
            <a:extLst>
              <a:ext uri="{FF2B5EF4-FFF2-40B4-BE49-F238E27FC236}">
                <a16:creationId xmlns:a16="http://schemas.microsoft.com/office/drawing/2014/main" id="{A133F34E-B6B1-183A-2199-27A2B7A73BF7}"/>
              </a:ext>
            </a:extLst>
          </p:cNvPr>
          <p:cNvPicPr>
            <a:picLocks noChangeAspect="1"/>
          </p:cNvPicPr>
          <p:nvPr/>
        </p:nvPicPr>
        <p:blipFill rotWithShape="1">
          <a:blip r:embed="rId3"/>
          <a:srcRect t="2981" r="17914"/>
          <a:stretch/>
        </p:blipFill>
        <p:spPr>
          <a:xfrm>
            <a:off x="5379766" y="520218"/>
            <a:ext cx="6812234" cy="5817564"/>
          </a:xfrm>
          <a:prstGeom prst="rect">
            <a:avLst/>
          </a:prstGeom>
        </p:spPr>
      </p:pic>
      <p:sp>
        <p:nvSpPr>
          <p:cNvPr id="2" name="Tekstiruutu 4">
            <a:extLst>
              <a:ext uri="{FF2B5EF4-FFF2-40B4-BE49-F238E27FC236}">
                <a16:creationId xmlns:a16="http://schemas.microsoft.com/office/drawing/2014/main" id="{F8088464-94B3-0E1D-84FE-45E0C03A6194}"/>
              </a:ext>
            </a:extLst>
          </p:cNvPr>
          <p:cNvSpPr txBox="1"/>
          <p:nvPr/>
        </p:nvSpPr>
        <p:spPr>
          <a:xfrm>
            <a:off x="802585" y="2999309"/>
            <a:ext cx="5626350" cy="2462213"/>
          </a:xfrm>
          <a:prstGeom prst="rect">
            <a:avLst/>
          </a:prstGeom>
          <a:noFill/>
        </p:spPr>
        <p:txBody>
          <a:bodyPr wrap="square">
            <a:spAutoFit/>
          </a:bodyPr>
          <a:lstStyle/>
          <a:p>
            <a:pPr algn="l"/>
            <a:r>
              <a:rPr lang="en-GB" sz="1400" b="1" u="none" strike="noStrike">
                <a:solidFill>
                  <a:schemeClr val="bg2">
                    <a:lumMod val="25000"/>
                  </a:schemeClr>
                </a:solidFill>
                <a:effectLst/>
                <a:latin typeface="Messina Sans" pitchFamily="2" charset="77"/>
              </a:rPr>
              <a:t>Short-Term Benefits</a:t>
            </a:r>
            <a:r>
              <a:rPr lang="en-GB" sz="1400" u="none" strike="noStrike">
                <a:solidFill>
                  <a:schemeClr val="bg2">
                    <a:lumMod val="25000"/>
                  </a:schemeClr>
                </a:solidFill>
                <a:effectLst/>
                <a:latin typeface="Messina Sans" pitchFamily="2" charset="77"/>
              </a:rPr>
              <a:t>:</a:t>
            </a:r>
          </a:p>
          <a:p>
            <a:pPr algn="l"/>
            <a:endParaRPr lang="en-GB" sz="1400" u="none" strike="noStrike">
              <a:solidFill>
                <a:schemeClr val="bg2">
                  <a:lumMod val="25000"/>
                </a:schemeClr>
              </a:solidFill>
              <a:effectLst/>
              <a:latin typeface="Messina Sans" pitchFamily="2" charset="77"/>
            </a:endParaRPr>
          </a:p>
          <a:p>
            <a:pPr algn="l">
              <a:buFont typeface="Arial" panose="020B0604020202020204" pitchFamily="34" charset="0"/>
              <a:buChar char="•"/>
            </a:pPr>
            <a:r>
              <a:rPr lang="en-GB" sz="1400" u="none" strike="noStrike">
                <a:solidFill>
                  <a:schemeClr val="bg2">
                    <a:lumMod val="25000"/>
                  </a:schemeClr>
                </a:solidFill>
                <a:effectLst/>
                <a:latin typeface="Messina Sans" pitchFamily="2" charset="77"/>
              </a:rPr>
              <a:t> </a:t>
            </a:r>
            <a:r>
              <a:rPr lang="en-GB" sz="1400" b="1" u="none" strike="noStrike">
                <a:solidFill>
                  <a:schemeClr val="bg2">
                    <a:lumMod val="25000"/>
                  </a:schemeClr>
                </a:solidFill>
                <a:effectLst/>
                <a:latin typeface="Messina Sans" pitchFamily="2" charset="77"/>
              </a:rPr>
              <a:t>Relax</a:t>
            </a:r>
            <a:r>
              <a:rPr lang="en-GB" sz="1400" u="none" strike="noStrike">
                <a:solidFill>
                  <a:schemeClr val="bg2">
                    <a:lumMod val="25000"/>
                  </a:schemeClr>
                </a:solidFill>
                <a:effectLst/>
                <a:latin typeface="Messina Sans" pitchFamily="2" charset="77"/>
              </a:rPr>
              <a:t>: Instantly unwind and release muscle tension.</a:t>
            </a:r>
          </a:p>
          <a:p>
            <a:pPr algn="l">
              <a:buFont typeface="Arial" panose="020B0604020202020204" pitchFamily="34" charset="0"/>
              <a:buChar char="•"/>
            </a:pPr>
            <a:r>
              <a:rPr lang="en-GB" sz="1400" u="none" strike="noStrike">
                <a:solidFill>
                  <a:schemeClr val="bg2">
                    <a:lumMod val="25000"/>
                  </a:schemeClr>
                </a:solidFill>
                <a:effectLst/>
                <a:latin typeface="Messina Sans" pitchFamily="2" charset="77"/>
              </a:rPr>
              <a:t> </a:t>
            </a:r>
            <a:r>
              <a:rPr lang="en-GB" sz="1400" b="1" u="none" strike="noStrike">
                <a:solidFill>
                  <a:schemeClr val="bg2">
                    <a:lumMod val="25000"/>
                  </a:schemeClr>
                </a:solidFill>
                <a:effectLst/>
                <a:latin typeface="Messina Sans" pitchFamily="2" charset="77"/>
              </a:rPr>
              <a:t>Recover</a:t>
            </a:r>
            <a:r>
              <a:rPr lang="en-GB" sz="1400" u="none" strike="noStrike">
                <a:solidFill>
                  <a:schemeClr val="bg2">
                    <a:lumMod val="25000"/>
                  </a:schemeClr>
                </a:solidFill>
                <a:effectLst/>
                <a:latin typeface="Messina Sans" pitchFamily="2" charset="77"/>
              </a:rPr>
              <a:t>: Enhance physical recovery.</a:t>
            </a:r>
          </a:p>
          <a:p>
            <a:pPr algn="l">
              <a:buFont typeface="Arial" panose="020B0604020202020204" pitchFamily="34" charset="0"/>
              <a:buChar char="•"/>
            </a:pPr>
            <a:r>
              <a:rPr lang="en-GB" sz="1400">
                <a:solidFill>
                  <a:schemeClr val="bg2">
                    <a:lumMod val="25000"/>
                  </a:schemeClr>
                </a:solidFill>
                <a:latin typeface="Messina Sans" pitchFamily="2" charset="77"/>
              </a:rPr>
              <a:t> </a:t>
            </a:r>
            <a:r>
              <a:rPr lang="en-GB" sz="1400" b="1" u="none" strike="noStrike">
                <a:solidFill>
                  <a:schemeClr val="bg2">
                    <a:lumMod val="25000"/>
                  </a:schemeClr>
                </a:solidFill>
                <a:effectLst/>
                <a:latin typeface="Messina Sans" pitchFamily="2" charset="77"/>
              </a:rPr>
              <a:t>Activate</a:t>
            </a:r>
            <a:r>
              <a:rPr lang="en-GB" sz="1400" u="none" strike="noStrike">
                <a:solidFill>
                  <a:schemeClr val="bg2">
                    <a:lumMod val="25000"/>
                  </a:schemeClr>
                </a:solidFill>
                <a:effectLst/>
                <a:latin typeface="Messina Sans" pitchFamily="2" charset="77"/>
              </a:rPr>
              <a:t>: Boost energy levels and re-energise.</a:t>
            </a:r>
          </a:p>
          <a:p>
            <a:pPr algn="l"/>
            <a:endParaRPr lang="en-GB" sz="1400" u="none" strike="noStrike">
              <a:solidFill>
                <a:schemeClr val="bg2">
                  <a:lumMod val="25000"/>
                </a:schemeClr>
              </a:solidFill>
              <a:effectLst/>
              <a:latin typeface="Messina Sans" pitchFamily="2" charset="77"/>
            </a:endParaRPr>
          </a:p>
          <a:p>
            <a:pPr algn="l"/>
            <a:r>
              <a:rPr lang="en-GB" sz="1400" b="1" u="none" strike="noStrike">
                <a:solidFill>
                  <a:schemeClr val="bg2">
                    <a:lumMod val="25000"/>
                  </a:schemeClr>
                </a:solidFill>
                <a:effectLst/>
                <a:latin typeface="Messina Sans" pitchFamily="2" charset="77"/>
              </a:rPr>
              <a:t>Long-Term Benefits</a:t>
            </a:r>
            <a:r>
              <a:rPr lang="en-GB" sz="1400" u="none" strike="noStrike">
                <a:solidFill>
                  <a:schemeClr val="bg2">
                    <a:lumMod val="25000"/>
                  </a:schemeClr>
                </a:solidFill>
                <a:effectLst/>
                <a:latin typeface="Messina Sans" pitchFamily="2" charset="77"/>
              </a:rPr>
              <a:t>:</a:t>
            </a:r>
          </a:p>
          <a:p>
            <a:pPr algn="l"/>
            <a:endParaRPr lang="en-GB" sz="1400" u="none" strike="noStrike">
              <a:solidFill>
                <a:schemeClr val="bg2">
                  <a:lumMod val="25000"/>
                </a:schemeClr>
              </a:solidFill>
              <a:effectLst/>
              <a:latin typeface="Messina Sans" pitchFamily="2" charset="77"/>
            </a:endParaRPr>
          </a:p>
          <a:p>
            <a:pPr algn="l">
              <a:buFont typeface="Arial" panose="020B0604020202020204" pitchFamily="34" charset="0"/>
              <a:buChar char="•"/>
            </a:pPr>
            <a:r>
              <a:rPr lang="en-GB" sz="1400" u="none" strike="noStrike">
                <a:solidFill>
                  <a:schemeClr val="bg2">
                    <a:lumMod val="25000"/>
                  </a:schemeClr>
                </a:solidFill>
                <a:effectLst/>
                <a:latin typeface="Messina Sans" pitchFamily="2" charset="77"/>
              </a:rPr>
              <a:t> </a:t>
            </a:r>
            <a:r>
              <a:rPr lang="en-GB" sz="1400" b="1" u="none" strike="noStrike">
                <a:solidFill>
                  <a:schemeClr val="bg2">
                    <a:lumMod val="25000"/>
                  </a:schemeClr>
                </a:solidFill>
                <a:effectLst/>
                <a:latin typeface="Messina Sans" pitchFamily="2" charset="77"/>
              </a:rPr>
              <a:t>Stress Relief</a:t>
            </a:r>
            <a:r>
              <a:rPr lang="en-GB" sz="1400" u="none" strike="noStrike">
                <a:solidFill>
                  <a:schemeClr val="bg2">
                    <a:lumMod val="25000"/>
                  </a:schemeClr>
                </a:solidFill>
                <a:effectLst/>
                <a:latin typeface="Messina Sans" pitchFamily="2" charset="77"/>
              </a:rPr>
              <a:t>: Reduces stress by balancing the nervous system.</a:t>
            </a:r>
          </a:p>
          <a:p>
            <a:pPr algn="l">
              <a:buFont typeface="Arial" panose="020B0604020202020204" pitchFamily="34" charset="0"/>
              <a:buChar char="•"/>
            </a:pPr>
            <a:r>
              <a:rPr lang="en-GB" sz="1400" u="none" strike="noStrike">
                <a:solidFill>
                  <a:schemeClr val="bg2">
                    <a:lumMod val="25000"/>
                  </a:schemeClr>
                </a:solidFill>
                <a:effectLst/>
                <a:latin typeface="Messina Sans" pitchFamily="2" charset="77"/>
              </a:rPr>
              <a:t> </a:t>
            </a:r>
            <a:r>
              <a:rPr lang="en-GB" sz="1400" b="1" u="none" strike="noStrike">
                <a:solidFill>
                  <a:schemeClr val="bg2">
                    <a:lumMod val="25000"/>
                  </a:schemeClr>
                </a:solidFill>
                <a:effectLst/>
                <a:latin typeface="Messina Sans" pitchFamily="2" charset="77"/>
              </a:rPr>
              <a:t>Improved Sleep Quality</a:t>
            </a:r>
            <a:r>
              <a:rPr lang="en-GB" sz="1400" u="none" strike="noStrike">
                <a:solidFill>
                  <a:schemeClr val="bg2">
                    <a:lumMod val="25000"/>
                  </a:schemeClr>
                </a:solidFill>
                <a:effectLst/>
                <a:latin typeface="Messina Sans" pitchFamily="2" charset="77"/>
              </a:rPr>
              <a:t>: Achieves deeper, restorative sleep by addressing the root causes of insomnia.</a:t>
            </a:r>
          </a:p>
        </p:txBody>
      </p:sp>
      <p:sp>
        <p:nvSpPr>
          <p:cNvPr id="3" name="Tekstiruutu 4">
            <a:extLst>
              <a:ext uri="{FF2B5EF4-FFF2-40B4-BE49-F238E27FC236}">
                <a16:creationId xmlns:a16="http://schemas.microsoft.com/office/drawing/2014/main" id="{FB2CFAC6-8641-BFE8-3FA4-FFDFDB9F3903}"/>
              </a:ext>
            </a:extLst>
          </p:cNvPr>
          <p:cNvSpPr txBox="1"/>
          <p:nvPr/>
        </p:nvSpPr>
        <p:spPr>
          <a:xfrm>
            <a:off x="802585" y="1320773"/>
            <a:ext cx="6360215" cy="1678536"/>
          </a:xfrm>
          <a:prstGeom prst="rect">
            <a:avLst/>
          </a:prstGeom>
          <a:noFill/>
        </p:spPr>
        <p:txBody>
          <a:bodyPr wrap="square">
            <a:spAutoFit/>
          </a:bodyPr>
          <a:lstStyle/>
          <a:p>
            <a:pPr algn="l">
              <a:lnSpc>
                <a:spcPts val="6000"/>
              </a:lnSpc>
            </a:pPr>
            <a:r>
              <a:rPr lang="en-GB" sz="6600" u="none" strike="noStrike">
                <a:solidFill>
                  <a:schemeClr val="bg2">
                    <a:lumMod val="25000"/>
                  </a:schemeClr>
                </a:solidFill>
                <a:effectLst/>
                <a:latin typeface="Grifo M" panose="02050803090505060204" pitchFamily="18" charset="77"/>
              </a:rPr>
              <a:t>Short &amp; Long-Term Benefits</a:t>
            </a:r>
          </a:p>
        </p:txBody>
      </p:sp>
    </p:spTree>
    <p:extLst>
      <p:ext uri="{BB962C8B-B14F-4D97-AF65-F5344CB8AC3E}">
        <p14:creationId xmlns:p14="http://schemas.microsoft.com/office/powerpoint/2010/main" val="1155106997"/>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101820"/>
        </a:solidFill>
        <a:effectLst/>
      </p:bgPr>
    </p:bg>
    <p:spTree>
      <p:nvGrpSpPr>
        <p:cNvPr id="1" name=""/>
        <p:cNvGrpSpPr/>
        <p:nvPr/>
      </p:nvGrpSpPr>
      <p:grpSpPr>
        <a:xfrm>
          <a:off x="0" y="0"/>
          <a:ext cx="0" cy="0"/>
          <a:chOff x="0" y="0"/>
          <a:chExt cx="0" cy="0"/>
        </a:xfrm>
      </p:grpSpPr>
      <p:sp>
        <p:nvSpPr>
          <p:cNvPr id="3" name="Tekstiruutu 4">
            <a:extLst>
              <a:ext uri="{FF2B5EF4-FFF2-40B4-BE49-F238E27FC236}">
                <a16:creationId xmlns:a16="http://schemas.microsoft.com/office/drawing/2014/main" id="{FB2CFAC6-8641-BFE8-3FA4-FFDFDB9F3903}"/>
              </a:ext>
            </a:extLst>
          </p:cNvPr>
          <p:cNvSpPr txBox="1"/>
          <p:nvPr/>
        </p:nvSpPr>
        <p:spPr>
          <a:xfrm>
            <a:off x="1377171" y="2205011"/>
            <a:ext cx="9437658" cy="2447978"/>
          </a:xfrm>
          <a:prstGeom prst="rect">
            <a:avLst/>
          </a:prstGeom>
          <a:noFill/>
        </p:spPr>
        <p:txBody>
          <a:bodyPr wrap="square">
            <a:spAutoFit/>
          </a:bodyPr>
          <a:lstStyle/>
          <a:p>
            <a:pPr algn="ctr">
              <a:lnSpc>
                <a:spcPts val="6000"/>
              </a:lnSpc>
            </a:pPr>
            <a:r>
              <a:rPr lang="en-GB" sz="6600" b="0" i="0" u="none" strike="noStrike">
                <a:solidFill>
                  <a:schemeClr val="bg1">
                    <a:lumMod val="95000"/>
                  </a:schemeClr>
                </a:solidFill>
                <a:effectLst/>
                <a:latin typeface="Grifo M" panose="02050803090505060204" pitchFamily="18" charset="77"/>
              </a:rPr>
              <a:t>Your "wellness room" is missing actual wellness.</a:t>
            </a:r>
          </a:p>
          <a:p>
            <a:pPr algn="ctr">
              <a:lnSpc>
                <a:spcPts val="6000"/>
              </a:lnSpc>
            </a:pPr>
            <a:r>
              <a:rPr lang="en-GB" sz="6600">
                <a:solidFill>
                  <a:schemeClr val="bg1">
                    <a:lumMod val="95000"/>
                  </a:schemeClr>
                </a:solidFill>
                <a:latin typeface="Grifo M" panose="02050803090505060204" pitchFamily="18" charset="77"/>
              </a:rPr>
              <a:t>Let's make it work!</a:t>
            </a:r>
          </a:p>
        </p:txBody>
      </p:sp>
    </p:spTree>
    <p:extLst>
      <p:ext uri="{BB962C8B-B14F-4D97-AF65-F5344CB8AC3E}">
        <p14:creationId xmlns:p14="http://schemas.microsoft.com/office/powerpoint/2010/main" val="2572849676"/>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kstiruutu 4">
            <a:extLst>
              <a:ext uri="{FF2B5EF4-FFF2-40B4-BE49-F238E27FC236}">
                <a16:creationId xmlns:a16="http://schemas.microsoft.com/office/drawing/2014/main" id="{F8088464-94B3-0E1D-84FE-45E0C03A6194}"/>
              </a:ext>
            </a:extLst>
          </p:cNvPr>
          <p:cNvSpPr txBox="1"/>
          <p:nvPr/>
        </p:nvSpPr>
        <p:spPr>
          <a:xfrm>
            <a:off x="806480" y="3077545"/>
            <a:ext cx="5289520" cy="2677656"/>
          </a:xfrm>
          <a:prstGeom prst="rect">
            <a:avLst/>
          </a:prstGeom>
          <a:noFill/>
        </p:spPr>
        <p:txBody>
          <a:bodyPr wrap="square">
            <a:spAutoFit/>
          </a:bodyPr>
          <a:lstStyle/>
          <a:p>
            <a:r>
              <a:rPr lang="en-GB" sz="1400" u="none" strike="noStrike">
                <a:solidFill>
                  <a:schemeClr val="bg2">
                    <a:lumMod val="25000"/>
                  </a:schemeClr>
                </a:solidFill>
                <a:effectLst/>
                <a:latin typeface="Messina Sans" pitchFamily="2" charset="77"/>
              </a:rPr>
              <a:t>Many companies invest in </a:t>
            </a:r>
            <a:r>
              <a:rPr lang="en-GB" sz="1400" b="1" u="none" strike="noStrike">
                <a:solidFill>
                  <a:schemeClr val="bg2">
                    <a:lumMod val="25000"/>
                  </a:schemeClr>
                </a:solidFill>
                <a:effectLst/>
                <a:latin typeface="Messina Sans" pitchFamily="2" charset="77"/>
              </a:rPr>
              <a:t>wellness rooms </a:t>
            </a:r>
            <a:r>
              <a:rPr lang="en-GB" sz="1400" u="none" strike="noStrike">
                <a:solidFill>
                  <a:schemeClr val="bg2">
                    <a:lumMod val="25000"/>
                  </a:schemeClr>
                </a:solidFill>
                <a:effectLst/>
                <a:latin typeface="Messina Sans" pitchFamily="2" charset="77"/>
              </a:rPr>
              <a:t>equipped with plants and beds, or simple relaxation tools like massage chairs and sleep pods. However, these often only create a superficial sense of relaxation </a:t>
            </a:r>
            <a:r>
              <a:rPr lang="en-GB" sz="1400" b="1" u="none" strike="noStrike">
                <a:solidFill>
                  <a:schemeClr val="bg2">
                    <a:lumMod val="25000"/>
                  </a:schemeClr>
                </a:solidFill>
                <a:effectLst/>
                <a:latin typeface="Messina Sans" pitchFamily="2" charset="77"/>
              </a:rPr>
              <a:t>without tackling the core issues of stress and poor sleep</a:t>
            </a:r>
            <a:r>
              <a:rPr lang="en-GB" sz="1400" u="none" strike="noStrike">
                <a:solidFill>
                  <a:schemeClr val="bg2">
                    <a:lumMod val="25000"/>
                  </a:schemeClr>
                </a:solidFill>
                <a:effectLst/>
                <a:latin typeface="Messina Sans" pitchFamily="2" charset="77"/>
              </a:rPr>
              <a:t>.</a:t>
            </a:r>
          </a:p>
          <a:p>
            <a:endParaRPr lang="en-GB" sz="1400">
              <a:solidFill>
                <a:schemeClr val="bg2">
                  <a:lumMod val="25000"/>
                </a:schemeClr>
              </a:solidFill>
              <a:latin typeface="Messina Sans" pitchFamily="2" charset="77"/>
            </a:endParaRPr>
          </a:p>
          <a:p>
            <a:r>
              <a:rPr lang="en-GB" sz="1400" u="none" strike="noStrike">
                <a:solidFill>
                  <a:schemeClr val="bg2">
                    <a:lumMod val="25000"/>
                  </a:schemeClr>
                </a:solidFill>
                <a:effectLst/>
                <a:latin typeface="Messina Sans" pitchFamily="2" charset="77"/>
              </a:rPr>
              <a:t>The </a:t>
            </a:r>
            <a:r>
              <a:rPr lang="en-GB" sz="1400" b="1" u="none" strike="noStrike">
                <a:solidFill>
                  <a:schemeClr val="bg2">
                    <a:lumMod val="25000"/>
                  </a:schemeClr>
                </a:solidFill>
                <a:effectLst/>
                <a:latin typeface="Messina Sans" pitchFamily="2" charset="77"/>
              </a:rPr>
              <a:t>Neuron Activation Pod</a:t>
            </a:r>
            <a:r>
              <a:rPr lang="en-GB" sz="1400" u="none" strike="noStrike">
                <a:solidFill>
                  <a:schemeClr val="bg2">
                    <a:lumMod val="25000"/>
                  </a:schemeClr>
                </a:solidFill>
                <a:effectLst/>
                <a:latin typeface="Messina Sans" pitchFamily="2" charset="77"/>
              </a:rPr>
              <a:t> is not just a place to rest—it’s a </a:t>
            </a:r>
            <a:r>
              <a:rPr lang="en-GB" sz="1400" b="1" u="none" strike="noStrike">
                <a:solidFill>
                  <a:schemeClr val="bg2">
                    <a:lumMod val="25000"/>
                  </a:schemeClr>
                </a:solidFill>
                <a:effectLst/>
                <a:latin typeface="Messina Sans" pitchFamily="2" charset="77"/>
              </a:rPr>
              <a:t>scientifically engineered solution designed to reduce stress and anxiety, and improve sleep quality</a:t>
            </a:r>
            <a:r>
              <a:rPr lang="en-GB" sz="1400" u="none" strike="noStrike">
                <a:solidFill>
                  <a:schemeClr val="bg2">
                    <a:lumMod val="25000"/>
                  </a:schemeClr>
                </a:solidFill>
                <a:effectLst/>
                <a:latin typeface="Messina Sans" pitchFamily="2" charset="77"/>
              </a:rPr>
              <a:t>, which means long-term benefits for your workforce. Unlike basic wellness setups, </a:t>
            </a:r>
            <a:r>
              <a:rPr lang="en-GB" sz="1400" b="1" u="none" strike="noStrike">
                <a:solidFill>
                  <a:schemeClr val="bg2">
                    <a:lumMod val="25000"/>
                  </a:schemeClr>
                </a:solidFill>
                <a:effectLst/>
                <a:latin typeface="Messina Sans" pitchFamily="2" charset="77"/>
              </a:rPr>
              <a:t>this pod produces real results</a:t>
            </a:r>
            <a:r>
              <a:rPr lang="en-GB" sz="1400" u="none" strike="noStrike">
                <a:solidFill>
                  <a:schemeClr val="bg2">
                    <a:lumMod val="25000"/>
                  </a:schemeClr>
                </a:solidFill>
                <a:effectLst/>
                <a:latin typeface="Messina Sans" pitchFamily="2" charset="77"/>
              </a:rPr>
              <a:t> in how your employees feel and perform.</a:t>
            </a:r>
          </a:p>
        </p:txBody>
      </p:sp>
      <p:sp>
        <p:nvSpPr>
          <p:cNvPr id="3" name="Tekstiruutu 4">
            <a:extLst>
              <a:ext uri="{FF2B5EF4-FFF2-40B4-BE49-F238E27FC236}">
                <a16:creationId xmlns:a16="http://schemas.microsoft.com/office/drawing/2014/main" id="{FB2CFAC6-8641-BFE8-3FA4-FFDFDB9F3903}"/>
              </a:ext>
            </a:extLst>
          </p:cNvPr>
          <p:cNvSpPr txBox="1"/>
          <p:nvPr/>
        </p:nvSpPr>
        <p:spPr>
          <a:xfrm>
            <a:off x="806480" y="1399009"/>
            <a:ext cx="5597963" cy="1678536"/>
          </a:xfrm>
          <a:prstGeom prst="rect">
            <a:avLst/>
          </a:prstGeom>
          <a:noFill/>
        </p:spPr>
        <p:txBody>
          <a:bodyPr wrap="square">
            <a:spAutoFit/>
          </a:bodyPr>
          <a:lstStyle/>
          <a:p>
            <a:pPr>
              <a:lnSpc>
                <a:spcPts val="6000"/>
              </a:lnSpc>
            </a:pPr>
            <a:r>
              <a:rPr lang="en-GB" sz="6600" b="1" i="0" u="none" strike="noStrike">
                <a:solidFill>
                  <a:schemeClr val="bg2">
                    <a:lumMod val="25000"/>
                  </a:schemeClr>
                </a:solidFill>
                <a:effectLst/>
                <a:latin typeface="Grifo M" panose="02050803090505060204" pitchFamily="18" charset="77"/>
              </a:rPr>
              <a:t>Wellness that actually works.</a:t>
            </a:r>
            <a:endParaRPr lang="en-GB" sz="6600">
              <a:solidFill>
                <a:schemeClr val="bg2">
                  <a:lumMod val="25000"/>
                </a:schemeClr>
              </a:solidFill>
              <a:latin typeface="Grifo M" panose="02050803090505060204" pitchFamily="18" charset="77"/>
            </a:endParaRPr>
          </a:p>
        </p:txBody>
      </p:sp>
      <p:pic>
        <p:nvPicPr>
          <p:cNvPr id="4" name="Picture 3" descr="A yellow and black rectangular object with a black frame&#10;&#10;Description automatically generated with medium confidence">
            <a:extLst>
              <a:ext uri="{FF2B5EF4-FFF2-40B4-BE49-F238E27FC236}">
                <a16:creationId xmlns:a16="http://schemas.microsoft.com/office/drawing/2014/main" id="{6BBF28B2-003E-982C-6198-5034AEBB66FA}"/>
              </a:ext>
            </a:extLst>
          </p:cNvPr>
          <p:cNvPicPr>
            <a:picLocks noChangeAspect="1"/>
          </p:cNvPicPr>
          <p:nvPr/>
        </p:nvPicPr>
        <p:blipFill rotWithShape="1">
          <a:blip r:embed="rId3"/>
          <a:srcRect l="11053" t="6570" r="31132"/>
          <a:stretch/>
        </p:blipFill>
        <p:spPr>
          <a:xfrm>
            <a:off x="7051965" y="530444"/>
            <a:ext cx="5140035" cy="5797112"/>
          </a:xfrm>
          <a:prstGeom prst="rect">
            <a:avLst/>
          </a:prstGeom>
        </p:spPr>
      </p:pic>
    </p:spTree>
    <p:extLst>
      <p:ext uri="{BB962C8B-B14F-4D97-AF65-F5344CB8AC3E}">
        <p14:creationId xmlns:p14="http://schemas.microsoft.com/office/powerpoint/2010/main" val="2189567071"/>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01820"/>
        </a:solidFill>
        <a:effectLst/>
      </p:bgPr>
    </p:bg>
    <p:spTree>
      <p:nvGrpSpPr>
        <p:cNvPr id="1" name=""/>
        <p:cNvGrpSpPr/>
        <p:nvPr/>
      </p:nvGrpSpPr>
      <p:grpSpPr>
        <a:xfrm>
          <a:off x="0" y="0"/>
          <a:ext cx="0" cy="0"/>
          <a:chOff x="0" y="0"/>
          <a:chExt cx="0" cy="0"/>
        </a:xfrm>
      </p:grpSpPr>
      <p:sp>
        <p:nvSpPr>
          <p:cNvPr id="8" name="Tekstiruutu 4">
            <a:extLst>
              <a:ext uri="{FF2B5EF4-FFF2-40B4-BE49-F238E27FC236}">
                <a16:creationId xmlns:a16="http://schemas.microsoft.com/office/drawing/2014/main" id="{FB900E51-23B8-F207-A2C3-3C7722E8E202}"/>
              </a:ext>
            </a:extLst>
          </p:cNvPr>
          <p:cNvSpPr txBox="1"/>
          <p:nvPr/>
        </p:nvSpPr>
        <p:spPr>
          <a:xfrm>
            <a:off x="833129" y="2725926"/>
            <a:ext cx="2689944" cy="1435842"/>
          </a:xfrm>
          <a:prstGeom prst="rect">
            <a:avLst/>
          </a:prstGeom>
          <a:noFill/>
        </p:spPr>
        <p:txBody>
          <a:bodyPr wrap="square">
            <a:spAutoFit/>
          </a:bodyPr>
          <a:lstStyle/>
          <a:p>
            <a:pPr algn="l">
              <a:lnSpc>
                <a:spcPts val="2600"/>
              </a:lnSpc>
            </a:pPr>
            <a:r>
              <a:rPr lang="en-GB" sz="2600" b="1" u="none" strike="noStrike">
                <a:solidFill>
                  <a:schemeClr val="bg1">
                    <a:lumMod val="95000"/>
                  </a:schemeClr>
                </a:solidFill>
                <a:effectLst/>
                <a:latin typeface="Messina Sans Black" pitchFamily="2" charset="77"/>
              </a:rPr>
              <a:t>Backed by scientific research and white papers.</a:t>
            </a:r>
          </a:p>
        </p:txBody>
      </p:sp>
      <p:sp>
        <p:nvSpPr>
          <p:cNvPr id="9" name="Tekstiruutu 4">
            <a:extLst>
              <a:ext uri="{FF2B5EF4-FFF2-40B4-BE49-F238E27FC236}">
                <a16:creationId xmlns:a16="http://schemas.microsoft.com/office/drawing/2014/main" id="{35D3FE1A-4C0B-C463-E1F1-743F97FAEE10}"/>
              </a:ext>
            </a:extLst>
          </p:cNvPr>
          <p:cNvSpPr txBox="1"/>
          <p:nvPr/>
        </p:nvSpPr>
        <p:spPr>
          <a:xfrm>
            <a:off x="6215270" y="2725926"/>
            <a:ext cx="2692197" cy="1435842"/>
          </a:xfrm>
          <a:prstGeom prst="rect">
            <a:avLst/>
          </a:prstGeom>
          <a:noFill/>
        </p:spPr>
        <p:txBody>
          <a:bodyPr wrap="square">
            <a:spAutoFit/>
          </a:bodyPr>
          <a:lstStyle/>
          <a:p>
            <a:pPr algn="l">
              <a:lnSpc>
                <a:spcPts val="2600"/>
              </a:lnSpc>
            </a:pPr>
            <a:r>
              <a:rPr lang="en-GB" sz="2600" b="1" u="none" strike="noStrike">
                <a:solidFill>
                  <a:schemeClr val="bg1">
                    <a:lumMod val="95000"/>
                  </a:schemeClr>
                </a:solidFill>
                <a:effectLst/>
                <a:latin typeface="Messina Sans Black" pitchFamily="2" charset="77"/>
              </a:rPr>
              <a:t>Advanced scientific measurement technology.</a:t>
            </a:r>
            <a:endParaRPr lang="en-GB" sz="2600" b="1">
              <a:solidFill>
                <a:schemeClr val="bg1">
                  <a:lumMod val="95000"/>
                </a:schemeClr>
              </a:solidFill>
              <a:latin typeface="Messina Sans Black" pitchFamily="2" charset="77"/>
            </a:endParaRPr>
          </a:p>
        </p:txBody>
      </p:sp>
      <p:sp>
        <p:nvSpPr>
          <p:cNvPr id="10" name="Tekstiruutu 4">
            <a:extLst>
              <a:ext uri="{FF2B5EF4-FFF2-40B4-BE49-F238E27FC236}">
                <a16:creationId xmlns:a16="http://schemas.microsoft.com/office/drawing/2014/main" id="{5504ACA6-9443-81D7-BEC1-19C2B9A615C2}"/>
              </a:ext>
            </a:extLst>
          </p:cNvPr>
          <p:cNvSpPr txBox="1"/>
          <p:nvPr/>
        </p:nvSpPr>
        <p:spPr>
          <a:xfrm>
            <a:off x="3523073" y="2725926"/>
            <a:ext cx="2692197" cy="1435842"/>
          </a:xfrm>
          <a:prstGeom prst="rect">
            <a:avLst/>
          </a:prstGeom>
          <a:noFill/>
        </p:spPr>
        <p:txBody>
          <a:bodyPr wrap="square">
            <a:spAutoFit/>
          </a:bodyPr>
          <a:lstStyle/>
          <a:p>
            <a:pPr algn="l">
              <a:lnSpc>
                <a:spcPts val="2600"/>
              </a:lnSpc>
            </a:pPr>
            <a:r>
              <a:rPr lang="en-GB" sz="2600" b="1" u="none" strike="noStrike">
                <a:solidFill>
                  <a:schemeClr val="bg1">
                    <a:lumMod val="95000"/>
                  </a:schemeClr>
                </a:solidFill>
                <a:effectLst/>
                <a:latin typeface="Messina Sans Black" pitchFamily="2" charset="77"/>
              </a:rPr>
              <a:t>Measurable results with wearable technology.</a:t>
            </a:r>
            <a:endParaRPr lang="en-GB" sz="2600" b="1">
              <a:solidFill>
                <a:schemeClr val="bg1">
                  <a:lumMod val="95000"/>
                </a:schemeClr>
              </a:solidFill>
              <a:latin typeface="Messina Sans Black" pitchFamily="2" charset="77"/>
            </a:endParaRPr>
          </a:p>
        </p:txBody>
      </p:sp>
      <p:sp>
        <p:nvSpPr>
          <p:cNvPr id="11" name="Tekstiruutu 4">
            <a:extLst>
              <a:ext uri="{FF2B5EF4-FFF2-40B4-BE49-F238E27FC236}">
                <a16:creationId xmlns:a16="http://schemas.microsoft.com/office/drawing/2014/main" id="{D9C89710-16FB-6A0C-8C9D-A33FF672B214}"/>
              </a:ext>
            </a:extLst>
          </p:cNvPr>
          <p:cNvSpPr txBox="1"/>
          <p:nvPr/>
        </p:nvSpPr>
        <p:spPr>
          <a:xfrm>
            <a:off x="8907467" y="2725926"/>
            <a:ext cx="2692197" cy="1426031"/>
          </a:xfrm>
          <a:prstGeom prst="rect">
            <a:avLst/>
          </a:prstGeom>
          <a:noFill/>
        </p:spPr>
        <p:txBody>
          <a:bodyPr wrap="square">
            <a:spAutoFit/>
          </a:bodyPr>
          <a:lstStyle/>
          <a:p>
            <a:pPr algn="l">
              <a:lnSpc>
                <a:spcPts val="2600"/>
              </a:lnSpc>
            </a:pPr>
            <a:r>
              <a:rPr lang="en-GB" sz="2600" b="1" u="none" strike="noStrike">
                <a:solidFill>
                  <a:schemeClr val="bg1">
                    <a:lumMod val="95000"/>
                  </a:schemeClr>
                </a:solidFill>
                <a:effectLst/>
                <a:latin typeface="Messina Sans Black" pitchFamily="2" charset="77"/>
              </a:rPr>
              <a:t>User testimonials combined with data.</a:t>
            </a:r>
            <a:endParaRPr lang="en-GB" sz="2600" b="1">
              <a:solidFill>
                <a:schemeClr val="bg1">
                  <a:lumMod val="95000"/>
                </a:schemeClr>
              </a:solidFill>
              <a:latin typeface="Messina Sans Black" pitchFamily="2" charset="77"/>
            </a:endParaRPr>
          </a:p>
        </p:txBody>
      </p:sp>
      <p:sp>
        <p:nvSpPr>
          <p:cNvPr id="12" name="Tekstiruutu 4">
            <a:extLst>
              <a:ext uri="{FF2B5EF4-FFF2-40B4-BE49-F238E27FC236}">
                <a16:creationId xmlns:a16="http://schemas.microsoft.com/office/drawing/2014/main" id="{E9E57768-1603-FAF1-E748-AA787DFCEED2}"/>
              </a:ext>
            </a:extLst>
          </p:cNvPr>
          <p:cNvSpPr txBox="1"/>
          <p:nvPr/>
        </p:nvSpPr>
        <p:spPr>
          <a:xfrm>
            <a:off x="833129" y="4302444"/>
            <a:ext cx="10766535" cy="1600438"/>
          </a:xfrm>
          <a:prstGeom prst="rect">
            <a:avLst/>
          </a:prstGeom>
          <a:noFill/>
        </p:spPr>
        <p:txBody>
          <a:bodyPr wrap="square">
            <a:spAutoFit/>
          </a:bodyPr>
          <a:lstStyle/>
          <a:p>
            <a:pPr algn="l"/>
            <a:r>
              <a:rPr lang="en-GB" sz="1400" u="none" strike="noStrike">
                <a:solidFill>
                  <a:schemeClr val="bg1">
                    <a:lumMod val="95000"/>
                  </a:schemeClr>
                </a:solidFill>
                <a:effectLst/>
                <a:latin typeface="Messina Sans" pitchFamily="2" charset="77"/>
              </a:rPr>
              <a:t>When considering the </a:t>
            </a:r>
            <a:r>
              <a:rPr lang="en-GB" sz="1400" b="1" u="none" strike="noStrike">
                <a:solidFill>
                  <a:schemeClr val="bg1">
                    <a:lumMod val="95000"/>
                  </a:schemeClr>
                </a:solidFill>
                <a:effectLst/>
                <a:latin typeface="Messina Sans" pitchFamily="2" charset="77"/>
              </a:rPr>
              <a:t>Neuron Activation Pod</a:t>
            </a:r>
            <a:r>
              <a:rPr lang="en-GB" sz="1400" u="none" strike="noStrike">
                <a:solidFill>
                  <a:schemeClr val="bg1">
                    <a:lumMod val="95000"/>
                  </a:schemeClr>
                </a:solidFill>
                <a:effectLst/>
                <a:latin typeface="Messina Sans" pitchFamily="2" charset="77"/>
              </a:rPr>
              <a:t>, we understand that some may be skeptical of its effectiveness. However, the science behind it is solid. The low-frequency vibration technology it uses is backed by </a:t>
            </a:r>
            <a:r>
              <a:rPr lang="en-GB" sz="1400" b="1" u="none" strike="noStrike">
                <a:solidFill>
                  <a:schemeClr val="bg1">
                    <a:lumMod val="95000"/>
                  </a:schemeClr>
                </a:solidFill>
                <a:effectLst/>
                <a:latin typeface="Messina Sans" pitchFamily="2" charset="77"/>
              </a:rPr>
              <a:t>extensive research</a:t>
            </a:r>
            <a:r>
              <a:rPr lang="en-GB" sz="1400" u="none" strike="noStrike">
                <a:solidFill>
                  <a:schemeClr val="bg1">
                    <a:lumMod val="95000"/>
                  </a:schemeClr>
                </a:solidFill>
                <a:effectLst/>
                <a:latin typeface="Messina Sans" pitchFamily="2" charset="77"/>
              </a:rPr>
              <a:t>, </a:t>
            </a:r>
            <a:r>
              <a:rPr lang="en-GB" sz="1400" b="1" u="none" strike="noStrike">
                <a:solidFill>
                  <a:schemeClr val="bg1">
                    <a:lumMod val="95000"/>
                  </a:schemeClr>
                </a:solidFill>
                <a:effectLst/>
                <a:latin typeface="Messina Sans" pitchFamily="2" charset="77"/>
              </a:rPr>
              <a:t>scientific evidence</a:t>
            </a:r>
            <a:r>
              <a:rPr lang="en-GB" sz="1400" u="none" strike="noStrike">
                <a:solidFill>
                  <a:schemeClr val="bg1">
                    <a:lumMod val="95000"/>
                  </a:schemeClr>
                </a:solidFill>
                <a:effectLst/>
                <a:latin typeface="Messina Sans" pitchFamily="2" charset="77"/>
              </a:rPr>
              <a:t>, and </a:t>
            </a:r>
            <a:r>
              <a:rPr lang="en-GB" sz="1400" b="1" u="none" strike="noStrike">
                <a:solidFill>
                  <a:schemeClr val="bg1">
                    <a:lumMod val="95000"/>
                  </a:schemeClr>
                </a:solidFill>
                <a:effectLst/>
                <a:latin typeface="Messina Sans" pitchFamily="2" charset="77"/>
              </a:rPr>
              <a:t>measurable results</a:t>
            </a:r>
            <a:r>
              <a:rPr lang="en-GB" sz="1400" u="none" strike="noStrike">
                <a:solidFill>
                  <a:schemeClr val="bg1">
                    <a:lumMod val="95000"/>
                  </a:schemeClr>
                </a:solidFill>
                <a:effectLst/>
                <a:latin typeface="Messina Sans" pitchFamily="2" charset="77"/>
              </a:rPr>
              <a:t>. Through wearable tech like smartwatches or advanced systems like Firstbeat, users can track real, tangible improvements in their sleep, stress levels, and overall wellness.</a:t>
            </a:r>
          </a:p>
          <a:p>
            <a:pPr algn="l"/>
            <a:endParaRPr lang="en-GB" sz="1400" u="none" strike="noStrike">
              <a:solidFill>
                <a:schemeClr val="bg1">
                  <a:lumMod val="95000"/>
                </a:schemeClr>
              </a:solidFill>
              <a:effectLst/>
              <a:latin typeface="Messina Sans" pitchFamily="2" charset="77"/>
            </a:endParaRPr>
          </a:p>
          <a:p>
            <a:pPr algn="l"/>
            <a:r>
              <a:rPr lang="en-GB" sz="1400" u="none" strike="noStrike">
                <a:solidFill>
                  <a:schemeClr val="bg1">
                    <a:lumMod val="95000"/>
                  </a:schemeClr>
                </a:solidFill>
                <a:effectLst/>
                <a:latin typeface="Messina Sans" pitchFamily="2" charset="77"/>
              </a:rPr>
              <a:t>This isn’t just a feel-good product—it’s a </a:t>
            </a:r>
            <a:r>
              <a:rPr lang="en-GB" sz="1400" b="1" u="none" strike="noStrike">
                <a:solidFill>
                  <a:schemeClr val="bg1">
                    <a:lumMod val="95000"/>
                  </a:schemeClr>
                </a:solidFill>
                <a:effectLst/>
                <a:latin typeface="Messina Sans" pitchFamily="2" charset="77"/>
              </a:rPr>
              <a:t>scientifically proven tool that delivers measurable benefits for stress reduction and improved sleep</a:t>
            </a:r>
            <a:r>
              <a:rPr lang="en-GB" sz="1400" u="none" strike="noStrike">
                <a:solidFill>
                  <a:schemeClr val="bg1">
                    <a:lumMod val="95000"/>
                  </a:schemeClr>
                </a:solidFill>
                <a:effectLst/>
                <a:latin typeface="Messina Sans" pitchFamily="2" charset="77"/>
              </a:rPr>
              <a:t>. </a:t>
            </a:r>
          </a:p>
        </p:txBody>
      </p:sp>
      <p:sp>
        <p:nvSpPr>
          <p:cNvPr id="4" name="Tekstiruutu 4">
            <a:extLst>
              <a:ext uri="{FF2B5EF4-FFF2-40B4-BE49-F238E27FC236}">
                <a16:creationId xmlns:a16="http://schemas.microsoft.com/office/drawing/2014/main" id="{EAAC09CB-E7C1-6236-191C-D70FD5D15E2D}"/>
              </a:ext>
            </a:extLst>
          </p:cNvPr>
          <p:cNvSpPr txBox="1"/>
          <p:nvPr/>
        </p:nvSpPr>
        <p:spPr>
          <a:xfrm>
            <a:off x="1218892" y="2189771"/>
            <a:ext cx="2689944" cy="809837"/>
          </a:xfrm>
          <a:prstGeom prst="rect">
            <a:avLst/>
          </a:prstGeom>
          <a:noFill/>
        </p:spPr>
        <p:txBody>
          <a:bodyPr wrap="square">
            <a:spAutoFit/>
          </a:bodyPr>
          <a:lstStyle/>
          <a:p>
            <a:pPr algn="l">
              <a:lnSpc>
                <a:spcPts val="2600"/>
              </a:lnSpc>
            </a:pPr>
            <a:r>
              <a:rPr lang="en-GB" sz="15000" b="1" u="none" strike="noStrike">
                <a:solidFill>
                  <a:schemeClr val="bg1">
                    <a:lumMod val="95000"/>
                  </a:schemeClr>
                </a:solidFill>
                <a:effectLst/>
                <a:latin typeface="Messina Sans Black" pitchFamily="2" charset="77"/>
              </a:rPr>
              <a:t>1</a:t>
            </a:r>
          </a:p>
        </p:txBody>
      </p:sp>
      <p:sp>
        <p:nvSpPr>
          <p:cNvPr id="13" name="Tekstiruutu 4">
            <a:extLst>
              <a:ext uri="{FF2B5EF4-FFF2-40B4-BE49-F238E27FC236}">
                <a16:creationId xmlns:a16="http://schemas.microsoft.com/office/drawing/2014/main" id="{7D138FC1-AE7D-026C-6396-2410E12FF0C6}"/>
              </a:ext>
            </a:extLst>
          </p:cNvPr>
          <p:cNvSpPr txBox="1"/>
          <p:nvPr/>
        </p:nvSpPr>
        <p:spPr>
          <a:xfrm>
            <a:off x="3908836" y="2189770"/>
            <a:ext cx="2689944" cy="809837"/>
          </a:xfrm>
          <a:prstGeom prst="rect">
            <a:avLst/>
          </a:prstGeom>
          <a:noFill/>
        </p:spPr>
        <p:txBody>
          <a:bodyPr wrap="square">
            <a:spAutoFit/>
          </a:bodyPr>
          <a:lstStyle/>
          <a:p>
            <a:pPr algn="l">
              <a:lnSpc>
                <a:spcPts val="2600"/>
              </a:lnSpc>
            </a:pPr>
            <a:r>
              <a:rPr lang="en-GB" sz="15000" b="1" u="none" strike="noStrike">
                <a:solidFill>
                  <a:schemeClr val="bg1">
                    <a:lumMod val="95000"/>
                  </a:schemeClr>
                </a:solidFill>
                <a:effectLst/>
                <a:latin typeface="Messina Sans Black" pitchFamily="2" charset="77"/>
              </a:rPr>
              <a:t>2</a:t>
            </a:r>
          </a:p>
        </p:txBody>
      </p:sp>
      <p:sp>
        <p:nvSpPr>
          <p:cNvPr id="14" name="Tekstiruutu 4">
            <a:extLst>
              <a:ext uri="{FF2B5EF4-FFF2-40B4-BE49-F238E27FC236}">
                <a16:creationId xmlns:a16="http://schemas.microsoft.com/office/drawing/2014/main" id="{F411D0EB-BF36-6E32-F240-01A2250CC35A}"/>
              </a:ext>
            </a:extLst>
          </p:cNvPr>
          <p:cNvSpPr txBox="1"/>
          <p:nvPr/>
        </p:nvSpPr>
        <p:spPr>
          <a:xfrm>
            <a:off x="6598780" y="2189770"/>
            <a:ext cx="2689944" cy="809837"/>
          </a:xfrm>
          <a:prstGeom prst="rect">
            <a:avLst/>
          </a:prstGeom>
          <a:noFill/>
        </p:spPr>
        <p:txBody>
          <a:bodyPr wrap="square">
            <a:spAutoFit/>
          </a:bodyPr>
          <a:lstStyle/>
          <a:p>
            <a:pPr algn="l">
              <a:lnSpc>
                <a:spcPts val="2600"/>
              </a:lnSpc>
            </a:pPr>
            <a:r>
              <a:rPr lang="en-GB" sz="15000" b="1" u="none" strike="noStrike">
                <a:solidFill>
                  <a:schemeClr val="bg1">
                    <a:lumMod val="95000"/>
                  </a:schemeClr>
                </a:solidFill>
                <a:effectLst/>
                <a:latin typeface="Messina Sans Black" pitchFamily="2" charset="77"/>
              </a:rPr>
              <a:t>3</a:t>
            </a:r>
          </a:p>
        </p:txBody>
      </p:sp>
      <p:sp>
        <p:nvSpPr>
          <p:cNvPr id="15" name="Tekstiruutu 4">
            <a:extLst>
              <a:ext uri="{FF2B5EF4-FFF2-40B4-BE49-F238E27FC236}">
                <a16:creationId xmlns:a16="http://schemas.microsoft.com/office/drawing/2014/main" id="{25FDA36E-243E-7356-281F-BE61F8A2F9E1}"/>
              </a:ext>
            </a:extLst>
          </p:cNvPr>
          <p:cNvSpPr txBox="1"/>
          <p:nvPr/>
        </p:nvSpPr>
        <p:spPr>
          <a:xfrm>
            <a:off x="9288724" y="2189770"/>
            <a:ext cx="2689944" cy="809837"/>
          </a:xfrm>
          <a:prstGeom prst="rect">
            <a:avLst/>
          </a:prstGeom>
          <a:noFill/>
        </p:spPr>
        <p:txBody>
          <a:bodyPr wrap="square">
            <a:spAutoFit/>
          </a:bodyPr>
          <a:lstStyle/>
          <a:p>
            <a:pPr algn="l">
              <a:lnSpc>
                <a:spcPts val="2600"/>
              </a:lnSpc>
            </a:pPr>
            <a:r>
              <a:rPr lang="en-GB" sz="15000" b="1" u="none" strike="noStrike">
                <a:solidFill>
                  <a:schemeClr val="bg1">
                    <a:lumMod val="95000"/>
                  </a:schemeClr>
                </a:solidFill>
                <a:effectLst/>
                <a:latin typeface="Messina Sans Black" pitchFamily="2" charset="77"/>
              </a:rPr>
              <a:t>4</a:t>
            </a:r>
          </a:p>
        </p:txBody>
      </p:sp>
    </p:spTree>
    <p:extLst>
      <p:ext uri="{BB962C8B-B14F-4D97-AF65-F5344CB8AC3E}">
        <p14:creationId xmlns:p14="http://schemas.microsoft.com/office/powerpoint/2010/main" val="224593957"/>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29F399D9-4B65-E8E8-9B69-BEF2FEFBD0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14777" y="723442"/>
            <a:ext cx="2311413" cy="1468198"/>
          </a:xfrm>
          <a:prstGeom prst="rect">
            <a:avLst/>
          </a:prstGeom>
          <a:ln>
            <a:solidFill>
              <a:srgbClr val="4C4C4E"/>
            </a:solidFill>
          </a:ln>
          <a:effectLst>
            <a:outerShdw blurRad="50800" dist="50800" dir="5400000" sx="1000" sy="1000" algn="ctr" rotWithShape="0">
              <a:srgbClr val="000000">
                <a:alpha val="43137"/>
              </a:srgbClr>
            </a:outerShdw>
            <a:softEdge rad="0"/>
          </a:effectLst>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48513186-4B75-A74B-3506-F12E1EA035D2}"/>
              </a:ext>
            </a:extLst>
          </p:cNvPr>
          <p:cNvSpPr txBox="1"/>
          <p:nvPr/>
        </p:nvSpPr>
        <p:spPr>
          <a:xfrm>
            <a:off x="9806333" y="305765"/>
            <a:ext cx="1457696"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solidFill>
                  <a:srgbClr val="000000"/>
                </a:solidFill>
                <a:effectLst/>
                <a:uLnTx/>
                <a:uFillTx/>
                <a:latin typeface="Messina Sans" pitchFamily="2" charset="77"/>
              </a:rPr>
              <a:t>Starting point</a:t>
            </a:r>
            <a:endParaRPr kumimoji="0" lang="en-FI" sz="1400" b="1" u="none" strike="noStrike" kern="1200" cap="none" spc="0" normalizeH="0" baseline="0" noProof="0" dirty="0">
              <a:ln>
                <a:noFill/>
              </a:ln>
              <a:solidFill>
                <a:srgbClr val="000000"/>
              </a:solidFill>
              <a:effectLst/>
              <a:uLnTx/>
              <a:uFillTx/>
              <a:latin typeface="Messina Sans" pitchFamily="2" charset="77"/>
            </a:endParaRPr>
          </a:p>
        </p:txBody>
      </p:sp>
      <p:sp>
        <p:nvSpPr>
          <p:cNvPr id="6" name="TextBox 5">
            <a:extLst>
              <a:ext uri="{FF2B5EF4-FFF2-40B4-BE49-F238E27FC236}">
                <a16:creationId xmlns:a16="http://schemas.microsoft.com/office/drawing/2014/main" id="{308EF9AB-0E4D-2038-13E9-9805D5571404}"/>
              </a:ext>
            </a:extLst>
          </p:cNvPr>
          <p:cNvSpPr txBox="1"/>
          <p:nvPr/>
        </p:nvSpPr>
        <p:spPr>
          <a:xfrm>
            <a:off x="9676936" y="2296946"/>
            <a:ext cx="1587093"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solidFill>
                  <a:srgbClr val="000000"/>
                </a:solidFill>
                <a:effectLst/>
                <a:uLnTx/>
                <a:uFillTx/>
                <a:latin typeface="Messina Sans" pitchFamily="2" charset="77"/>
              </a:rPr>
              <a:t>After two weeks</a:t>
            </a:r>
            <a:endParaRPr kumimoji="0" lang="en-FI" sz="1400" b="1" u="none" strike="noStrike" kern="1200" cap="none" spc="0" normalizeH="0" baseline="0" noProof="0" dirty="0">
              <a:ln>
                <a:noFill/>
              </a:ln>
              <a:solidFill>
                <a:srgbClr val="000000"/>
              </a:solidFill>
              <a:effectLst/>
              <a:uLnTx/>
              <a:uFillTx/>
              <a:latin typeface="Messina Sans" pitchFamily="2" charset="77"/>
            </a:endParaRPr>
          </a:p>
        </p:txBody>
      </p:sp>
      <p:pic>
        <p:nvPicPr>
          <p:cNvPr id="8" name="Picture 4">
            <a:extLst>
              <a:ext uri="{FF2B5EF4-FFF2-40B4-BE49-F238E27FC236}">
                <a16:creationId xmlns:a16="http://schemas.microsoft.com/office/drawing/2014/main" id="{108CBF8B-7C62-2820-49BA-8FC3B2E949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14777" y="2714623"/>
            <a:ext cx="2311413" cy="1522663"/>
          </a:xfrm>
          <a:prstGeom prst="rect">
            <a:avLst/>
          </a:prstGeom>
          <a:ln>
            <a:solidFill>
              <a:srgbClr val="4C4C4E"/>
            </a:solidFill>
          </a:ln>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89A319FD-607F-014C-5696-33A7B03A644E}"/>
              </a:ext>
            </a:extLst>
          </p:cNvPr>
          <p:cNvSpPr txBox="1"/>
          <p:nvPr/>
        </p:nvSpPr>
        <p:spPr>
          <a:xfrm>
            <a:off x="9616550" y="4431166"/>
            <a:ext cx="1707864"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Messina Sans" pitchFamily="2" charset="77"/>
              </a:rPr>
              <a:t>After two Months</a:t>
            </a:r>
            <a:endParaRPr kumimoji="0" lang="en-FI" sz="1400" b="1" i="0" u="none" strike="noStrike" kern="1200" cap="none" spc="0" normalizeH="0" baseline="0" noProof="0" dirty="0">
              <a:ln>
                <a:noFill/>
              </a:ln>
              <a:solidFill>
                <a:srgbClr val="000000"/>
              </a:solidFill>
              <a:effectLst/>
              <a:uLnTx/>
              <a:uFillTx/>
              <a:latin typeface="Messina Sans" pitchFamily="2" charset="77"/>
            </a:endParaRPr>
          </a:p>
        </p:txBody>
      </p:sp>
      <p:sp>
        <p:nvSpPr>
          <p:cNvPr id="11" name="TextBox 10">
            <a:extLst>
              <a:ext uri="{FF2B5EF4-FFF2-40B4-BE49-F238E27FC236}">
                <a16:creationId xmlns:a16="http://schemas.microsoft.com/office/drawing/2014/main" id="{6CED05B6-9E83-0CE9-92E7-1D3F682C4B8D}"/>
              </a:ext>
            </a:extLst>
          </p:cNvPr>
          <p:cNvSpPr txBox="1"/>
          <p:nvPr/>
        </p:nvSpPr>
        <p:spPr>
          <a:xfrm>
            <a:off x="754926" y="5826781"/>
            <a:ext cx="905140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u="none" strike="noStrike" kern="1200" cap="none" spc="0" normalizeH="0" baseline="0" noProof="0" dirty="0">
                <a:ln>
                  <a:noFill/>
                </a:ln>
                <a:solidFill>
                  <a:srgbClr val="C00000"/>
                </a:solidFill>
                <a:effectLst/>
                <a:uLnTx/>
                <a:uFillTx/>
                <a:latin typeface="Messina Sans" pitchFamily="2" charset="77"/>
              </a:rPr>
              <a:t>RED</a:t>
            </a:r>
            <a:r>
              <a:rPr kumimoji="0" lang="en-US" sz="1400" u="none" strike="noStrike" kern="1200" cap="none" spc="0" normalizeH="0" baseline="0" noProof="0" dirty="0">
                <a:ln>
                  <a:noFill/>
                </a:ln>
                <a:solidFill>
                  <a:schemeClr val="bg2">
                    <a:lumMod val="25000"/>
                  </a:schemeClr>
                </a:solidFill>
                <a:effectLst/>
                <a:uLnTx/>
                <a:uFillTx/>
                <a:latin typeface="Messina Sans" pitchFamily="2" charset="77"/>
              </a:rPr>
              <a:t>: Stress | </a:t>
            </a:r>
            <a:r>
              <a:rPr kumimoji="0" lang="en-US" sz="1400" b="1" u="none" strike="noStrike" kern="1200" cap="none" spc="0" normalizeH="0" baseline="0" noProof="0" dirty="0">
                <a:ln>
                  <a:noFill/>
                </a:ln>
                <a:solidFill>
                  <a:schemeClr val="accent1">
                    <a:lumMod val="75000"/>
                  </a:schemeClr>
                </a:solidFill>
                <a:effectLst/>
                <a:uLnTx/>
                <a:uFillTx/>
                <a:latin typeface="Messina Sans" pitchFamily="2" charset="77"/>
              </a:rPr>
              <a:t>BLUE</a:t>
            </a:r>
            <a:r>
              <a:rPr kumimoji="0" lang="en-US" sz="1400" u="none" strike="noStrike" kern="1200" cap="none" spc="0" normalizeH="0" baseline="0" noProof="0" dirty="0">
                <a:ln>
                  <a:noFill/>
                </a:ln>
                <a:solidFill>
                  <a:schemeClr val="bg2">
                    <a:lumMod val="25000"/>
                  </a:schemeClr>
                </a:solidFill>
                <a:effectLst/>
                <a:uLnTx/>
                <a:uFillTx/>
                <a:latin typeface="Messina Sans" pitchFamily="2" charset="77"/>
              </a:rPr>
              <a:t>: Exercise | </a:t>
            </a:r>
            <a:r>
              <a:rPr kumimoji="0" lang="en-US" sz="1400" b="1" u="none" strike="noStrike" kern="1200" cap="none" spc="0" normalizeH="0" baseline="0" noProof="0" dirty="0">
                <a:ln>
                  <a:noFill/>
                </a:ln>
                <a:solidFill>
                  <a:schemeClr val="accent6">
                    <a:lumMod val="75000"/>
                  </a:schemeClr>
                </a:solidFill>
                <a:effectLst/>
                <a:uLnTx/>
                <a:uFillTx/>
                <a:latin typeface="Messina Sans" pitchFamily="2" charset="77"/>
              </a:rPr>
              <a:t>GREEN</a:t>
            </a:r>
            <a:r>
              <a:rPr kumimoji="0" lang="en-US" sz="1400" u="none" strike="noStrike" kern="1200" cap="none" spc="0" normalizeH="0" baseline="0" noProof="0" dirty="0">
                <a:ln>
                  <a:noFill/>
                </a:ln>
                <a:solidFill>
                  <a:schemeClr val="bg2">
                    <a:lumMod val="25000"/>
                  </a:schemeClr>
                </a:solidFill>
                <a:effectLst/>
                <a:uLnTx/>
                <a:uFillTx/>
                <a:latin typeface="Messina Sans" pitchFamily="2" charset="77"/>
              </a:rPr>
              <a:t>: Recovery | </a:t>
            </a:r>
            <a:r>
              <a:rPr kumimoji="0" lang="en-US" sz="1400" b="1" u="none" strike="noStrike" kern="1200" cap="none" spc="0" normalizeH="0" baseline="0" noProof="0" dirty="0">
                <a:ln>
                  <a:noFill/>
                </a:ln>
                <a:solidFill>
                  <a:schemeClr val="bg2">
                    <a:lumMod val="25000"/>
                  </a:schemeClr>
                </a:solidFill>
                <a:effectLst/>
                <a:uLnTx/>
                <a:uFillTx/>
                <a:latin typeface="Messina Sans" pitchFamily="2" charset="77"/>
              </a:rPr>
              <a:t>BLACK LINE</a:t>
            </a:r>
            <a:r>
              <a:rPr kumimoji="0" lang="en-US" sz="1400" u="none" strike="noStrike" kern="1200" cap="none" spc="0" normalizeH="0" baseline="0" noProof="0" dirty="0">
                <a:ln>
                  <a:noFill/>
                </a:ln>
                <a:solidFill>
                  <a:schemeClr val="bg2">
                    <a:lumMod val="25000"/>
                  </a:schemeClr>
                </a:solidFill>
                <a:effectLst/>
                <a:uLnTx/>
                <a:uFillTx/>
                <a:latin typeface="Messina Sans" pitchFamily="2" charset="77"/>
              </a:rPr>
              <a:t>: HRV (Heart Rate Variability)</a:t>
            </a:r>
            <a:endParaRPr kumimoji="0" lang="en-FI" sz="1400" u="none" strike="noStrike" kern="1200" cap="none" spc="0" normalizeH="0" baseline="0" noProof="0" dirty="0">
              <a:ln>
                <a:noFill/>
              </a:ln>
              <a:solidFill>
                <a:schemeClr val="bg2">
                  <a:lumMod val="25000"/>
                </a:schemeClr>
              </a:solidFill>
              <a:effectLst/>
              <a:uLnTx/>
              <a:uFillTx/>
              <a:latin typeface="Messina Sans" pitchFamily="2" charset="77"/>
            </a:endParaRPr>
          </a:p>
        </p:txBody>
      </p:sp>
      <p:pic>
        <p:nvPicPr>
          <p:cNvPr id="13" name="Picture 6">
            <a:extLst>
              <a:ext uri="{FF2B5EF4-FFF2-40B4-BE49-F238E27FC236}">
                <a16:creationId xmlns:a16="http://schemas.microsoft.com/office/drawing/2014/main" id="{2D6C67C9-8193-F376-4409-0407A9CFAE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14777" y="4841307"/>
            <a:ext cx="2311412" cy="1646363"/>
          </a:xfrm>
          <a:prstGeom prst="rect">
            <a:avLst/>
          </a:prstGeom>
          <a:ln>
            <a:solidFill>
              <a:srgbClr val="4C4C4E"/>
            </a:solidFill>
          </a:ln>
          <a:extLst>
            <a:ext uri="{909E8E84-426E-40DD-AFC4-6F175D3DCCD1}">
              <a14:hiddenFill xmlns:a14="http://schemas.microsoft.com/office/drawing/2010/main">
                <a:solidFill>
                  <a:srgbClr val="FFFFFF"/>
                </a:solidFill>
              </a14:hiddenFill>
            </a:ext>
          </a:extLst>
        </p:spPr>
      </p:pic>
      <p:sp>
        <p:nvSpPr>
          <p:cNvPr id="17" name="Tekstiruutu 4">
            <a:extLst>
              <a:ext uri="{FF2B5EF4-FFF2-40B4-BE49-F238E27FC236}">
                <a16:creationId xmlns:a16="http://schemas.microsoft.com/office/drawing/2014/main" id="{2999444C-5B21-B964-32FE-907AE6ED0E02}"/>
              </a:ext>
            </a:extLst>
          </p:cNvPr>
          <p:cNvSpPr txBox="1"/>
          <p:nvPr/>
        </p:nvSpPr>
        <p:spPr>
          <a:xfrm>
            <a:off x="754926" y="1108585"/>
            <a:ext cx="6108920" cy="4370427"/>
          </a:xfrm>
          <a:prstGeom prst="rect">
            <a:avLst/>
          </a:prstGeom>
          <a:noFill/>
        </p:spPr>
        <p:txBody>
          <a:bodyPr wrap="square">
            <a:spAutoFit/>
          </a:bodyPr>
          <a:lstStyle/>
          <a:p>
            <a:pPr>
              <a:lnSpc>
                <a:spcPts val="6000"/>
              </a:lnSpc>
            </a:pPr>
            <a:r>
              <a:rPr lang="en-GB" sz="6600" dirty="0">
                <a:solidFill>
                  <a:schemeClr val="bg2">
                    <a:lumMod val="25000"/>
                  </a:schemeClr>
                </a:solidFill>
                <a:effectLst/>
                <a:latin typeface="Grifo M" panose="02050803090505060204" pitchFamily="18" charset="77"/>
              </a:rPr>
              <a:t>Verified by research, proven in performance.</a:t>
            </a:r>
          </a:p>
          <a:p>
            <a:pPr algn="ctr"/>
            <a:endParaRPr lang="en-GB" sz="1600" dirty="0">
              <a:solidFill>
                <a:schemeClr val="bg2">
                  <a:lumMod val="25000"/>
                </a:schemeClr>
              </a:solidFill>
              <a:effectLst/>
              <a:latin typeface="Messina Sans" pitchFamily="2" charset="77"/>
            </a:endParaRPr>
          </a:p>
          <a:p>
            <a:r>
              <a:rPr lang="en-GB" sz="1400" b="1" u="none" strike="noStrike">
                <a:solidFill>
                  <a:schemeClr val="bg2">
                    <a:lumMod val="25000"/>
                  </a:schemeClr>
                </a:solidFill>
                <a:effectLst/>
                <a:latin typeface="Messina Sans" pitchFamily="2" charset="77"/>
              </a:rPr>
              <a:t>Firstbeat Technologies</a:t>
            </a:r>
            <a:r>
              <a:rPr lang="en-GB" sz="1400" u="none" strike="noStrike">
                <a:solidFill>
                  <a:schemeClr val="bg2">
                    <a:lumMod val="25000"/>
                  </a:schemeClr>
                </a:solidFill>
                <a:effectLst/>
                <a:latin typeface="Messina Sans" pitchFamily="2" charset="77"/>
              </a:rPr>
              <a:t> is a Finnish company specializing in </a:t>
            </a:r>
            <a:r>
              <a:rPr lang="en-GB" sz="1400" b="1" u="none" strike="noStrike">
                <a:solidFill>
                  <a:schemeClr val="bg2">
                    <a:lumMod val="25000"/>
                  </a:schemeClr>
                </a:solidFill>
                <a:effectLst/>
                <a:latin typeface="Messina Sans" pitchFamily="2" charset="77"/>
              </a:rPr>
              <a:t>well-being and sports analytics</a:t>
            </a:r>
            <a:r>
              <a:rPr lang="en-GB" sz="1400" u="none" strike="noStrike">
                <a:solidFill>
                  <a:schemeClr val="bg2">
                    <a:lumMod val="25000"/>
                  </a:schemeClr>
                </a:solidFill>
                <a:effectLst/>
                <a:latin typeface="Messina Sans" pitchFamily="2" charset="77"/>
              </a:rPr>
              <a:t>. Their cutting-edge technology provides reliable insights on stress, recovery, sleep, and exercise. </a:t>
            </a:r>
            <a:r>
              <a:rPr lang="en-GB" sz="1400" b="1" u="none" strike="noStrike">
                <a:solidFill>
                  <a:schemeClr val="bg2">
                    <a:lumMod val="25000"/>
                  </a:schemeClr>
                </a:solidFill>
                <a:effectLst/>
                <a:latin typeface="Messina Sans" pitchFamily="2" charset="77"/>
              </a:rPr>
              <a:t>Firstbeat  is used and trusted by tens of thousands of athletes and employees</a:t>
            </a:r>
            <a:r>
              <a:rPr lang="en-GB" sz="1400" u="none" strike="noStrike">
                <a:solidFill>
                  <a:schemeClr val="bg2">
                    <a:lumMod val="25000"/>
                  </a:schemeClr>
                </a:solidFill>
                <a:effectLst/>
                <a:latin typeface="Messina Sans" pitchFamily="2" charset="77"/>
              </a:rPr>
              <a:t> in over 40 countries.</a:t>
            </a:r>
          </a:p>
          <a:p>
            <a:endParaRPr lang="fi-FI" sz="1400" dirty="0">
              <a:solidFill>
                <a:schemeClr val="bg2">
                  <a:lumMod val="25000"/>
                </a:schemeClr>
              </a:solidFill>
              <a:latin typeface="Messina Sans" pitchFamily="2" charset="77"/>
            </a:endParaRPr>
          </a:p>
          <a:p>
            <a:r>
              <a:rPr lang="fi-FI" sz="1400" dirty="0">
                <a:solidFill>
                  <a:schemeClr val="bg2">
                    <a:lumMod val="25000"/>
                  </a:schemeClr>
                </a:solidFill>
                <a:latin typeface="Messina Sans" pitchFamily="2" charset="77"/>
              </a:rPr>
              <a:t>Here you can see the results for an individual before, and after using the Neuron Activation Pod; measured with Firstbeat.</a:t>
            </a:r>
          </a:p>
        </p:txBody>
      </p:sp>
    </p:spTree>
    <p:extLst>
      <p:ext uri="{BB962C8B-B14F-4D97-AF65-F5344CB8AC3E}">
        <p14:creationId xmlns:p14="http://schemas.microsoft.com/office/powerpoint/2010/main" val="620763502"/>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01820"/>
        </a:solidFill>
        <a:effectLst/>
      </p:bgPr>
    </p:bg>
    <p:spTree>
      <p:nvGrpSpPr>
        <p:cNvPr id="1" name=""/>
        <p:cNvGrpSpPr/>
        <p:nvPr/>
      </p:nvGrpSpPr>
      <p:grpSpPr>
        <a:xfrm>
          <a:off x="0" y="0"/>
          <a:ext cx="0" cy="0"/>
          <a:chOff x="0" y="0"/>
          <a:chExt cx="0" cy="0"/>
        </a:xfrm>
      </p:grpSpPr>
      <p:sp>
        <p:nvSpPr>
          <p:cNvPr id="2" name="Tekstiruutu 4">
            <a:extLst>
              <a:ext uri="{FF2B5EF4-FFF2-40B4-BE49-F238E27FC236}">
                <a16:creationId xmlns:a16="http://schemas.microsoft.com/office/drawing/2014/main" id="{B6542F50-0B85-7C6C-CC99-CDCE53BE4B37}"/>
              </a:ext>
            </a:extLst>
          </p:cNvPr>
          <p:cNvSpPr txBox="1"/>
          <p:nvPr/>
        </p:nvSpPr>
        <p:spPr>
          <a:xfrm>
            <a:off x="2765725" y="1012377"/>
            <a:ext cx="6660550" cy="4833246"/>
          </a:xfrm>
          <a:prstGeom prst="rect">
            <a:avLst/>
          </a:prstGeom>
          <a:noFill/>
        </p:spPr>
        <p:txBody>
          <a:bodyPr wrap="square">
            <a:spAutoFit/>
          </a:bodyPr>
          <a:lstStyle/>
          <a:p>
            <a:pPr algn="ctr">
              <a:lnSpc>
                <a:spcPts val="6000"/>
              </a:lnSpc>
              <a:spcAft>
                <a:spcPts val="600"/>
              </a:spcAft>
            </a:pPr>
            <a:r>
              <a:rPr lang="en-GB" sz="6600" u="none" strike="noStrike">
                <a:solidFill>
                  <a:schemeClr val="bg1">
                    <a:lumMod val="95000"/>
                  </a:schemeClr>
                </a:solidFill>
                <a:effectLst/>
                <a:latin typeface="Grifo M" panose="02050803090505060204" pitchFamily="18" charset="77"/>
              </a:rPr>
              <a:t>A scientifically engineered solution designed</a:t>
            </a:r>
          </a:p>
          <a:p>
            <a:pPr algn="ctr">
              <a:lnSpc>
                <a:spcPts val="6000"/>
              </a:lnSpc>
              <a:spcAft>
                <a:spcPts val="600"/>
              </a:spcAft>
            </a:pPr>
            <a:r>
              <a:rPr lang="en-GB" sz="6600" u="none" strike="noStrike">
                <a:solidFill>
                  <a:schemeClr val="bg1">
                    <a:lumMod val="95000"/>
                  </a:schemeClr>
                </a:solidFill>
                <a:effectLst/>
                <a:latin typeface="Grifo M" panose="02050803090505060204" pitchFamily="18" charset="77"/>
              </a:rPr>
              <a:t>to reduce stress and improve sleep quality.</a:t>
            </a:r>
            <a:endParaRPr lang="en-US" sz="6600" dirty="0">
              <a:solidFill>
                <a:schemeClr val="bg1">
                  <a:lumMod val="95000"/>
                </a:schemeClr>
              </a:solidFill>
              <a:latin typeface="Grifo M" panose="02050803090505060204" pitchFamily="18" charset="77"/>
            </a:endParaRPr>
          </a:p>
        </p:txBody>
      </p:sp>
    </p:spTree>
    <p:extLst>
      <p:ext uri="{BB962C8B-B14F-4D97-AF65-F5344CB8AC3E}">
        <p14:creationId xmlns:p14="http://schemas.microsoft.com/office/powerpoint/2010/main" val="2603288015"/>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Kuva 7" descr="Kuva, joka sisältää kohteen teksti, Fontti, logo, muotoilu&#10;&#10;Kuvaus luotu automaattisesti">
            <a:extLst>
              <a:ext uri="{FF2B5EF4-FFF2-40B4-BE49-F238E27FC236}">
                <a16:creationId xmlns:a16="http://schemas.microsoft.com/office/drawing/2014/main" id="{CC1325BD-DAC7-FAA5-B1F6-A430889BE8EE}"/>
              </a:ext>
            </a:extLst>
          </p:cNvPr>
          <p:cNvPicPr>
            <a:picLocks noChangeAspect="1"/>
          </p:cNvPicPr>
          <p:nvPr/>
        </p:nvPicPr>
        <p:blipFill rotWithShape="1">
          <a:blip r:embed="rId3"/>
          <a:srcRect l="2489" t="5598" r="49825" b="26709"/>
          <a:stretch/>
        </p:blipFill>
        <p:spPr>
          <a:xfrm>
            <a:off x="7876516" y="2512495"/>
            <a:ext cx="1627887" cy="1484230"/>
          </a:xfrm>
          <a:prstGeom prst="rect">
            <a:avLst/>
          </a:prstGeom>
        </p:spPr>
      </p:pic>
      <p:sp>
        <p:nvSpPr>
          <p:cNvPr id="9" name="TextBox 4">
            <a:extLst>
              <a:ext uri="{FF2B5EF4-FFF2-40B4-BE49-F238E27FC236}">
                <a16:creationId xmlns:a16="http://schemas.microsoft.com/office/drawing/2014/main" id="{4A93829E-31BC-06D5-B3FB-495A6FE23812}"/>
              </a:ext>
            </a:extLst>
          </p:cNvPr>
          <p:cNvSpPr txBox="1"/>
          <p:nvPr/>
        </p:nvSpPr>
        <p:spPr>
          <a:xfrm>
            <a:off x="7792950" y="4828030"/>
            <a:ext cx="1795018" cy="600164"/>
          </a:xfrm>
          <a:prstGeom prst="rect">
            <a:avLst/>
          </a:prstGeom>
          <a:noFill/>
        </p:spPr>
        <p:txBody>
          <a:bodyPr wrap="square" rtlCol="0">
            <a:spAutoFit/>
          </a:bodyPr>
          <a:lstStyle/>
          <a:p>
            <a:pPr algn="ctr"/>
            <a:r>
              <a:rPr lang="en-US" sz="1100" dirty="0">
                <a:solidFill>
                  <a:schemeClr val="tx1">
                    <a:lumMod val="75000"/>
                    <a:lumOff val="25000"/>
                  </a:schemeClr>
                </a:solidFill>
                <a:latin typeface="Messina Sans" pitchFamily="2" charset="77"/>
              </a:rPr>
              <a:t>2023 </a:t>
            </a:r>
          </a:p>
          <a:p>
            <a:pPr algn="ctr"/>
            <a:r>
              <a:rPr lang="en-US" sz="1100" dirty="0">
                <a:solidFill>
                  <a:schemeClr val="tx1">
                    <a:lumMod val="75000"/>
                    <a:lumOff val="25000"/>
                  </a:schemeClr>
                </a:solidFill>
                <a:latin typeface="Messina Sans" pitchFamily="2" charset="77"/>
              </a:rPr>
              <a:t>INTERIOR DESIGN HIP </a:t>
            </a:r>
          </a:p>
          <a:p>
            <a:pPr algn="ctr"/>
            <a:r>
              <a:rPr lang="en-US" sz="1100" dirty="0">
                <a:solidFill>
                  <a:schemeClr val="tx1">
                    <a:lumMod val="75000"/>
                    <a:lumOff val="25000"/>
                  </a:schemeClr>
                </a:solidFill>
                <a:latin typeface="Messina Sans" pitchFamily="2" charset="77"/>
              </a:rPr>
              <a:t>HONOREE</a:t>
            </a:r>
          </a:p>
        </p:txBody>
      </p:sp>
      <p:sp>
        <p:nvSpPr>
          <p:cNvPr id="10" name="TextBox 4">
            <a:extLst>
              <a:ext uri="{FF2B5EF4-FFF2-40B4-BE49-F238E27FC236}">
                <a16:creationId xmlns:a16="http://schemas.microsoft.com/office/drawing/2014/main" id="{7374C5F8-0682-E3EE-3150-41B32E929582}"/>
              </a:ext>
            </a:extLst>
          </p:cNvPr>
          <p:cNvSpPr txBox="1"/>
          <p:nvPr/>
        </p:nvSpPr>
        <p:spPr>
          <a:xfrm>
            <a:off x="2384974" y="4828030"/>
            <a:ext cx="1700934" cy="600164"/>
          </a:xfrm>
          <a:prstGeom prst="rect">
            <a:avLst/>
          </a:prstGeom>
          <a:noFill/>
        </p:spPr>
        <p:txBody>
          <a:bodyPr wrap="square" rtlCol="0">
            <a:spAutoFit/>
          </a:bodyPr>
          <a:lstStyle/>
          <a:p>
            <a:pPr algn="ctr"/>
            <a:r>
              <a:rPr lang="en-US" sz="1100" dirty="0">
                <a:solidFill>
                  <a:schemeClr val="tx1">
                    <a:lumMod val="75000"/>
                    <a:lumOff val="25000"/>
                  </a:schemeClr>
                </a:solidFill>
                <a:latin typeface="Messina Sans" pitchFamily="2" charset="77"/>
              </a:rPr>
              <a:t>2023</a:t>
            </a:r>
          </a:p>
          <a:p>
            <a:pPr algn="ctr"/>
            <a:r>
              <a:rPr lang="en-US" sz="1100" dirty="0">
                <a:solidFill>
                  <a:schemeClr val="tx1">
                    <a:lumMod val="75000"/>
                    <a:lumOff val="25000"/>
                  </a:schemeClr>
                </a:solidFill>
                <a:latin typeface="Messina Sans" pitchFamily="2" charset="77"/>
              </a:rPr>
              <a:t>BEST OF NEOCON</a:t>
            </a:r>
          </a:p>
          <a:p>
            <a:pPr algn="ctr"/>
            <a:r>
              <a:rPr lang="en-US" sz="1100" dirty="0">
                <a:solidFill>
                  <a:schemeClr val="tx1">
                    <a:lumMod val="75000"/>
                    <a:lumOff val="25000"/>
                  </a:schemeClr>
                </a:solidFill>
                <a:latin typeface="Messina Sans" pitchFamily="2" charset="77"/>
              </a:rPr>
              <a:t>WINNER</a:t>
            </a:r>
          </a:p>
        </p:txBody>
      </p:sp>
      <p:sp>
        <p:nvSpPr>
          <p:cNvPr id="3" name="TextBox 4">
            <a:extLst>
              <a:ext uri="{FF2B5EF4-FFF2-40B4-BE49-F238E27FC236}">
                <a16:creationId xmlns:a16="http://schemas.microsoft.com/office/drawing/2014/main" id="{FC7C3E81-14D9-983B-838B-04CA8825183D}"/>
              </a:ext>
            </a:extLst>
          </p:cNvPr>
          <p:cNvSpPr txBox="1"/>
          <p:nvPr/>
        </p:nvSpPr>
        <p:spPr>
          <a:xfrm>
            <a:off x="5038237" y="4828030"/>
            <a:ext cx="1795018" cy="600164"/>
          </a:xfrm>
          <a:prstGeom prst="rect">
            <a:avLst/>
          </a:prstGeom>
          <a:noFill/>
        </p:spPr>
        <p:txBody>
          <a:bodyPr wrap="square" rtlCol="0">
            <a:spAutoFit/>
          </a:bodyPr>
          <a:lstStyle/>
          <a:p>
            <a:pPr algn="ctr"/>
            <a:r>
              <a:rPr lang="en-US" sz="1100" dirty="0">
                <a:solidFill>
                  <a:schemeClr val="tx1">
                    <a:lumMod val="75000"/>
                    <a:lumOff val="25000"/>
                  </a:schemeClr>
                </a:solidFill>
                <a:latin typeface="Messina Sans" pitchFamily="2" charset="77"/>
              </a:rPr>
              <a:t>2023 </a:t>
            </a:r>
          </a:p>
          <a:p>
            <a:pPr algn="ctr"/>
            <a:r>
              <a:rPr lang="en-US" sz="1100" dirty="0">
                <a:solidFill>
                  <a:schemeClr val="tx1">
                    <a:lumMod val="75000"/>
                    <a:lumOff val="25000"/>
                  </a:schemeClr>
                </a:solidFill>
                <a:latin typeface="Messina Sans" pitchFamily="2" charset="77"/>
              </a:rPr>
              <a:t>INTERIOR DESIGN </a:t>
            </a:r>
          </a:p>
          <a:p>
            <a:pPr algn="ctr"/>
            <a:r>
              <a:rPr lang="en-US" sz="1100" dirty="0">
                <a:solidFill>
                  <a:schemeClr val="tx1">
                    <a:lumMod val="75000"/>
                    <a:lumOff val="25000"/>
                  </a:schemeClr>
                </a:solidFill>
                <a:latin typeface="Messina Sans" pitchFamily="2" charset="77"/>
              </a:rPr>
              <a:t>FINALIST</a:t>
            </a:r>
          </a:p>
        </p:txBody>
      </p:sp>
      <p:pic>
        <p:nvPicPr>
          <p:cNvPr id="11" name="Kuva 10" descr="Kuva, joka sisältää kohteen teksti, Grafiikka, muotoilu, kuvitus&#10;&#10;Kuvaus luotu automaattisesti">
            <a:extLst>
              <a:ext uri="{FF2B5EF4-FFF2-40B4-BE49-F238E27FC236}">
                <a16:creationId xmlns:a16="http://schemas.microsoft.com/office/drawing/2014/main" id="{2CC3A7ED-A575-7481-B89D-504304FA3013}"/>
              </a:ext>
            </a:extLst>
          </p:cNvPr>
          <p:cNvPicPr>
            <a:picLocks noChangeAspect="1"/>
          </p:cNvPicPr>
          <p:nvPr/>
        </p:nvPicPr>
        <p:blipFill>
          <a:blip r:embed="rId4"/>
          <a:stretch>
            <a:fillRect/>
          </a:stretch>
        </p:blipFill>
        <p:spPr>
          <a:xfrm>
            <a:off x="5305476" y="2514600"/>
            <a:ext cx="1260541" cy="2251645"/>
          </a:xfrm>
          <a:prstGeom prst="rect">
            <a:avLst/>
          </a:prstGeom>
        </p:spPr>
      </p:pic>
      <p:pic>
        <p:nvPicPr>
          <p:cNvPr id="13" name="Kuva 12" descr="Kuva, joka sisältää kohteen teksti, Fontti, logo, muotoilu&#10;&#10;Kuvaus luotu automaattisesti">
            <a:extLst>
              <a:ext uri="{FF2B5EF4-FFF2-40B4-BE49-F238E27FC236}">
                <a16:creationId xmlns:a16="http://schemas.microsoft.com/office/drawing/2014/main" id="{E28B64BD-13DC-09D0-DFFF-B9895E0F515A}"/>
              </a:ext>
            </a:extLst>
          </p:cNvPr>
          <p:cNvPicPr>
            <a:picLocks noChangeAspect="1"/>
          </p:cNvPicPr>
          <p:nvPr/>
        </p:nvPicPr>
        <p:blipFill rotWithShape="1">
          <a:blip r:embed="rId3"/>
          <a:srcRect l="50175" t="8288" b="26709"/>
          <a:stretch/>
        </p:blipFill>
        <p:spPr>
          <a:xfrm>
            <a:off x="2384974" y="2681515"/>
            <a:ext cx="1700934" cy="1425260"/>
          </a:xfrm>
          <a:prstGeom prst="rect">
            <a:avLst/>
          </a:prstGeom>
        </p:spPr>
      </p:pic>
      <p:sp>
        <p:nvSpPr>
          <p:cNvPr id="7" name="Tekstiruutu 4">
            <a:extLst>
              <a:ext uri="{FF2B5EF4-FFF2-40B4-BE49-F238E27FC236}">
                <a16:creationId xmlns:a16="http://schemas.microsoft.com/office/drawing/2014/main" id="{5BF25984-993C-F9FA-45CD-4ADC2613B8E6}"/>
              </a:ext>
            </a:extLst>
          </p:cNvPr>
          <p:cNvSpPr txBox="1"/>
          <p:nvPr/>
        </p:nvSpPr>
        <p:spPr>
          <a:xfrm>
            <a:off x="1988234" y="1058923"/>
            <a:ext cx="8215532" cy="901337"/>
          </a:xfrm>
          <a:prstGeom prst="rect">
            <a:avLst/>
          </a:prstGeom>
          <a:noFill/>
        </p:spPr>
        <p:txBody>
          <a:bodyPr wrap="square">
            <a:spAutoFit/>
          </a:bodyPr>
          <a:lstStyle/>
          <a:p>
            <a:pPr algn="ctr">
              <a:lnSpc>
                <a:spcPts val="6000"/>
              </a:lnSpc>
            </a:pPr>
            <a:r>
              <a:rPr lang="en-GB" sz="6600" dirty="0">
                <a:solidFill>
                  <a:schemeClr val="bg2">
                    <a:lumMod val="25000"/>
                  </a:schemeClr>
                </a:solidFill>
                <a:effectLst/>
                <a:latin typeface="Grifo M" panose="02050803090505060204" pitchFamily="18" charset="77"/>
              </a:rPr>
              <a:t>Awards &amp; </a:t>
            </a:r>
            <a:r>
              <a:rPr lang="en-GB" sz="6600" dirty="0">
                <a:solidFill>
                  <a:schemeClr val="bg2">
                    <a:lumMod val="25000"/>
                  </a:schemeClr>
                </a:solidFill>
                <a:latin typeface="Grifo M" panose="02050803090505060204" pitchFamily="18" charset="77"/>
              </a:rPr>
              <a:t>nominations</a:t>
            </a:r>
            <a:endParaRPr lang="en-GB" sz="6600">
              <a:solidFill>
                <a:schemeClr val="bg2">
                  <a:lumMod val="25000"/>
                </a:schemeClr>
              </a:solidFill>
              <a:effectLst/>
              <a:latin typeface="Messina Sans" pitchFamily="2" charset="77"/>
            </a:endParaRPr>
          </a:p>
        </p:txBody>
      </p:sp>
    </p:spTree>
    <p:extLst>
      <p:ext uri="{BB962C8B-B14F-4D97-AF65-F5344CB8AC3E}">
        <p14:creationId xmlns:p14="http://schemas.microsoft.com/office/powerpoint/2010/main" val="23658780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01820"/>
        </a:solidFill>
        <a:effectLst/>
      </p:bgPr>
    </p:bg>
    <p:spTree>
      <p:nvGrpSpPr>
        <p:cNvPr id="1" name=""/>
        <p:cNvGrpSpPr/>
        <p:nvPr/>
      </p:nvGrpSpPr>
      <p:grpSpPr>
        <a:xfrm>
          <a:off x="0" y="0"/>
          <a:ext cx="0" cy="0"/>
          <a:chOff x="0" y="0"/>
          <a:chExt cx="0" cy="0"/>
        </a:xfrm>
      </p:grpSpPr>
      <p:sp>
        <p:nvSpPr>
          <p:cNvPr id="8" name="Tekstiruutu 4">
            <a:extLst>
              <a:ext uri="{FF2B5EF4-FFF2-40B4-BE49-F238E27FC236}">
                <a16:creationId xmlns:a16="http://schemas.microsoft.com/office/drawing/2014/main" id="{6F049410-32ED-75A8-83AA-A7CA7BDA6532}"/>
              </a:ext>
            </a:extLst>
          </p:cNvPr>
          <p:cNvSpPr txBox="1"/>
          <p:nvPr/>
        </p:nvSpPr>
        <p:spPr>
          <a:xfrm>
            <a:off x="907056" y="1023979"/>
            <a:ext cx="3429369" cy="5027017"/>
          </a:xfrm>
          <a:prstGeom prst="rect">
            <a:avLst/>
          </a:prstGeom>
          <a:noFill/>
        </p:spPr>
        <p:txBody>
          <a:bodyPr wrap="square">
            <a:spAutoFit/>
          </a:bodyPr>
          <a:lstStyle/>
          <a:p>
            <a:pPr>
              <a:lnSpc>
                <a:spcPts val="4000"/>
              </a:lnSpc>
            </a:pPr>
            <a:r>
              <a:rPr lang="en-GB" sz="6600" dirty="0">
                <a:solidFill>
                  <a:schemeClr val="bg1">
                    <a:lumMod val="95000"/>
                  </a:schemeClr>
                </a:solidFill>
                <a:latin typeface="Grifo M" panose="02050803090505060204" pitchFamily="18" charset="77"/>
              </a:rPr>
              <a:t>NHS</a:t>
            </a:r>
          </a:p>
          <a:p>
            <a:pPr>
              <a:lnSpc>
                <a:spcPts val="4000"/>
              </a:lnSpc>
            </a:pPr>
            <a:r>
              <a:rPr lang="en-GB" sz="1600" b="1" dirty="0">
                <a:solidFill>
                  <a:schemeClr val="bg1">
                    <a:lumMod val="95000"/>
                  </a:schemeClr>
                </a:solidFill>
                <a:effectLst/>
                <a:latin typeface="Messina Sans Black" pitchFamily="2" charset="77"/>
              </a:rPr>
              <a:t>National Health Service (UK)</a:t>
            </a:r>
          </a:p>
          <a:p>
            <a:endParaRPr lang="fi-FI" sz="1600" dirty="0">
              <a:solidFill>
                <a:schemeClr val="bg1">
                  <a:lumMod val="95000"/>
                </a:schemeClr>
              </a:solidFill>
              <a:latin typeface="Messina Sans" pitchFamily="2" charset="77"/>
            </a:endParaRPr>
          </a:p>
          <a:p>
            <a:r>
              <a:rPr lang="fi-FI" sz="1400" b="1" dirty="0">
                <a:solidFill>
                  <a:schemeClr val="bg1">
                    <a:lumMod val="95000"/>
                  </a:schemeClr>
                </a:solidFill>
                <a:latin typeface="Messina Sans" pitchFamily="2" charset="77"/>
              </a:rPr>
              <a:t>“</a:t>
            </a:r>
            <a:r>
              <a:rPr lang="fi-FI" sz="1400" b="1" dirty="0" err="1">
                <a:solidFill>
                  <a:schemeClr val="bg1">
                    <a:lumMod val="95000"/>
                  </a:schemeClr>
                </a:solidFill>
                <a:latin typeface="Messina Sans" pitchFamily="2" charset="77"/>
              </a:rPr>
              <a:t>Thanks</a:t>
            </a:r>
            <a:r>
              <a:rPr lang="fi-FI" sz="1400" b="1" dirty="0">
                <a:solidFill>
                  <a:schemeClr val="bg1">
                    <a:lumMod val="95000"/>
                  </a:schemeClr>
                </a:solidFill>
                <a:latin typeface="Messina Sans" pitchFamily="2" charset="77"/>
              </a:rPr>
              <a:t> for </a:t>
            </a:r>
            <a:r>
              <a:rPr lang="fi-FI" sz="1400" b="1" dirty="0" err="1">
                <a:solidFill>
                  <a:schemeClr val="bg1">
                    <a:lumMod val="95000"/>
                  </a:schemeClr>
                </a:solidFill>
                <a:latin typeface="Messina Sans" pitchFamily="2" charset="77"/>
              </a:rPr>
              <a:t>providing</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this</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This</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allows</a:t>
            </a:r>
            <a:r>
              <a:rPr lang="fi-FI" sz="1400" b="1" dirty="0">
                <a:solidFill>
                  <a:schemeClr val="bg1">
                    <a:lumMod val="95000"/>
                  </a:schemeClr>
                </a:solidFill>
                <a:latin typeface="Messina Sans" pitchFamily="2" charset="77"/>
              </a:rPr>
              <a:t> for </a:t>
            </a:r>
            <a:r>
              <a:rPr lang="fi-FI" sz="1400" b="1" dirty="0" err="1">
                <a:solidFill>
                  <a:schemeClr val="bg1">
                    <a:lumMod val="95000"/>
                  </a:schemeClr>
                </a:solidFill>
                <a:latin typeface="Messina Sans" pitchFamily="2" charset="77"/>
              </a:rPr>
              <a:t>quick</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power</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rests</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which</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are</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essential</a:t>
            </a:r>
            <a:r>
              <a:rPr lang="fi-FI" sz="1400" b="1" dirty="0">
                <a:solidFill>
                  <a:schemeClr val="bg1">
                    <a:lumMod val="95000"/>
                  </a:schemeClr>
                </a:solidFill>
                <a:latin typeface="Messina Sans" pitchFamily="2" charset="77"/>
              </a:rPr>
              <a:t> for </a:t>
            </a:r>
            <a:r>
              <a:rPr lang="fi-FI" sz="1400" b="1" dirty="0" err="1">
                <a:solidFill>
                  <a:schemeClr val="bg1">
                    <a:lumMod val="95000"/>
                  </a:schemeClr>
                </a:solidFill>
                <a:latin typeface="Messina Sans" pitchFamily="2" charset="77"/>
              </a:rPr>
              <a:t>recharge</a:t>
            </a:r>
            <a:r>
              <a:rPr lang="fi-FI" sz="1400" b="1" dirty="0">
                <a:solidFill>
                  <a:schemeClr val="bg1">
                    <a:lumMod val="95000"/>
                  </a:schemeClr>
                </a:solidFill>
                <a:latin typeface="Messina Sans" pitchFamily="2" charset="77"/>
              </a:rPr>
              <a:t> on a long </a:t>
            </a:r>
            <a:r>
              <a:rPr lang="fi-FI" sz="1400" b="1" dirty="0" err="1">
                <a:solidFill>
                  <a:schemeClr val="bg1">
                    <a:lumMod val="95000"/>
                  </a:schemeClr>
                </a:solidFill>
                <a:latin typeface="Messina Sans" pitchFamily="2" charset="77"/>
              </a:rPr>
              <a:t>night</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shift</a:t>
            </a:r>
            <a:r>
              <a:rPr lang="fi-FI" sz="1400" b="1" dirty="0">
                <a:solidFill>
                  <a:schemeClr val="bg1">
                    <a:lumMod val="95000"/>
                  </a:schemeClr>
                </a:solidFill>
                <a:latin typeface="Messina Sans" pitchFamily="2" charset="77"/>
              </a:rPr>
              <a:t>. The </a:t>
            </a:r>
            <a:r>
              <a:rPr lang="fi-FI" sz="1400" b="1" dirty="0" err="1">
                <a:solidFill>
                  <a:schemeClr val="bg1">
                    <a:lumMod val="95000"/>
                  </a:schemeClr>
                </a:solidFill>
                <a:latin typeface="Messina Sans" pitchFamily="2" charset="77"/>
              </a:rPr>
              <a:t>sensory</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deprivation</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helps</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people</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who</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are</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unable</a:t>
            </a:r>
            <a:r>
              <a:rPr lang="fi-FI" sz="1400" b="1" dirty="0">
                <a:solidFill>
                  <a:schemeClr val="bg1">
                    <a:lumMod val="95000"/>
                  </a:schemeClr>
                </a:solidFill>
                <a:latin typeface="Messina Sans" pitchFamily="2" charset="77"/>
              </a:rPr>
              <a:t> to </a:t>
            </a:r>
            <a:r>
              <a:rPr lang="fi-FI" sz="1400" b="1" dirty="0" err="1">
                <a:solidFill>
                  <a:schemeClr val="bg1">
                    <a:lumMod val="95000"/>
                  </a:schemeClr>
                </a:solidFill>
                <a:latin typeface="Messina Sans" pitchFamily="2" charset="77"/>
              </a:rPr>
              <a:t>nap</a:t>
            </a:r>
            <a:r>
              <a:rPr lang="fi-FI" sz="1400" b="1" dirty="0">
                <a:solidFill>
                  <a:schemeClr val="bg1">
                    <a:lumMod val="95000"/>
                  </a:schemeClr>
                </a:solidFill>
                <a:latin typeface="Messina Sans" pitchFamily="2" charset="77"/>
              </a:rPr>
              <a:t> as </a:t>
            </a:r>
            <a:r>
              <a:rPr lang="fi-FI" sz="1400" b="1" dirty="0" err="1">
                <a:solidFill>
                  <a:schemeClr val="bg1">
                    <a:lumMod val="95000"/>
                  </a:schemeClr>
                </a:solidFill>
                <a:latin typeface="Messina Sans" pitchFamily="2" charset="77"/>
              </a:rPr>
              <a:t>well</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Good</a:t>
            </a:r>
            <a:r>
              <a:rPr lang="fi-FI" sz="1400" b="1" dirty="0">
                <a:solidFill>
                  <a:schemeClr val="bg1">
                    <a:lumMod val="95000"/>
                  </a:schemeClr>
                </a:solidFill>
                <a:latin typeface="Messina Sans" pitchFamily="2" charset="77"/>
              </a:rPr>
              <a:t> to </a:t>
            </a:r>
            <a:r>
              <a:rPr lang="fi-FI" sz="1400" b="1" dirty="0" err="1">
                <a:solidFill>
                  <a:schemeClr val="bg1">
                    <a:lumMod val="95000"/>
                  </a:schemeClr>
                </a:solidFill>
                <a:latin typeface="Messina Sans" pitchFamily="2" charset="77"/>
              </a:rPr>
              <a:t>switch</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off</a:t>
            </a:r>
            <a:r>
              <a:rPr lang="fi-FI" sz="1400" b="1" dirty="0">
                <a:solidFill>
                  <a:schemeClr val="bg1">
                    <a:lumMod val="95000"/>
                  </a:schemeClr>
                </a:solidFill>
                <a:latin typeface="Messina Sans" pitchFamily="2" charset="77"/>
              </a:rPr>
              <a:t> for 10/20 </a:t>
            </a:r>
            <a:r>
              <a:rPr lang="fi-FI" sz="1400" b="1" dirty="0" err="1">
                <a:solidFill>
                  <a:schemeClr val="bg1">
                    <a:lumMod val="95000"/>
                  </a:schemeClr>
                </a:solidFill>
                <a:latin typeface="Messina Sans" pitchFamily="2" charset="77"/>
              </a:rPr>
              <a:t>minutes</a:t>
            </a:r>
            <a:r>
              <a:rPr lang="fi-FI" sz="1400" b="1" dirty="0">
                <a:solidFill>
                  <a:schemeClr val="bg1">
                    <a:lumMod val="95000"/>
                  </a:schemeClr>
                </a:solidFill>
                <a:latin typeface="Messina Sans" pitchFamily="2" charset="77"/>
              </a:rPr>
              <a:t> to </a:t>
            </a:r>
            <a:r>
              <a:rPr lang="fi-FI" sz="1400" b="1" dirty="0" err="1">
                <a:solidFill>
                  <a:schemeClr val="bg1">
                    <a:lumMod val="95000"/>
                  </a:schemeClr>
                </a:solidFill>
                <a:latin typeface="Messina Sans" pitchFamily="2" charset="77"/>
              </a:rPr>
              <a:t>allow</a:t>
            </a:r>
            <a:r>
              <a:rPr lang="fi-FI" sz="1400" b="1" dirty="0">
                <a:solidFill>
                  <a:schemeClr val="bg1">
                    <a:lumMod val="95000"/>
                  </a:schemeClr>
                </a:solidFill>
                <a:latin typeface="Messina Sans" pitchFamily="2" charset="77"/>
              </a:rPr>
              <a:t> for </a:t>
            </a:r>
            <a:r>
              <a:rPr lang="fi-FI" sz="1400" b="1" dirty="0" err="1">
                <a:solidFill>
                  <a:schemeClr val="bg1">
                    <a:lumMod val="95000"/>
                  </a:schemeClr>
                </a:solidFill>
                <a:latin typeface="Messina Sans" pitchFamily="2" charset="77"/>
              </a:rPr>
              <a:t>recharging</a:t>
            </a:r>
            <a:r>
              <a:rPr lang="fi-FI" sz="1400" b="1" dirty="0">
                <a:solidFill>
                  <a:schemeClr val="bg1">
                    <a:lumMod val="95000"/>
                  </a:schemeClr>
                </a:solidFill>
                <a:latin typeface="Messina Sans" pitchFamily="2" charset="77"/>
              </a:rPr>
              <a:t> for </a:t>
            </a:r>
            <a:r>
              <a:rPr lang="fi-FI" sz="1400" b="1" dirty="0" err="1">
                <a:solidFill>
                  <a:schemeClr val="bg1">
                    <a:lumMod val="95000"/>
                  </a:schemeClr>
                </a:solidFill>
                <a:latin typeface="Messina Sans" pitchFamily="2" charset="77"/>
              </a:rPr>
              <a:t>shifts</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They</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will</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be</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very</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welcome</a:t>
            </a:r>
            <a:r>
              <a:rPr lang="fi-FI" sz="1400" b="1" dirty="0">
                <a:solidFill>
                  <a:schemeClr val="bg1">
                    <a:lumMod val="95000"/>
                  </a:schemeClr>
                </a:solidFill>
                <a:latin typeface="Messina Sans" pitchFamily="2" charset="77"/>
              </a:rPr>
              <a:t> for </a:t>
            </a:r>
            <a:r>
              <a:rPr lang="fi-FI" sz="1400" b="1" dirty="0" err="1">
                <a:solidFill>
                  <a:schemeClr val="bg1">
                    <a:lumMod val="95000"/>
                  </a:schemeClr>
                </a:solidFill>
                <a:latin typeface="Messina Sans" pitchFamily="2" charset="77"/>
              </a:rPr>
              <a:t>the</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wellbeing</a:t>
            </a:r>
            <a:r>
              <a:rPr lang="fi-FI" sz="1400" b="1" dirty="0">
                <a:solidFill>
                  <a:schemeClr val="bg1">
                    <a:lumMod val="95000"/>
                  </a:schemeClr>
                </a:solidFill>
                <a:latin typeface="Messina Sans" pitchFamily="2" charset="77"/>
              </a:rPr>
              <a:t> of </a:t>
            </a:r>
            <a:r>
              <a:rPr lang="fi-FI" sz="1400" b="1" dirty="0" err="1">
                <a:solidFill>
                  <a:schemeClr val="bg1">
                    <a:lumMod val="95000"/>
                  </a:schemeClr>
                </a:solidFill>
                <a:latin typeface="Messina Sans" pitchFamily="2" charset="77"/>
              </a:rPr>
              <a:t>the</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intensive</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care</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clinics</a:t>
            </a:r>
            <a:r>
              <a:rPr lang="fi-FI" sz="1400" b="1" dirty="0">
                <a:solidFill>
                  <a:schemeClr val="bg1">
                    <a:lumMod val="95000"/>
                  </a:schemeClr>
                </a:solidFill>
                <a:latin typeface="Messina Sans" pitchFamily="2" charset="77"/>
              </a:rPr>
              <a:t> team in </a:t>
            </a:r>
            <a:r>
              <a:rPr lang="fi-FI" sz="1400" b="1" dirty="0" err="1">
                <a:solidFill>
                  <a:schemeClr val="bg1">
                    <a:lumMod val="95000"/>
                  </a:schemeClr>
                </a:solidFill>
                <a:latin typeface="Messina Sans" pitchFamily="2" charset="77"/>
              </a:rPr>
              <a:t>the</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coming</a:t>
            </a:r>
            <a:r>
              <a:rPr lang="fi-FI" sz="1400" b="1" dirty="0">
                <a:solidFill>
                  <a:schemeClr val="bg1">
                    <a:lumMod val="95000"/>
                  </a:schemeClr>
                </a:solidFill>
                <a:latin typeface="Messina Sans" pitchFamily="2" charset="77"/>
              </a:rPr>
              <a:t> </a:t>
            </a:r>
            <a:r>
              <a:rPr lang="fi-FI" sz="1400" b="1" dirty="0" err="1">
                <a:solidFill>
                  <a:schemeClr val="bg1">
                    <a:lumMod val="95000"/>
                  </a:schemeClr>
                </a:solidFill>
                <a:latin typeface="Messina Sans" pitchFamily="2" charset="77"/>
              </a:rPr>
              <a:t>months</a:t>
            </a:r>
            <a:r>
              <a:rPr lang="fi-FI" sz="1400" b="1" dirty="0">
                <a:solidFill>
                  <a:schemeClr val="bg1">
                    <a:lumMod val="95000"/>
                  </a:schemeClr>
                </a:solidFill>
                <a:latin typeface="Messina Sans" pitchFamily="2" charset="77"/>
              </a:rPr>
              <a:t>.”</a:t>
            </a:r>
          </a:p>
          <a:p>
            <a:endParaRPr lang="fi-FI" sz="1400" dirty="0">
              <a:solidFill>
                <a:schemeClr val="bg1">
                  <a:lumMod val="95000"/>
                </a:schemeClr>
              </a:solidFill>
              <a:latin typeface="Messina Sans" pitchFamily="2" charset="77"/>
            </a:endParaRPr>
          </a:p>
          <a:p>
            <a:r>
              <a:rPr lang="fi-FI" sz="1400" dirty="0" err="1">
                <a:solidFill>
                  <a:schemeClr val="bg1">
                    <a:lumMod val="95000"/>
                  </a:schemeClr>
                </a:solidFill>
                <a:latin typeface="Messina Sans" pitchFamily="2" charset="77"/>
              </a:rPr>
              <a:t>Dr</a:t>
            </a:r>
            <a:r>
              <a:rPr lang="fi-FI" sz="1400" dirty="0">
                <a:solidFill>
                  <a:schemeClr val="bg1">
                    <a:lumMod val="95000"/>
                  </a:schemeClr>
                </a:solidFill>
                <a:latin typeface="Messina Sans" pitchFamily="2" charset="77"/>
              </a:rPr>
              <a:t> </a:t>
            </a:r>
            <a:r>
              <a:rPr lang="fi-FI" sz="1400" dirty="0" err="1">
                <a:solidFill>
                  <a:schemeClr val="bg1">
                    <a:lumMod val="95000"/>
                  </a:schemeClr>
                </a:solidFill>
                <a:latin typeface="Messina Sans" pitchFamily="2" charset="77"/>
              </a:rPr>
              <a:t>Eoin</a:t>
            </a:r>
            <a:r>
              <a:rPr lang="fi-FI" sz="1400" dirty="0">
                <a:solidFill>
                  <a:schemeClr val="bg1">
                    <a:lumMod val="95000"/>
                  </a:schemeClr>
                </a:solidFill>
                <a:latin typeface="Messina Sans" pitchFamily="2" charset="77"/>
              </a:rPr>
              <a:t> </a:t>
            </a:r>
            <a:r>
              <a:rPr lang="fi-FI" sz="1400" dirty="0" err="1">
                <a:solidFill>
                  <a:schemeClr val="bg1">
                    <a:lumMod val="95000"/>
                  </a:schemeClr>
                </a:solidFill>
                <a:latin typeface="Messina Sans" pitchFamily="2" charset="77"/>
              </a:rPr>
              <a:t>Dore</a:t>
            </a:r>
            <a:r>
              <a:rPr lang="fi-FI" sz="1400" dirty="0">
                <a:solidFill>
                  <a:schemeClr val="bg1">
                    <a:lumMod val="95000"/>
                  </a:schemeClr>
                </a:solidFill>
                <a:latin typeface="Messina Sans" pitchFamily="2" charset="77"/>
              </a:rPr>
              <a:t> ACCS CT2 </a:t>
            </a:r>
            <a:r>
              <a:rPr lang="fi-FI" sz="1400" dirty="0" err="1">
                <a:solidFill>
                  <a:schemeClr val="bg1">
                    <a:lumMod val="95000"/>
                  </a:schemeClr>
                </a:solidFill>
                <a:latin typeface="Messina Sans" pitchFamily="2" charset="77"/>
              </a:rPr>
              <a:t>Anaesthetics</a:t>
            </a:r>
            <a:br>
              <a:rPr lang="fi-FI" sz="1400" dirty="0">
                <a:solidFill>
                  <a:schemeClr val="bg1">
                    <a:lumMod val="95000"/>
                  </a:schemeClr>
                </a:solidFill>
                <a:latin typeface="Messina Sans" pitchFamily="2" charset="77"/>
              </a:rPr>
            </a:br>
            <a:r>
              <a:rPr lang="fi-FI" sz="1400" dirty="0">
                <a:solidFill>
                  <a:schemeClr val="bg1">
                    <a:lumMod val="95000"/>
                  </a:schemeClr>
                </a:solidFill>
                <a:latin typeface="Messina Sans" pitchFamily="2" charset="77"/>
              </a:rPr>
              <a:t>CT </a:t>
            </a:r>
            <a:r>
              <a:rPr lang="fi-FI" sz="1400" dirty="0" err="1">
                <a:solidFill>
                  <a:schemeClr val="bg1">
                    <a:lumMod val="95000"/>
                  </a:schemeClr>
                </a:solidFill>
                <a:latin typeface="Messina Sans" pitchFamily="2" charset="77"/>
              </a:rPr>
              <a:t>Anaesthetics</a:t>
            </a:r>
            <a:r>
              <a:rPr lang="fi-FI" sz="1400" dirty="0">
                <a:solidFill>
                  <a:schemeClr val="bg1">
                    <a:lumMod val="95000"/>
                  </a:schemeClr>
                </a:solidFill>
                <a:latin typeface="Messina Sans" pitchFamily="2" charset="77"/>
              </a:rPr>
              <a:t> </a:t>
            </a:r>
            <a:r>
              <a:rPr lang="fi-FI" sz="1400" dirty="0" err="1">
                <a:solidFill>
                  <a:schemeClr val="bg1">
                    <a:lumMod val="95000"/>
                  </a:schemeClr>
                </a:solidFill>
                <a:latin typeface="Messina Sans" pitchFamily="2" charset="77"/>
              </a:rPr>
              <a:t>Trainee</a:t>
            </a:r>
            <a:r>
              <a:rPr lang="fi-FI" sz="1400" dirty="0">
                <a:solidFill>
                  <a:schemeClr val="bg1">
                    <a:lumMod val="95000"/>
                  </a:schemeClr>
                </a:solidFill>
                <a:latin typeface="Messina Sans" pitchFamily="2" charset="77"/>
              </a:rPr>
              <a:t> </a:t>
            </a:r>
            <a:r>
              <a:rPr lang="fi-FI" sz="1400" dirty="0" err="1">
                <a:solidFill>
                  <a:schemeClr val="bg1">
                    <a:lumMod val="95000"/>
                  </a:schemeClr>
                </a:solidFill>
                <a:latin typeface="Messina Sans" pitchFamily="2" charset="77"/>
              </a:rPr>
              <a:t>Rep</a:t>
            </a:r>
            <a:endParaRPr lang="fi-FI" sz="1400" dirty="0">
              <a:solidFill>
                <a:schemeClr val="bg1">
                  <a:lumMod val="95000"/>
                </a:schemeClr>
              </a:solidFill>
              <a:latin typeface="Messina Sans" pitchFamily="2" charset="77"/>
            </a:endParaRPr>
          </a:p>
          <a:p>
            <a:r>
              <a:rPr lang="fi-FI" sz="1400" spc="-10" dirty="0">
                <a:solidFill>
                  <a:schemeClr val="bg1">
                    <a:lumMod val="95000"/>
                  </a:schemeClr>
                </a:solidFill>
                <a:latin typeface="Messina Sans" pitchFamily="2" charset="77"/>
              </a:rPr>
              <a:t>SWBH JDF Chair and </a:t>
            </a:r>
            <a:r>
              <a:rPr lang="fi-FI" sz="1400" spc="-10" dirty="0" err="1">
                <a:solidFill>
                  <a:schemeClr val="bg1">
                    <a:lumMod val="95000"/>
                  </a:schemeClr>
                </a:solidFill>
                <a:latin typeface="Messina Sans" pitchFamily="2" charset="77"/>
              </a:rPr>
              <a:t>Wellbeing</a:t>
            </a:r>
            <a:r>
              <a:rPr lang="fi-FI" sz="1400" spc="-10" dirty="0">
                <a:solidFill>
                  <a:schemeClr val="bg1">
                    <a:lumMod val="95000"/>
                  </a:schemeClr>
                </a:solidFill>
                <a:latin typeface="Messina Sans" pitchFamily="2" charset="77"/>
              </a:rPr>
              <a:t> </a:t>
            </a:r>
            <a:r>
              <a:rPr lang="fi-FI" sz="1400" spc="-10" dirty="0" err="1">
                <a:solidFill>
                  <a:schemeClr val="bg1">
                    <a:lumMod val="95000"/>
                  </a:schemeClr>
                </a:solidFill>
                <a:latin typeface="Messina Sans" pitchFamily="2" charset="77"/>
              </a:rPr>
              <a:t>Council</a:t>
            </a:r>
            <a:r>
              <a:rPr lang="fi-FI" sz="1400" spc="-10" dirty="0">
                <a:solidFill>
                  <a:schemeClr val="bg1">
                    <a:lumMod val="95000"/>
                  </a:schemeClr>
                </a:solidFill>
                <a:latin typeface="Messina Sans" pitchFamily="2" charset="77"/>
              </a:rPr>
              <a:t> </a:t>
            </a:r>
            <a:r>
              <a:rPr lang="fi-FI" sz="1400" spc="-10" dirty="0" err="1">
                <a:solidFill>
                  <a:schemeClr val="bg1">
                    <a:lumMod val="95000"/>
                  </a:schemeClr>
                </a:solidFill>
                <a:latin typeface="Messina Sans" pitchFamily="2" charset="77"/>
              </a:rPr>
              <a:t>Co</a:t>
            </a:r>
            <a:r>
              <a:rPr lang="fi-FI" sz="1400" spc="-10" dirty="0">
                <a:solidFill>
                  <a:schemeClr val="bg1">
                    <a:lumMod val="95000"/>
                  </a:schemeClr>
                </a:solidFill>
                <a:latin typeface="Messina Sans" pitchFamily="2" charset="77"/>
              </a:rPr>
              <a:t>-Chair City </a:t>
            </a:r>
            <a:r>
              <a:rPr lang="fi-FI" sz="1400" spc="-10" dirty="0" err="1">
                <a:solidFill>
                  <a:schemeClr val="bg1">
                    <a:lumMod val="95000"/>
                  </a:schemeClr>
                </a:solidFill>
                <a:latin typeface="Messina Sans" pitchFamily="2" charset="77"/>
              </a:rPr>
              <a:t>Hospital</a:t>
            </a:r>
            <a:br>
              <a:rPr lang="fi-FI" sz="1400" dirty="0">
                <a:solidFill>
                  <a:schemeClr val="bg1">
                    <a:lumMod val="95000"/>
                  </a:schemeClr>
                </a:solidFill>
                <a:latin typeface="Messina Sans" pitchFamily="2" charset="77"/>
              </a:rPr>
            </a:br>
            <a:r>
              <a:rPr lang="fi-FI" sz="1400" dirty="0" err="1">
                <a:solidFill>
                  <a:schemeClr val="bg1">
                    <a:lumMod val="95000"/>
                  </a:schemeClr>
                </a:solidFill>
                <a:latin typeface="Messina Sans" pitchFamily="2" charset="77"/>
              </a:rPr>
              <a:t>Sandwell</a:t>
            </a:r>
            <a:r>
              <a:rPr lang="fi-FI" sz="1400" dirty="0">
                <a:solidFill>
                  <a:schemeClr val="bg1">
                    <a:lumMod val="95000"/>
                  </a:schemeClr>
                </a:solidFill>
                <a:latin typeface="Messina Sans" pitchFamily="2" charset="77"/>
              </a:rPr>
              <a:t> and West Birmingham </a:t>
            </a:r>
            <a:r>
              <a:rPr lang="fi-FI" sz="1400" dirty="0" err="1">
                <a:solidFill>
                  <a:schemeClr val="bg1">
                    <a:lumMod val="95000"/>
                  </a:schemeClr>
                </a:solidFill>
                <a:latin typeface="Messina Sans" pitchFamily="2" charset="77"/>
              </a:rPr>
              <a:t>Hospitals</a:t>
            </a:r>
            <a:r>
              <a:rPr lang="fi-FI" sz="1400" dirty="0">
                <a:solidFill>
                  <a:schemeClr val="bg1">
                    <a:lumMod val="95000"/>
                  </a:schemeClr>
                </a:solidFill>
                <a:latin typeface="Messina Sans" pitchFamily="2" charset="77"/>
              </a:rPr>
              <a:t> </a:t>
            </a:r>
            <a:r>
              <a:rPr lang="fi-FI" sz="1400" dirty="0" err="1">
                <a:solidFill>
                  <a:schemeClr val="bg1">
                    <a:lumMod val="95000"/>
                  </a:schemeClr>
                </a:solidFill>
                <a:latin typeface="Messina Sans" pitchFamily="2" charset="77"/>
              </a:rPr>
              <a:t>Trust</a:t>
            </a:r>
            <a:endParaRPr lang="fi-FI" sz="1400" dirty="0">
              <a:solidFill>
                <a:schemeClr val="bg1">
                  <a:lumMod val="95000"/>
                </a:schemeClr>
              </a:solidFill>
              <a:latin typeface="Messina Sans" pitchFamily="2" charset="77"/>
            </a:endParaRPr>
          </a:p>
        </p:txBody>
      </p:sp>
      <p:pic>
        <p:nvPicPr>
          <p:cNvPr id="9" name="Picture 8" descr="A room with plants in it&#10;&#10;Description automatically generated">
            <a:extLst>
              <a:ext uri="{FF2B5EF4-FFF2-40B4-BE49-F238E27FC236}">
                <a16:creationId xmlns:a16="http://schemas.microsoft.com/office/drawing/2014/main" id="{19CA4B3D-9A1B-4E6C-58BE-DD675455BEAD}"/>
              </a:ext>
            </a:extLst>
          </p:cNvPr>
          <p:cNvPicPr>
            <a:picLocks noChangeAspect="1"/>
          </p:cNvPicPr>
          <p:nvPr/>
        </p:nvPicPr>
        <p:blipFill rotWithShape="1">
          <a:blip r:embed="rId3"/>
          <a:srcRect l="10091" t="11739" r="30639" b="13261"/>
          <a:stretch/>
        </p:blipFill>
        <p:spPr>
          <a:xfrm>
            <a:off x="4965895" y="0"/>
            <a:ext cx="7226105" cy="6858000"/>
          </a:xfrm>
          <a:prstGeom prst="rect">
            <a:avLst/>
          </a:prstGeom>
        </p:spPr>
      </p:pic>
    </p:spTree>
    <p:extLst>
      <p:ext uri="{BB962C8B-B14F-4D97-AF65-F5344CB8AC3E}">
        <p14:creationId xmlns:p14="http://schemas.microsoft.com/office/powerpoint/2010/main" val="4153784570"/>
      </p:ext>
    </p:extLst>
  </p:cSld>
  <p:clrMapOvr>
    <a:masterClrMapping/>
  </p:clrMapOvr>
  <mc:AlternateContent xmlns:mc="http://schemas.openxmlformats.org/markup-compatibility/2006" xmlns:p14="http://schemas.microsoft.com/office/powerpoint/2010/main">
    <mc:Choice Requires="p14">
      <p:transition spd="slow" p14:dur="2000" advClick="0" advTm="5000"/>
    </mc:Choice>
    <mc:Fallback xmlns="">
      <p:transition spd="slow" advClick="0" advTm="5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tsikko 1">
            <a:extLst>
              <a:ext uri="{FF2B5EF4-FFF2-40B4-BE49-F238E27FC236}">
                <a16:creationId xmlns:a16="http://schemas.microsoft.com/office/drawing/2014/main" id="{D2D166CD-8B23-9F3F-40F0-CF14AD3202A3}"/>
              </a:ext>
            </a:extLst>
          </p:cNvPr>
          <p:cNvSpPr txBox="1">
            <a:spLocks/>
          </p:cNvSpPr>
          <p:nvPr/>
        </p:nvSpPr>
        <p:spPr>
          <a:xfrm>
            <a:off x="1967696" y="555585"/>
            <a:ext cx="8256608" cy="127785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i-FI" sz="6600" dirty="0">
                <a:solidFill>
                  <a:schemeClr val="bg2">
                    <a:lumMod val="25000"/>
                  </a:schemeClr>
                </a:solidFill>
                <a:latin typeface="Grifo M" panose="02050803090505060204" pitchFamily="18" charset="77"/>
              </a:rPr>
              <a:t>Customers</a:t>
            </a:r>
            <a:r>
              <a:rPr lang="fi-FI" sz="6600" dirty="0">
                <a:solidFill>
                  <a:schemeClr val="tx1">
                    <a:lumMod val="65000"/>
                    <a:lumOff val="35000"/>
                  </a:schemeClr>
                </a:solidFill>
                <a:latin typeface="Grifo M" panose="02050803090505060204" pitchFamily="18" charset="77"/>
              </a:rPr>
              <a:t> </a:t>
            </a:r>
            <a:endParaRPr lang="fi-FI" sz="6600" dirty="0">
              <a:solidFill>
                <a:schemeClr val="tx1">
                  <a:lumMod val="65000"/>
                  <a:lumOff val="35000"/>
                </a:schemeClr>
              </a:solidFill>
              <a:latin typeface="Messina Sans" pitchFamily="2" charset="77"/>
            </a:endParaRPr>
          </a:p>
        </p:txBody>
      </p:sp>
      <p:sp>
        <p:nvSpPr>
          <p:cNvPr id="3" name="Tekstiruutu 2">
            <a:extLst>
              <a:ext uri="{FF2B5EF4-FFF2-40B4-BE49-F238E27FC236}">
                <a16:creationId xmlns:a16="http://schemas.microsoft.com/office/drawing/2014/main" id="{CA096ADD-8706-B98F-3481-232BE85C8D28}"/>
              </a:ext>
            </a:extLst>
          </p:cNvPr>
          <p:cNvSpPr txBox="1"/>
          <p:nvPr/>
        </p:nvSpPr>
        <p:spPr>
          <a:xfrm>
            <a:off x="1523999" y="6183251"/>
            <a:ext cx="9144001" cy="307777"/>
          </a:xfrm>
          <a:prstGeom prst="rect">
            <a:avLst/>
          </a:prstGeom>
          <a:noFill/>
        </p:spPr>
        <p:txBody>
          <a:bodyPr wrap="square">
            <a:spAutoFit/>
          </a:bodyPr>
          <a:lstStyle/>
          <a:p>
            <a:pPr algn="ctr"/>
            <a:r>
              <a:rPr lang="fi-FI" sz="1400" dirty="0">
                <a:effectLst/>
                <a:latin typeface="Messina Sans" pitchFamily="2" charset="77"/>
              </a:rPr>
              <a:t>NOTE: </a:t>
            </a:r>
            <a:r>
              <a:rPr lang="fi-FI" sz="1400" dirty="0" err="1">
                <a:effectLst/>
                <a:latin typeface="Messina Sans" pitchFamily="2" charset="77"/>
              </a:rPr>
              <a:t>This</a:t>
            </a:r>
            <a:r>
              <a:rPr lang="fi-FI" sz="1400" dirty="0">
                <a:effectLst/>
                <a:latin typeface="Messina Sans" pitchFamily="2" charset="77"/>
              </a:rPr>
              <a:t> </a:t>
            </a:r>
            <a:r>
              <a:rPr lang="fi-FI" sz="1400" dirty="0" err="1">
                <a:effectLst/>
                <a:latin typeface="Messina Sans" pitchFamily="2" charset="77"/>
              </a:rPr>
              <a:t>document</a:t>
            </a:r>
            <a:r>
              <a:rPr lang="fi-FI" sz="1400" dirty="0">
                <a:effectLst/>
                <a:latin typeface="Messina Sans" pitchFamily="2" charset="77"/>
              </a:rPr>
              <a:t> </a:t>
            </a:r>
            <a:r>
              <a:rPr lang="fi-FI" sz="1400" dirty="0">
                <a:latin typeface="Messina Sans" pitchFamily="2" charset="77"/>
              </a:rPr>
              <a:t>is </a:t>
            </a:r>
            <a:r>
              <a:rPr lang="fi-FI" sz="1400" dirty="0" err="1">
                <a:effectLst/>
                <a:latin typeface="Messina Sans" pitchFamily="2" charset="77"/>
              </a:rPr>
              <a:t>confidential</a:t>
            </a:r>
            <a:r>
              <a:rPr lang="fi-FI" sz="1400" dirty="0">
                <a:effectLst/>
                <a:latin typeface="Messina Sans" pitchFamily="2" charset="77"/>
              </a:rPr>
              <a:t>, and </a:t>
            </a:r>
            <a:r>
              <a:rPr lang="fi-FI" sz="1400" dirty="0" err="1">
                <a:effectLst/>
                <a:latin typeface="Messina Sans" pitchFamily="2" charset="77"/>
              </a:rPr>
              <a:t>its</a:t>
            </a:r>
            <a:r>
              <a:rPr lang="fi-FI" sz="1400" dirty="0">
                <a:effectLst/>
                <a:latin typeface="Messina Sans" pitchFamily="2" charset="77"/>
              </a:rPr>
              <a:t> </a:t>
            </a:r>
            <a:r>
              <a:rPr lang="fi-FI" sz="1400" dirty="0" err="1">
                <a:effectLst/>
                <a:latin typeface="Messina Sans" pitchFamily="2" charset="77"/>
              </a:rPr>
              <a:t>distribution</a:t>
            </a:r>
            <a:r>
              <a:rPr lang="fi-FI" sz="1400" dirty="0">
                <a:effectLst/>
                <a:latin typeface="Messina Sans" pitchFamily="2" charset="77"/>
              </a:rPr>
              <a:t> outside </a:t>
            </a:r>
            <a:r>
              <a:rPr lang="fi-FI" sz="1400" dirty="0" err="1">
                <a:effectLst/>
                <a:latin typeface="Messina Sans" pitchFamily="2" charset="77"/>
              </a:rPr>
              <a:t>the</a:t>
            </a:r>
            <a:r>
              <a:rPr lang="fi-FI" sz="1400" dirty="0">
                <a:effectLst/>
                <a:latin typeface="Messina Sans" pitchFamily="2" charset="77"/>
              </a:rPr>
              <a:t> </a:t>
            </a:r>
            <a:r>
              <a:rPr lang="fi-FI" sz="1400" dirty="0" err="1">
                <a:effectLst/>
                <a:latin typeface="Messina Sans" pitchFamily="2" charset="77"/>
              </a:rPr>
              <a:t>recipient</a:t>
            </a:r>
            <a:r>
              <a:rPr lang="fi-FI" sz="1400" dirty="0">
                <a:effectLst/>
                <a:latin typeface="Messina Sans" pitchFamily="2" charset="77"/>
              </a:rPr>
              <a:t> </a:t>
            </a:r>
            <a:r>
              <a:rPr lang="fi-FI" sz="1400" dirty="0" err="1">
                <a:effectLst/>
                <a:latin typeface="Messina Sans" pitchFamily="2" charset="77"/>
              </a:rPr>
              <a:t>organization</a:t>
            </a:r>
            <a:r>
              <a:rPr lang="fi-FI" sz="1400" dirty="0">
                <a:effectLst/>
                <a:latin typeface="Messina Sans" pitchFamily="2" charset="77"/>
              </a:rPr>
              <a:t> is </a:t>
            </a:r>
            <a:r>
              <a:rPr lang="fi-FI" sz="1400" dirty="0" err="1">
                <a:effectLst/>
                <a:latin typeface="Messina Sans" pitchFamily="2" charset="77"/>
              </a:rPr>
              <a:t>prohibited.</a:t>
            </a:r>
            <a:endParaRPr lang="fi-FI" sz="1400" dirty="0">
              <a:effectLst/>
              <a:latin typeface="Messina Sans" pitchFamily="2" charset="77"/>
            </a:endParaRPr>
          </a:p>
        </p:txBody>
      </p:sp>
      <p:pic>
        <p:nvPicPr>
          <p:cNvPr id="4" name="Picture 3" descr="Several logos of various companies&#10;&#10;Description automatically generated">
            <a:extLst>
              <a:ext uri="{FF2B5EF4-FFF2-40B4-BE49-F238E27FC236}">
                <a16:creationId xmlns:a16="http://schemas.microsoft.com/office/drawing/2014/main" id="{AD2DFFAA-418C-EF22-BC1C-CE8D0CA0126B}"/>
              </a:ext>
            </a:extLst>
          </p:cNvPr>
          <p:cNvPicPr>
            <a:picLocks noChangeAspect="1"/>
          </p:cNvPicPr>
          <p:nvPr/>
        </p:nvPicPr>
        <p:blipFill rotWithShape="1">
          <a:blip r:embed="rId3"/>
          <a:srcRect t="23773" b="23061"/>
          <a:stretch/>
        </p:blipFill>
        <p:spPr>
          <a:xfrm>
            <a:off x="1759220" y="1833436"/>
            <a:ext cx="8673560" cy="3260039"/>
          </a:xfrm>
          <a:prstGeom prst="rect">
            <a:avLst/>
          </a:prstGeom>
        </p:spPr>
      </p:pic>
      <p:pic>
        <p:nvPicPr>
          <p:cNvPr id="6" name="Picture 5" descr="A black text on a white background&#10;&#10;Description automatically generated">
            <a:extLst>
              <a:ext uri="{FF2B5EF4-FFF2-40B4-BE49-F238E27FC236}">
                <a16:creationId xmlns:a16="http://schemas.microsoft.com/office/drawing/2014/main" id="{1F860DED-CEF7-A3AF-71A2-8B7A65AE9258}"/>
              </a:ext>
            </a:extLst>
          </p:cNvPr>
          <p:cNvPicPr>
            <a:picLocks noChangeAspect="1"/>
          </p:cNvPicPr>
          <p:nvPr/>
        </p:nvPicPr>
        <p:blipFill>
          <a:blip r:embed="rId4"/>
          <a:stretch>
            <a:fillRect/>
          </a:stretch>
        </p:blipFill>
        <p:spPr>
          <a:xfrm>
            <a:off x="577348" y="1953427"/>
            <a:ext cx="2351623" cy="1089776"/>
          </a:xfrm>
          <a:prstGeom prst="rect">
            <a:avLst/>
          </a:prstGeom>
        </p:spPr>
      </p:pic>
      <p:pic>
        <p:nvPicPr>
          <p:cNvPr id="8" name="Picture 7" descr="A blue and white logo&#10;&#10;Description automatically generated">
            <a:extLst>
              <a:ext uri="{FF2B5EF4-FFF2-40B4-BE49-F238E27FC236}">
                <a16:creationId xmlns:a16="http://schemas.microsoft.com/office/drawing/2014/main" id="{89E9D240-5D43-05D1-875E-8FE6706426B2}"/>
              </a:ext>
            </a:extLst>
          </p:cNvPr>
          <p:cNvPicPr>
            <a:picLocks noChangeAspect="1"/>
          </p:cNvPicPr>
          <p:nvPr/>
        </p:nvPicPr>
        <p:blipFill>
          <a:blip r:embed="rId5"/>
          <a:stretch>
            <a:fillRect/>
          </a:stretch>
        </p:blipFill>
        <p:spPr>
          <a:xfrm>
            <a:off x="934607" y="3275111"/>
            <a:ext cx="1649226" cy="307778"/>
          </a:xfrm>
          <a:prstGeom prst="rect">
            <a:avLst/>
          </a:prstGeom>
        </p:spPr>
      </p:pic>
      <p:pic>
        <p:nvPicPr>
          <p:cNvPr id="12" name="Picture 11" descr="A blue and red logo&#10;&#10;Description automatically generated">
            <a:extLst>
              <a:ext uri="{FF2B5EF4-FFF2-40B4-BE49-F238E27FC236}">
                <a16:creationId xmlns:a16="http://schemas.microsoft.com/office/drawing/2014/main" id="{70A63CB3-2E1A-1DFD-188D-8D798F0BE364}"/>
              </a:ext>
            </a:extLst>
          </p:cNvPr>
          <p:cNvPicPr>
            <a:picLocks noChangeAspect="1"/>
          </p:cNvPicPr>
          <p:nvPr/>
        </p:nvPicPr>
        <p:blipFill>
          <a:blip r:embed="rId6"/>
          <a:stretch>
            <a:fillRect/>
          </a:stretch>
        </p:blipFill>
        <p:spPr>
          <a:xfrm>
            <a:off x="934607" y="4132979"/>
            <a:ext cx="1637107" cy="601637"/>
          </a:xfrm>
          <a:prstGeom prst="rect">
            <a:avLst/>
          </a:prstGeom>
        </p:spPr>
      </p:pic>
      <p:pic>
        <p:nvPicPr>
          <p:cNvPr id="14" name="Picture 13" descr="A red letter on a black background&#10;&#10;Description automatically generated">
            <a:extLst>
              <a:ext uri="{FF2B5EF4-FFF2-40B4-BE49-F238E27FC236}">
                <a16:creationId xmlns:a16="http://schemas.microsoft.com/office/drawing/2014/main" id="{AFB2FA40-ABFE-F87A-8714-5C02CE52A1F7}"/>
              </a:ext>
            </a:extLst>
          </p:cNvPr>
          <p:cNvPicPr>
            <a:picLocks noChangeAspect="1"/>
          </p:cNvPicPr>
          <p:nvPr/>
        </p:nvPicPr>
        <p:blipFill>
          <a:blip r:embed="rId7"/>
          <a:stretch>
            <a:fillRect/>
          </a:stretch>
        </p:blipFill>
        <p:spPr>
          <a:xfrm>
            <a:off x="9527591" y="2242853"/>
            <a:ext cx="1393426" cy="510923"/>
          </a:xfrm>
          <a:prstGeom prst="rect">
            <a:avLst/>
          </a:prstGeom>
        </p:spPr>
      </p:pic>
      <p:pic>
        <p:nvPicPr>
          <p:cNvPr id="16" name="Picture 15" descr="A black square with white text&#10;&#10;Description automatically generated">
            <a:extLst>
              <a:ext uri="{FF2B5EF4-FFF2-40B4-BE49-F238E27FC236}">
                <a16:creationId xmlns:a16="http://schemas.microsoft.com/office/drawing/2014/main" id="{3EB60628-654C-2F8E-0EDF-DE5DAAF718A4}"/>
              </a:ext>
            </a:extLst>
          </p:cNvPr>
          <p:cNvPicPr>
            <a:picLocks noChangeAspect="1"/>
          </p:cNvPicPr>
          <p:nvPr/>
        </p:nvPicPr>
        <p:blipFill>
          <a:blip r:embed="rId8"/>
          <a:stretch>
            <a:fillRect/>
          </a:stretch>
        </p:blipFill>
        <p:spPr>
          <a:xfrm>
            <a:off x="9974361" y="3034555"/>
            <a:ext cx="788889" cy="788889"/>
          </a:xfrm>
          <a:prstGeom prst="rect">
            <a:avLst/>
          </a:prstGeom>
        </p:spPr>
      </p:pic>
      <p:pic>
        <p:nvPicPr>
          <p:cNvPr id="20" name="Picture 19" descr="A red and yellow lion with black text&#10;&#10;Description automatically generated">
            <a:extLst>
              <a:ext uri="{FF2B5EF4-FFF2-40B4-BE49-F238E27FC236}">
                <a16:creationId xmlns:a16="http://schemas.microsoft.com/office/drawing/2014/main" id="{4C192A4C-1DAD-6390-CAF7-7FB3E7EB037A}"/>
              </a:ext>
            </a:extLst>
          </p:cNvPr>
          <p:cNvPicPr>
            <a:picLocks noChangeAspect="1"/>
          </p:cNvPicPr>
          <p:nvPr/>
        </p:nvPicPr>
        <p:blipFill>
          <a:blip r:embed="rId9"/>
          <a:stretch>
            <a:fillRect/>
          </a:stretch>
        </p:blipFill>
        <p:spPr>
          <a:xfrm>
            <a:off x="9562355" y="4011614"/>
            <a:ext cx="1612900" cy="927100"/>
          </a:xfrm>
          <a:prstGeom prst="rect">
            <a:avLst/>
          </a:prstGeom>
        </p:spPr>
      </p:pic>
    </p:spTree>
    <p:extLst>
      <p:ext uri="{BB962C8B-B14F-4D97-AF65-F5344CB8AC3E}">
        <p14:creationId xmlns:p14="http://schemas.microsoft.com/office/powerpoint/2010/main" val="2938037587"/>
      </p:ext>
    </p:extLst>
  </p:cSld>
  <p:clrMapOvr>
    <a:masterClrMapping/>
  </p:clrMapOvr>
  <mc:AlternateContent xmlns:mc="http://schemas.openxmlformats.org/markup-compatibility/2006" xmlns:p14="http://schemas.microsoft.com/office/powerpoint/2010/main">
    <mc:Choice Requires="p14">
      <p:transition spd="slow" p14:dur="2000" advClick="0" advTm="25000"/>
    </mc:Choice>
    <mc:Fallback xmlns="">
      <p:transition spd="slow" advClick="0" advTm="25000"/>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0">
  <p:cSld>
    <p:bg>
      <p:bgPr>
        <a:solidFill>
          <a:srgbClr val="101820"/>
        </a:solidFill>
        <a:effectLst/>
      </p:bgPr>
    </p:bg>
    <p:spTree>
      <p:nvGrpSpPr>
        <p:cNvPr id="1" name=""/>
        <p:cNvGrpSpPr/>
        <p:nvPr/>
      </p:nvGrpSpPr>
      <p:grpSpPr>
        <a:xfrm>
          <a:off x="0" y="0"/>
          <a:ext cx="0" cy="0"/>
          <a:chOff x="0" y="0"/>
          <a:chExt cx="0" cy="0"/>
        </a:xfrm>
      </p:grpSpPr>
      <p:sp>
        <p:nvSpPr>
          <p:cNvPr id="2" name="Tekstiruutu 4">
            <a:extLst>
              <a:ext uri="{FF2B5EF4-FFF2-40B4-BE49-F238E27FC236}">
                <a16:creationId xmlns:a16="http://schemas.microsoft.com/office/drawing/2014/main" id="{583C7FD2-DE74-7F97-1ECB-D29FD073B813}"/>
              </a:ext>
            </a:extLst>
          </p:cNvPr>
          <p:cNvSpPr txBox="1"/>
          <p:nvPr/>
        </p:nvSpPr>
        <p:spPr>
          <a:xfrm>
            <a:off x="1764161" y="2753430"/>
            <a:ext cx="8663678" cy="1351139"/>
          </a:xfrm>
          <a:prstGeom prst="rect">
            <a:avLst/>
          </a:prstGeom>
          <a:noFill/>
        </p:spPr>
        <p:txBody>
          <a:bodyPr wrap="square">
            <a:spAutoFit/>
          </a:bodyPr>
          <a:lstStyle/>
          <a:p>
            <a:pPr algn="ctr">
              <a:lnSpc>
                <a:spcPts val="9000"/>
              </a:lnSpc>
            </a:pPr>
            <a:r>
              <a:rPr lang="en-GB" sz="11000" dirty="0">
                <a:solidFill>
                  <a:schemeClr val="bg1">
                    <a:lumMod val="95000"/>
                  </a:schemeClr>
                </a:solidFill>
                <a:effectLst/>
                <a:latin typeface="Grifo M" panose="02050803090505060204" pitchFamily="18" charset="77"/>
              </a:rPr>
              <a:t>How it works</a:t>
            </a:r>
            <a:endParaRPr lang="en-US" sz="1600" dirty="0">
              <a:solidFill>
                <a:schemeClr val="bg1">
                  <a:lumMod val="95000"/>
                </a:schemeClr>
              </a:solidFill>
            </a:endParaRPr>
          </a:p>
        </p:txBody>
      </p:sp>
    </p:spTree>
    <p:extLst>
      <p:ext uri="{BB962C8B-B14F-4D97-AF65-F5344CB8AC3E}">
        <p14:creationId xmlns:p14="http://schemas.microsoft.com/office/powerpoint/2010/main" val="2854591824"/>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 name="Picture 5" descr="A profile of a person with smoke coming out of her head&#10;&#10;Description automatically generated">
            <a:extLst>
              <a:ext uri="{FF2B5EF4-FFF2-40B4-BE49-F238E27FC236}">
                <a16:creationId xmlns:a16="http://schemas.microsoft.com/office/drawing/2014/main" id="{AC24796C-3907-8EBB-C4F8-934B10F9391C}"/>
              </a:ext>
            </a:extLst>
          </p:cNvPr>
          <p:cNvPicPr>
            <a:picLocks noChangeAspect="1"/>
          </p:cNvPicPr>
          <p:nvPr/>
        </p:nvPicPr>
        <p:blipFill rotWithShape="1">
          <a:blip r:embed="rId3"/>
          <a:srcRect l="21333" r="16299"/>
          <a:stretch/>
        </p:blipFill>
        <p:spPr>
          <a:xfrm>
            <a:off x="0" y="0"/>
            <a:ext cx="6415790" cy="6858000"/>
          </a:xfrm>
          <a:prstGeom prst="rect">
            <a:avLst/>
          </a:prstGeom>
        </p:spPr>
      </p:pic>
      <p:sp>
        <p:nvSpPr>
          <p:cNvPr id="2" name="Tekstiruutu 4">
            <a:extLst>
              <a:ext uri="{FF2B5EF4-FFF2-40B4-BE49-F238E27FC236}">
                <a16:creationId xmlns:a16="http://schemas.microsoft.com/office/drawing/2014/main" id="{B4270816-E3B1-96D3-D570-F4095ACE739F}"/>
              </a:ext>
            </a:extLst>
          </p:cNvPr>
          <p:cNvSpPr txBox="1"/>
          <p:nvPr/>
        </p:nvSpPr>
        <p:spPr>
          <a:xfrm>
            <a:off x="7166407" y="3916622"/>
            <a:ext cx="4362653" cy="2246769"/>
          </a:xfrm>
          <a:prstGeom prst="rect">
            <a:avLst/>
          </a:prstGeom>
          <a:noFill/>
        </p:spPr>
        <p:txBody>
          <a:bodyPr wrap="square">
            <a:spAutoFit/>
          </a:bodyPr>
          <a:lstStyle/>
          <a:p>
            <a:r>
              <a:rPr lang="en-GB" sz="1400" u="none" strike="noStrike">
                <a:solidFill>
                  <a:schemeClr val="bg2">
                    <a:lumMod val="25000"/>
                  </a:schemeClr>
                </a:solidFill>
                <a:effectLst/>
                <a:latin typeface="Messina Sans" pitchFamily="2" charset="77"/>
              </a:rPr>
              <a:t>The pod uses </a:t>
            </a:r>
            <a:r>
              <a:rPr lang="en-GB" sz="1400" b="1" u="none" strike="noStrike">
                <a:solidFill>
                  <a:schemeClr val="bg2">
                    <a:lumMod val="25000"/>
                  </a:schemeClr>
                </a:solidFill>
                <a:effectLst/>
                <a:latin typeface="Messina Sans" pitchFamily="2" charset="77"/>
              </a:rPr>
              <a:t>patented low-frequency vibration technology</a:t>
            </a:r>
            <a:r>
              <a:rPr lang="en-GB" sz="1400" u="none" strike="noStrike">
                <a:solidFill>
                  <a:schemeClr val="bg2">
                    <a:lumMod val="25000"/>
                  </a:schemeClr>
                </a:solidFill>
                <a:effectLst/>
                <a:latin typeface="Messina Sans" pitchFamily="2" charset="77"/>
              </a:rPr>
              <a:t> to stimulate the autonomic nervous system (ANS), which controls essential functions like heart rate, breathing and stress response.</a:t>
            </a:r>
            <a:endParaRPr lang="en-GB" sz="1400">
              <a:solidFill>
                <a:schemeClr val="bg2">
                  <a:lumMod val="25000"/>
                </a:schemeClr>
              </a:solidFill>
              <a:effectLst/>
              <a:latin typeface="Messina Sans" pitchFamily="2" charset="77"/>
              <a:ea typeface="Calibri" panose="020F0502020204030204" pitchFamily="34" charset="0"/>
              <a:cs typeface="Messina Sans Book" pitchFamily="2" charset="77"/>
            </a:endParaRPr>
          </a:p>
          <a:p>
            <a:endParaRPr lang="en-GB" sz="1400">
              <a:solidFill>
                <a:schemeClr val="bg2">
                  <a:lumMod val="25000"/>
                </a:schemeClr>
              </a:solidFill>
              <a:effectLst/>
              <a:latin typeface="Messina Sans" pitchFamily="2" charset="77"/>
              <a:ea typeface="Calibri" panose="020F0502020204030204" pitchFamily="34" charset="0"/>
              <a:cs typeface="Messina Sans Book" pitchFamily="2" charset="77"/>
            </a:endParaRPr>
          </a:p>
          <a:p>
            <a:r>
              <a:rPr lang="en-GB" sz="1400" u="none" strike="noStrike">
                <a:solidFill>
                  <a:schemeClr val="bg2">
                    <a:lumMod val="25000"/>
                  </a:schemeClr>
                </a:solidFill>
                <a:effectLst/>
                <a:latin typeface="Messina Sans" pitchFamily="2" charset="77"/>
              </a:rPr>
              <a:t>The technology is integrated into the seat, </a:t>
            </a:r>
            <a:r>
              <a:rPr lang="en-GB" sz="1400" b="1" u="none" strike="noStrike">
                <a:solidFill>
                  <a:schemeClr val="bg2">
                    <a:lumMod val="25000"/>
                  </a:schemeClr>
                </a:solidFill>
                <a:effectLst/>
                <a:latin typeface="Messina Sans" pitchFamily="2" charset="77"/>
              </a:rPr>
              <a:t>targeting four key areas of your body</a:t>
            </a:r>
            <a:r>
              <a:rPr lang="en-GB" sz="1400" u="none" strike="noStrike">
                <a:solidFill>
                  <a:schemeClr val="bg2">
                    <a:lumMod val="25000"/>
                  </a:schemeClr>
                </a:solidFill>
                <a:effectLst/>
                <a:latin typeface="Messina Sans" pitchFamily="2" charset="77"/>
              </a:rPr>
              <a:t>. During a session, you’ll experience vibrations of varying intensity focused on your upper back, lower back, thighs, and calves.</a:t>
            </a:r>
          </a:p>
        </p:txBody>
      </p:sp>
      <p:sp>
        <p:nvSpPr>
          <p:cNvPr id="3" name="Tekstiruutu 4">
            <a:extLst>
              <a:ext uri="{FF2B5EF4-FFF2-40B4-BE49-F238E27FC236}">
                <a16:creationId xmlns:a16="http://schemas.microsoft.com/office/drawing/2014/main" id="{A6D05FE5-FB78-874E-3F13-6206294CB377}"/>
              </a:ext>
            </a:extLst>
          </p:cNvPr>
          <p:cNvSpPr txBox="1"/>
          <p:nvPr/>
        </p:nvSpPr>
        <p:spPr>
          <a:xfrm>
            <a:off x="7166407" y="699203"/>
            <a:ext cx="4362653" cy="3217419"/>
          </a:xfrm>
          <a:prstGeom prst="rect">
            <a:avLst/>
          </a:prstGeom>
          <a:noFill/>
        </p:spPr>
        <p:txBody>
          <a:bodyPr wrap="square">
            <a:spAutoFit/>
          </a:bodyPr>
          <a:lstStyle/>
          <a:p>
            <a:pPr algn="l">
              <a:lnSpc>
                <a:spcPts val="6000"/>
              </a:lnSpc>
            </a:pPr>
            <a:r>
              <a:rPr lang="en-GB" sz="6600" b="0" i="0" u="none" strike="noStrike">
                <a:solidFill>
                  <a:srgbClr val="000000"/>
                </a:solidFill>
                <a:effectLst/>
                <a:latin typeface="Grifo M" panose="02050803090505060204" pitchFamily="18" charset="77"/>
              </a:rPr>
              <a:t>Targeted Vibration for Deep Relaxation</a:t>
            </a:r>
            <a:endParaRPr lang="en-GB" sz="6600" u="none" strike="noStrike">
              <a:solidFill>
                <a:schemeClr val="bg2">
                  <a:lumMod val="25000"/>
                </a:schemeClr>
              </a:solidFill>
              <a:effectLst/>
              <a:latin typeface="Grifo M" panose="02050803090505060204" pitchFamily="18" charset="77"/>
            </a:endParaRPr>
          </a:p>
        </p:txBody>
      </p:sp>
    </p:spTree>
    <p:extLst>
      <p:ext uri="{BB962C8B-B14F-4D97-AF65-F5344CB8AC3E}">
        <p14:creationId xmlns:p14="http://schemas.microsoft.com/office/powerpoint/2010/main" val="166740361"/>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kstiruutu 4">
            <a:extLst>
              <a:ext uri="{FF2B5EF4-FFF2-40B4-BE49-F238E27FC236}">
                <a16:creationId xmlns:a16="http://schemas.microsoft.com/office/drawing/2014/main" id="{B4270816-E3B1-96D3-D570-F4095ACE739F}"/>
              </a:ext>
            </a:extLst>
          </p:cNvPr>
          <p:cNvSpPr txBox="1"/>
          <p:nvPr/>
        </p:nvSpPr>
        <p:spPr>
          <a:xfrm>
            <a:off x="661898" y="3062347"/>
            <a:ext cx="5216388" cy="3323987"/>
          </a:xfrm>
          <a:prstGeom prst="rect">
            <a:avLst/>
          </a:prstGeom>
          <a:noFill/>
        </p:spPr>
        <p:txBody>
          <a:bodyPr wrap="square">
            <a:spAutoFit/>
          </a:bodyPr>
          <a:lstStyle/>
          <a:p>
            <a:r>
              <a:rPr lang="fi-FI" sz="1400" dirty="0">
                <a:solidFill>
                  <a:schemeClr val="bg2">
                    <a:lumMod val="25000"/>
                  </a:schemeClr>
                </a:solidFill>
                <a:latin typeface="Messina Sans" pitchFamily="2" charset="77"/>
              </a:rPr>
              <a:t>Most people feel the </a:t>
            </a:r>
            <a:r>
              <a:rPr lang="fi-FI" sz="1400" b="1" dirty="0">
                <a:solidFill>
                  <a:schemeClr val="bg2">
                    <a:lumMod val="25000"/>
                  </a:schemeClr>
                </a:solidFill>
                <a:latin typeface="Messina Sans" pitchFamily="2" charset="77"/>
              </a:rPr>
              <a:t>short-term effects</a:t>
            </a:r>
            <a:r>
              <a:rPr lang="fi-FI" sz="1400" dirty="0">
                <a:solidFill>
                  <a:schemeClr val="bg2">
                    <a:lumMod val="25000"/>
                  </a:schemeClr>
                </a:solidFill>
                <a:latin typeface="Messina Sans" pitchFamily="2" charset="77"/>
              </a:rPr>
              <a:t> of a program almost instantly after finishing it. This is however individual, just like stress and sleep are individual and affect people differently.</a:t>
            </a:r>
          </a:p>
          <a:p>
            <a:endParaRPr lang="fi-FI" sz="1400" dirty="0">
              <a:solidFill>
                <a:schemeClr val="bg2">
                  <a:lumMod val="25000"/>
                </a:schemeClr>
              </a:solidFill>
              <a:latin typeface="Messina Sans" pitchFamily="2" charset="77"/>
            </a:endParaRPr>
          </a:p>
          <a:p>
            <a:r>
              <a:rPr lang="fi-FI" sz="1400" dirty="0">
                <a:solidFill>
                  <a:schemeClr val="bg2">
                    <a:lumMod val="25000"/>
                  </a:schemeClr>
                </a:solidFill>
                <a:latin typeface="Messina Sans" pitchFamily="2" charset="77"/>
              </a:rPr>
              <a:t>For the </a:t>
            </a:r>
            <a:r>
              <a:rPr lang="fi-FI" sz="1400" b="1" dirty="0">
                <a:solidFill>
                  <a:schemeClr val="bg2">
                    <a:lumMod val="25000"/>
                  </a:schemeClr>
                </a:solidFill>
                <a:latin typeface="Messina Sans" pitchFamily="2" charset="77"/>
              </a:rPr>
              <a:t>long-term effects</a:t>
            </a:r>
            <a:r>
              <a:rPr lang="fi-FI" sz="1400" dirty="0">
                <a:solidFill>
                  <a:schemeClr val="bg2">
                    <a:lumMod val="25000"/>
                  </a:schemeClr>
                </a:solidFill>
                <a:latin typeface="Messina Sans" pitchFamily="2" charset="77"/>
              </a:rPr>
              <a:t> like effectively reducing stress and if you have trouble sleeping, you should </a:t>
            </a:r>
            <a:r>
              <a:rPr lang="fi-FI" sz="1400" b="1" dirty="0">
                <a:solidFill>
                  <a:schemeClr val="bg2">
                    <a:lumMod val="25000"/>
                  </a:schemeClr>
                </a:solidFill>
                <a:latin typeface="Messina Sans" pitchFamily="2" charset="77"/>
              </a:rPr>
              <a:t>use the pod regularly</a:t>
            </a:r>
            <a:r>
              <a:rPr lang="fi-FI" sz="1400" dirty="0">
                <a:solidFill>
                  <a:schemeClr val="bg2">
                    <a:lumMod val="25000"/>
                  </a:schemeClr>
                </a:solidFill>
                <a:latin typeface="Messina Sans" pitchFamily="2" charset="77"/>
              </a:rPr>
              <a:t>. 2-3 times a week is usually enough.</a:t>
            </a:r>
          </a:p>
          <a:p>
            <a:endParaRPr lang="fi-FI" sz="1400" dirty="0">
              <a:solidFill>
                <a:schemeClr val="bg2">
                  <a:lumMod val="25000"/>
                </a:schemeClr>
              </a:solidFill>
              <a:latin typeface="Messina Sans" pitchFamily="2" charset="77"/>
            </a:endParaRPr>
          </a:p>
          <a:p>
            <a:r>
              <a:rPr lang="en-GB" sz="1400" b="1" u="none" strike="noStrike">
                <a:solidFill>
                  <a:schemeClr val="bg2">
                    <a:lumMod val="25000"/>
                  </a:schemeClr>
                </a:solidFill>
                <a:effectLst/>
                <a:latin typeface="Messina Sans" pitchFamily="2" charset="77"/>
              </a:rPr>
              <a:t>It's essential to stay in the pod for the entire duration of the program</a:t>
            </a:r>
            <a:r>
              <a:rPr lang="en-GB" sz="1400" u="none" strike="noStrike">
                <a:solidFill>
                  <a:schemeClr val="bg2">
                    <a:lumMod val="25000"/>
                  </a:schemeClr>
                </a:solidFill>
                <a:effectLst/>
                <a:latin typeface="Messina Sans" pitchFamily="2" charset="77"/>
              </a:rPr>
              <a:t>. Each program is carefully designed with vibration frequencies that changes throughout the session. Leaving early means missing out on the full benefits. By completing the entire program, users experience the full impact and gain a deeper understanding of what the product truly offers.</a:t>
            </a:r>
            <a:endParaRPr lang="fi-FI" sz="1400" dirty="0">
              <a:solidFill>
                <a:schemeClr val="bg2">
                  <a:lumMod val="25000"/>
                </a:schemeClr>
              </a:solidFill>
              <a:latin typeface="Messina Sans" pitchFamily="2" charset="77"/>
            </a:endParaRPr>
          </a:p>
        </p:txBody>
      </p:sp>
      <p:sp>
        <p:nvSpPr>
          <p:cNvPr id="3" name="Tekstiruutu 4">
            <a:extLst>
              <a:ext uri="{FF2B5EF4-FFF2-40B4-BE49-F238E27FC236}">
                <a16:creationId xmlns:a16="http://schemas.microsoft.com/office/drawing/2014/main" id="{D00AB8B3-52ED-8168-3C51-ADB1E7A14385}"/>
              </a:ext>
            </a:extLst>
          </p:cNvPr>
          <p:cNvSpPr txBox="1"/>
          <p:nvPr/>
        </p:nvSpPr>
        <p:spPr>
          <a:xfrm>
            <a:off x="661898" y="614369"/>
            <a:ext cx="5434102" cy="2447978"/>
          </a:xfrm>
          <a:prstGeom prst="rect">
            <a:avLst/>
          </a:prstGeom>
          <a:noFill/>
        </p:spPr>
        <p:txBody>
          <a:bodyPr wrap="square">
            <a:spAutoFit/>
          </a:bodyPr>
          <a:lstStyle/>
          <a:p>
            <a:pPr algn="l">
              <a:lnSpc>
                <a:spcPts val="6000"/>
              </a:lnSpc>
            </a:pPr>
            <a:r>
              <a:rPr lang="en-GB" sz="6600" b="0" i="0" u="none" strike="noStrike">
                <a:solidFill>
                  <a:srgbClr val="000000"/>
                </a:solidFill>
                <a:effectLst/>
                <a:latin typeface="Grifo M" panose="02050803090505060204" pitchFamily="18" charset="77"/>
              </a:rPr>
              <a:t>Immediate effects &amp; Long-Term Benefits</a:t>
            </a:r>
            <a:endParaRPr lang="en-GB" sz="6600" u="none" strike="noStrike">
              <a:solidFill>
                <a:schemeClr val="bg2">
                  <a:lumMod val="25000"/>
                </a:schemeClr>
              </a:solidFill>
              <a:effectLst/>
              <a:latin typeface="Grifo M" panose="02050803090505060204" pitchFamily="18" charset="77"/>
            </a:endParaRPr>
          </a:p>
        </p:txBody>
      </p:sp>
      <p:pic>
        <p:nvPicPr>
          <p:cNvPr id="7" name="Picture 6" descr="A person sitting in the woods&#10;&#10;Description automatically generated">
            <a:extLst>
              <a:ext uri="{FF2B5EF4-FFF2-40B4-BE49-F238E27FC236}">
                <a16:creationId xmlns:a16="http://schemas.microsoft.com/office/drawing/2014/main" id="{81E90090-B94C-A46A-C95C-2F02582BF559}"/>
              </a:ext>
            </a:extLst>
          </p:cNvPr>
          <p:cNvPicPr>
            <a:picLocks noChangeAspect="1"/>
          </p:cNvPicPr>
          <p:nvPr/>
        </p:nvPicPr>
        <p:blipFill rotWithShape="1">
          <a:blip r:embed="rId3"/>
          <a:srcRect l="22000" r="23334"/>
          <a:stretch/>
        </p:blipFill>
        <p:spPr>
          <a:xfrm>
            <a:off x="6568442" y="0"/>
            <a:ext cx="5623558" cy="6858000"/>
          </a:xfrm>
          <a:prstGeom prst="rect">
            <a:avLst/>
          </a:prstGeom>
        </p:spPr>
      </p:pic>
    </p:spTree>
    <p:extLst>
      <p:ext uri="{BB962C8B-B14F-4D97-AF65-F5344CB8AC3E}">
        <p14:creationId xmlns:p14="http://schemas.microsoft.com/office/powerpoint/2010/main" val="805901678"/>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descr="A person lying on a couch with a computer&#10;&#10;Description automatically generated">
            <a:extLst>
              <a:ext uri="{FF2B5EF4-FFF2-40B4-BE49-F238E27FC236}">
                <a16:creationId xmlns:a16="http://schemas.microsoft.com/office/drawing/2014/main" id="{D1C077B7-5F6E-53ED-10B5-DADCD297724C}"/>
              </a:ext>
            </a:extLst>
          </p:cNvPr>
          <p:cNvPicPr>
            <a:picLocks noChangeAspect="1"/>
          </p:cNvPicPr>
          <p:nvPr/>
        </p:nvPicPr>
        <p:blipFill rotWithShape="1">
          <a:blip r:embed="rId3"/>
          <a:srcRect l="42507" t="11777" b="15516"/>
          <a:stretch/>
        </p:blipFill>
        <p:spPr>
          <a:xfrm>
            <a:off x="0" y="0"/>
            <a:ext cx="7860891" cy="6858001"/>
          </a:xfrm>
          <a:prstGeom prst="rect">
            <a:avLst/>
          </a:prstGeom>
        </p:spPr>
      </p:pic>
      <p:sp>
        <p:nvSpPr>
          <p:cNvPr id="2" name="Tekstiruutu 4">
            <a:extLst>
              <a:ext uri="{FF2B5EF4-FFF2-40B4-BE49-F238E27FC236}">
                <a16:creationId xmlns:a16="http://schemas.microsoft.com/office/drawing/2014/main" id="{B4270816-E3B1-96D3-D570-F4095ACE739F}"/>
              </a:ext>
            </a:extLst>
          </p:cNvPr>
          <p:cNvSpPr txBox="1"/>
          <p:nvPr/>
        </p:nvSpPr>
        <p:spPr>
          <a:xfrm>
            <a:off x="6380375" y="4366128"/>
            <a:ext cx="5220856" cy="1600438"/>
          </a:xfrm>
          <a:prstGeom prst="rect">
            <a:avLst/>
          </a:prstGeom>
          <a:noFill/>
        </p:spPr>
        <p:txBody>
          <a:bodyPr wrap="square">
            <a:spAutoFit/>
          </a:bodyPr>
          <a:lstStyle/>
          <a:p>
            <a:r>
              <a:rPr lang="en-GB" sz="1400" b="1" u="none" strike="noStrike">
                <a:solidFill>
                  <a:schemeClr val="bg2">
                    <a:lumMod val="25000"/>
                  </a:schemeClr>
                </a:solidFill>
                <a:effectLst/>
                <a:latin typeface="Messina Sans" pitchFamily="2" charset="77"/>
              </a:rPr>
              <a:t>The semi-sitting posture in the pod is intentional</a:t>
            </a:r>
            <a:r>
              <a:rPr lang="en-GB" sz="1400" u="none" strike="noStrike">
                <a:solidFill>
                  <a:schemeClr val="bg2">
                    <a:lumMod val="25000"/>
                  </a:schemeClr>
                </a:solidFill>
                <a:effectLst/>
                <a:latin typeface="Messina Sans" pitchFamily="2" charset="77"/>
              </a:rPr>
              <a:t>. Many people feel uneasy lying down fully in an office or public space—it’s a psychological thing. </a:t>
            </a:r>
            <a:r>
              <a:rPr lang="en-GB" sz="1400" b="1" u="none" strike="noStrike">
                <a:solidFill>
                  <a:schemeClr val="bg2">
                    <a:lumMod val="25000"/>
                  </a:schemeClr>
                </a:solidFill>
                <a:effectLst/>
                <a:latin typeface="Messina Sans" pitchFamily="2" charset="77"/>
              </a:rPr>
              <a:t>This position allows users to stay aware of their surroundings</a:t>
            </a:r>
            <a:r>
              <a:rPr lang="en-GB" sz="1400" u="none" strike="noStrike">
                <a:solidFill>
                  <a:schemeClr val="bg2">
                    <a:lumMod val="25000"/>
                  </a:schemeClr>
                </a:solidFill>
                <a:effectLst/>
                <a:latin typeface="Messina Sans" pitchFamily="2" charset="77"/>
              </a:rPr>
              <a:t>. For the same reason, the pod isn’t fully enclosed, as it’s not designed for sleep but rather for relaxation and recovery without the need for complete privacy.</a:t>
            </a:r>
            <a:endParaRPr lang="fi-FI" sz="1400" dirty="0">
              <a:solidFill>
                <a:schemeClr val="bg2">
                  <a:lumMod val="25000"/>
                </a:schemeClr>
              </a:solidFill>
              <a:latin typeface="Messina Sans" pitchFamily="2" charset="77"/>
            </a:endParaRPr>
          </a:p>
        </p:txBody>
      </p:sp>
      <p:sp>
        <p:nvSpPr>
          <p:cNvPr id="3" name="Tekstiruutu 4">
            <a:extLst>
              <a:ext uri="{FF2B5EF4-FFF2-40B4-BE49-F238E27FC236}">
                <a16:creationId xmlns:a16="http://schemas.microsoft.com/office/drawing/2014/main" id="{6C2AC50B-820F-6F85-C4BE-24E0FB08A65A}"/>
              </a:ext>
            </a:extLst>
          </p:cNvPr>
          <p:cNvSpPr txBox="1"/>
          <p:nvPr/>
        </p:nvSpPr>
        <p:spPr>
          <a:xfrm>
            <a:off x="6380376" y="1152491"/>
            <a:ext cx="5220856" cy="3213637"/>
          </a:xfrm>
          <a:prstGeom prst="rect">
            <a:avLst/>
          </a:prstGeom>
          <a:noFill/>
        </p:spPr>
        <p:txBody>
          <a:bodyPr wrap="square">
            <a:spAutoFit/>
          </a:bodyPr>
          <a:lstStyle/>
          <a:p>
            <a:pPr algn="l">
              <a:lnSpc>
                <a:spcPts val="6000"/>
              </a:lnSpc>
            </a:pPr>
            <a:r>
              <a:rPr lang="en-GB" sz="6600" b="0" i="0" u="none" strike="noStrike">
                <a:solidFill>
                  <a:srgbClr val="000000"/>
                </a:solidFill>
                <a:effectLst/>
                <a:latin typeface="Grifo M" panose="02050803090505060204" pitchFamily="18" charset="77"/>
              </a:rPr>
              <a:t>Designed for comfort and awareness in any space</a:t>
            </a:r>
            <a:endParaRPr lang="en-GB" sz="6600" u="none" strike="noStrike">
              <a:solidFill>
                <a:schemeClr val="bg2">
                  <a:lumMod val="25000"/>
                </a:schemeClr>
              </a:solidFill>
              <a:effectLst/>
              <a:latin typeface="Grifo M" panose="02050803090505060204" pitchFamily="18" charset="77"/>
            </a:endParaRPr>
          </a:p>
        </p:txBody>
      </p:sp>
    </p:spTree>
    <p:extLst>
      <p:ext uri="{BB962C8B-B14F-4D97-AF65-F5344CB8AC3E}">
        <p14:creationId xmlns:p14="http://schemas.microsoft.com/office/powerpoint/2010/main" val="4219877093"/>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A screenshot of a phone&#10;&#10;Description automatically generated">
            <a:extLst>
              <a:ext uri="{FF2B5EF4-FFF2-40B4-BE49-F238E27FC236}">
                <a16:creationId xmlns:a16="http://schemas.microsoft.com/office/drawing/2014/main" id="{EA39A8E3-EEE9-A657-7841-1AE8EBD954F8}"/>
              </a:ext>
            </a:extLst>
          </p:cNvPr>
          <p:cNvPicPr>
            <a:picLocks noChangeAspect="1"/>
          </p:cNvPicPr>
          <p:nvPr/>
        </p:nvPicPr>
        <p:blipFill>
          <a:blip r:embed="rId3"/>
          <a:stretch>
            <a:fillRect/>
          </a:stretch>
        </p:blipFill>
        <p:spPr>
          <a:xfrm>
            <a:off x="2209800" y="1791060"/>
            <a:ext cx="7772400" cy="4260617"/>
          </a:xfrm>
          <a:prstGeom prst="rect">
            <a:avLst/>
          </a:prstGeom>
        </p:spPr>
      </p:pic>
      <p:sp>
        <p:nvSpPr>
          <p:cNvPr id="6" name="Tekstiruutu 4">
            <a:extLst>
              <a:ext uri="{FF2B5EF4-FFF2-40B4-BE49-F238E27FC236}">
                <a16:creationId xmlns:a16="http://schemas.microsoft.com/office/drawing/2014/main" id="{9977898D-5572-17A0-FCE0-1939567713AA}"/>
              </a:ext>
            </a:extLst>
          </p:cNvPr>
          <p:cNvSpPr txBox="1"/>
          <p:nvPr/>
        </p:nvSpPr>
        <p:spPr>
          <a:xfrm>
            <a:off x="1685515" y="457150"/>
            <a:ext cx="8820969" cy="1197636"/>
          </a:xfrm>
          <a:prstGeom prst="rect">
            <a:avLst/>
          </a:prstGeom>
          <a:noFill/>
        </p:spPr>
        <p:txBody>
          <a:bodyPr wrap="square">
            <a:spAutoFit/>
          </a:bodyPr>
          <a:lstStyle/>
          <a:p>
            <a:pPr algn="ctr">
              <a:lnSpc>
                <a:spcPts val="9000"/>
              </a:lnSpc>
            </a:pPr>
            <a:r>
              <a:rPr lang="en-GB" sz="6600" dirty="0">
                <a:solidFill>
                  <a:schemeClr val="bg2">
                    <a:lumMod val="25000"/>
                  </a:schemeClr>
                </a:solidFill>
                <a:effectLst/>
                <a:latin typeface="Grifo M" panose="02050803090505060204" pitchFamily="18" charset="77"/>
              </a:rPr>
              <a:t>Relax, Activate, Recover</a:t>
            </a:r>
          </a:p>
        </p:txBody>
      </p:sp>
    </p:spTree>
    <p:extLst>
      <p:ext uri="{BB962C8B-B14F-4D97-AF65-F5344CB8AC3E}">
        <p14:creationId xmlns:p14="http://schemas.microsoft.com/office/powerpoint/2010/main" val="3317463377"/>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descr="A small couch with a seat on wheels&#10;&#10;Description automatically generated with medium confidence">
            <a:extLst>
              <a:ext uri="{FF2B5EF4-FFF2-40B4-BE49-F238E27FC236}">
                <a16:creationId xmlns:a16="http://schemas.microsoft.com/office/drawing/2014/main" id="{2CCD6BC5-5E0B-B818-0888-00C437B528D1}"/>
              </a:ext>
            </a:extLst>
          </p:cNvPr>
          <p:cNvPicPr>
            <a:picLocks noChangeAspect="1"/>
          </p:cNvPicPr>
          <p:nvPr/>
        </p:nvPicPr>
        <p:blipFill rotWithShape="1">
          <a:blip r:embed="rId3"/>
          <a:srcRect l="24764" t="18006" r="9017" b="3491"/>
          <a:stretch/>
        </p:blipFill>
        <p:spPr>
          <a:xfrm>
            <a:off x="0" y="1618735"/>
            <a:ext cx="5987024" cy="5239265"/>
          </a:xfrm>
          <a:prstGeom prst="rect">
            <a:avLst/>
          </a:prstGeom>
        </p:spPr>
      </p:pic>
      <p:sp>
        <p:nvSpPr>
          <p:cNvPr id="7" name="Sisällön paikkamerkki 7">
            <a:extLst>
              <a:ext uri="{FF2B5EF4-FFF2-40B4-BE49-F238E27FC236}">
                <a16:creationId xmlns:a16="http://schemas.microsoft.com/office/drawing/2014/main" id="{6BF26578-8460-B18E-DC99-C99059A41201}"/>
              </a:ext>
            </a:extLst>
          </p:cNvPr>
          <p:cNvSpPr txBox="1">
            <a:spLocks/>
          </p:cNvSpPr>
          <p:nvPr/>
        </p:nvSpPr>
        <p:spPr bwMode="auto">
          <a:xfrm>
            <a:off x="6096000" y="2125363"/>
            <a:ext cx="5181600" cy="4227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ts val="2200"/>
              </a:lnSpc>
              <a:buNone/>
            </a:pPr>
            <a:r>
              <a:rPr lang="en-FI" sz="1400" b="1" kern="100">
                <a:solidFill>
                  <a:schemeClr val="bg2">
                    <a:lumMod val="25000"/>
                  </a:schemeClr>
                </a:solidFill>
                <a:latin typeface="Messina Sans" pitchFamily="2" charset="77"/>
                <a:ea typeface="Calibri" panose="020F0502020204030204" pitchFamily="34" charset="0"/>
                <a:cs typeface="Arial"/>
              </a:rPr>
              <a:t>10 min relaxation program</a:t>
            </a:r>
            <a:br>
              <a:rPr lang="en-FI" sz="1400" kern="100">
                <a:solidFill>
                  <a:schemeClr val="bg2">
                    <a:lumMod val="25000"/>
                  </a:schemeClr>
                </a:solidFill>
                <a:effectLst/>
                <a:latin typeface="Messina Sans" pitchFamily="2" charset="77"/>
                <a:ea typeface="Calibri" panose="020F0502020204030204" pitchFamily="34" charset="0"/>
                <a:cs typeface="Arial" panose="020B0604020202020204" pitchFamily="34" charset="0"/>
              </a:rPr>
            </a:br>
            <a:r>
              <a:rPr lang="en-FI" sz="1400" kern="100">
                <a:solidFill>
                  <a:schemeClr val="bg2">
                    <a:lumMod val="25000"/>
                  </a:schemeClr>
                </a:solidFill>
                <a:effectLst/>
                <a:latin typeface="Messina Sans" pitchFamily="2" charset="77"/>
                <a:ea typeface="Calibri" panose="020F0502020204030204" pitchFamily="34" charset="0"/>
                <a:cs typeface="Arial"/>
              </a:rPr>
              <a:t>A refreshing relaxation program that covers the entire body.</a:t>
            </a:r>
          </a:p>
          <a:p>
            <a:pPr marL="0" indent="0">
              <a:lnSpc>
                <a:spcPct val="107000"/>
              </a:lnSpc>
              <a:buNone/>
            </a:pPr>
            <a:r>
              <a:rPr lang="en-FI" sz="1400" b="1" kern="100">
                <a:solidFill>
                  <a:schemeClr val="bg2">
                    <a:lumMod val="25000"/>
                  </a:schemeClr>
                </a:solidFill>
                <a:latin typeface="Messina Sans" pitchFamily="2" charset="77"/>
                <a:ea typeface="Calibri" panose="020F0502020204030204" pitchFamily="34" charset="0"/>
                <a:cs typeface="Arial"/>
              </a:rPr>
              <a:t>20 </a:t>
            </a:r>
            <a:r>
              <a:rPr lang="en-US" sz="1400" b="1" kern="100" dirty="0">
                <a:solidFill>
                  <a:schemeClr val="bg2">
                    <a:lumMod val="25000"/>
                  </a:schemeClr>
                </a:solidFill>
                <a:latin typeface="Messina Sans" pitchFamily="2" charset="77"/>
                <a:ea typeface="Calibri" panose="020F0502020204030204" pitchFamily="34" charset="0"/>
                <a:cs typeface="Arial"/>
              </a:rPr>
              <a:t>min relaxation </a:t>
            </a:r>
            <a:r>
              <a:rPr lang="en-US" sz="1400" b="1" kern="100" dirty="0" err="1">
                <a:solidFill>
                  <a:schemeClr val="bg2">
                    <a:lumMod val="25000"/>
                  </a:schemeClr>
                </a:solidFill>
                <a:latin typeface="Messina Sans" pitchFamily="2" charset="77"/>
                <a:ea typeface="Calibri" panose="020F0502020204030204" pitchFamily="34" charset="0"/>
                <a:cs typeface="Arial"/>
              </a:rPr>
              <a:t>program</a:t>
            </a:r>
            <a:br>
              <a:rPr lang="en-FI" sz="1400" kern="100">
                <a:solidFill>
                  <a:schemeClr val="bg2">
                    <a:lumMod val="25000"/>
                  </a:schemeClr>
                </a:solidFill>
                <a:effectLst/>
                <a:latin typeface="Messina Sans" pitchFamily="2" charset="77"/>
                <a:ea typeface="Calibri" panose="020F0502020204030204" pitchFamily="34" charset="0"/>
                <a:cs typeface="Arial" panose="020B0604020202020204" pitchFamily="34" charset="0"/>
              </a:rPr>
            </a:br>
            <a:r>
              <a:rPr lang="en-FI" sz="1400" kern="100">
                <a:solidFill>
                  <a:schemeClr val="bg2">
                    <a:lumMod val="25000"/>
                  </a:schemeClr>
                </a:solidFill>
                <a:effectLst/>
                <a:latin typeface="Messina Sans" pitchFamily="2" charset="77"/>
                <a:ea typeface="Calibri" panose="020F0502020204030204" pitchFamily="34" charset="0"/>
                <a:cs typeface="Arial"/>
              </a:rPr>
              <a:t>The most physical relaxation program. Takes the back area into special consideration, especially good for neck and shoulder tension.</a:t>
            </a:r>
          </a:p>
          <a:p>
            <a:pPr marL="0" indent="0">
              <a:lnSpc>
                <a:spcPct val="107000"/>
              </a:lnSpc>
              <a:buNone/>
            </a:pPr>
            <a:r>
              <a:rPr lang="en-FI" sz="1400" b="1" kern="100">
                <a:solidFill>
                  <a:schemeClr val="bg2">
                    <a:lumMod val="25000"/>
                  </a:schemeClr>
                </a:solidFill>
                <a:latin typeface="Messina Sans" pitchFamily="2" charset="77"/>
                <a:ea typeface="Calibri" panose="020F0502020204030204" pitchFamily="34" charset="0"/>
                <a:cs typeface="Arial"/>
              </a:rPr>
              <a:t>25 </a:t>
            </a:r>
            <a:r>
              <a:rPr lang="en-US" sz="1400" b="1" kern="100" dirty="0">
                <a:solidFill>
                  <a:schemeClr val="bg2">
                    <a:lumMod val="25000"/>
                  </a:schemeClr>
                </a:solidFill>
                <a:latin typeface="Messina Sans" pitchFamily="2" charset="77"/>
                <a:ea typeface="Calibri" panose="020F0502020204030204" pitchFamily="34" charset="0"/>
                <a:cs typeface="Arial"/>
              </a:rPr>
              <a:t>min relaxation </a:t>
            </a:r>
            <a:r>
              <a:rPr lang="en-US" sz="1400" b="1" kern="100" dirty="0" err="1">
                <a:solidFill>
                  <a:schemeClr val="bg2">
                    <a:lumMod val="25000"/>
                  </a:schemeClr>
                </a:solidFill>
                <a:latin typeface="Messina Sans" pitchFamily="2" charset="77"/>
                <a:ea typeface="Calibri" panose="020F0502020204030204" pitchFamily="34" charset="0"/>
                <a:cs typeface="Arial"/>
              </a:rPr>
              <a:t>program</a:t>
            </a:r>
            <a:br>
              <a:rPr lang="en-US" sz="1400" b="1" kern="100" dirty="0">
                <a:solidFill>
                  <a:schemeClr val="bg2">
                    <a:lumMod val="25000"/>
                  </a:schemeClr>
                </a:solidFill>
                <a:latin typeface="Messina Sans" pitchFamily="2" charset="77"/>
                <a:ea typeface="Calibri" panose="020F0502020204030204" pitchFamily="34" charset="0"/>
                <a:cs typeface="Arial"/>
              </a:rPr>
            </a:br>
            <a:r>
              <a:rPr lang="en-FI" sz="1400" kern="100">
                <a:solidFill>
                  <a:schemeClr val="bg2">
                    <a:lumMod val="25000"/>
                  </a:schemeClr>
                </a:solidFill>
                <a:effectLst/>
                <a:latin typeface="Messina Sans" pitchFamily="2" charset="77"/>
                <a:ea typeface="Calibri" panose="020F0502020204030204" pitchFamily="34" charset="0"/>
                <a:cs typeface="Arial"/>
              </a:rPr>
              <a:t>The best starting program. Works particularly well for improving sleep quality and alleviating stress symptoms. Lower limb-focused deep relaxation.</a:t>
            </a:r>
          </a:p>
          <a:p>
            <a:pPr marL="0" indent="0">
              <a:lnSpc>
                <a:spcPct val="107000"/>
              </a:lnSpc>
              <a:buNone/>
            </a:pPr>
            <a:r>
              <a:rPr lang="en-FI" sz="1400" b="1" kern="100">
                <a:solidFill>
                  <a:schemeClr val="bg2">
                    <a:lumMod val="25000"/>
                  </a:schemeClr>
                </a:solidFill>
                <a:latin typeface="Messina Sans" pitchFamily="2" charset="77"/>
                <a:ea typeface="Calibri" panose="020F0502020204030204" pitchFamily="34" charset="0"/>
                <a:cs typeface="Arial"/>
              </a:rPr>
              <a:t>39 </a:t>
            </a:r>
            <a:r>
              <a:rPr lang="en-US" sz="1400" b="1" kern="100" dirty="0">
                <a:solidFill>
                  <a:schemeClr val="bg2">
                    <a:lumMod val="25000"/>
                  </a:schemeClr>
                </a:solidFill>
                <a:latin typeface="Messina Sans" pitchFamily="2" charset="77"/>
                <a:ea typeface="Calibri" panose="020F0502020204030204" pitchFamily="34" charset="0"/>
                <a:cs typeface="Arial"/>
              </a:rPr>
              <a:t>min relaxation </a:t>
            </a:r>
            <a:r>
              <a:rPr lang="en-US" sz="1400" b="1" kern="100" dirty="0" err="1">
                <a:solidFill>
                  <a:schemeClr val="bg2">
                    <a:lumMod val="25000"/>
                  </a:schemeClr>
                </a:solidFill>
                <a:latin typeface="Messina Sans" pitchFamily="2" charset="77"/>
                <a:ea typeface="Calibri" panose="020F0502020204030204" pitchFamily="34" charset="0"/>
                <a:cs typeface="Arial"/>
              </a:rPr>
              <a:t>program</a:t>
            </a:r>
            <a:br>
              <a:rPr lang="en-FI" sz="1400" b="1" kern="100">
                <a:solidFill>
                  <a:schemeClr val="bg2">
                    <a:lumMod val="25000"/>
                  </a:schemeClr>
                </a:solidFill>
                <a:effectLst/>
                <a:latin typeface="Messina Sans" pitchFamily="2" charset="77"/>
                <a:ea typeface="Calibri" panose="020F0502020204030204" pitchFamily="34" charset="0"/>
                <a:cs typeface="Arial" panose="020B0604020202020204" pitchFamily="34" charset="0"/>
              </a:rPr>
            </a:br>
            <a:r>
              <a:rPr lang="en-FI" sz="1400" kern="100">
                <a:solidFill>
                  <a:schemeClr val="bg2">
                    <a:lumMod val="25000"/>
                  </a:schemeClr>
                </a:solidFill>
                <a:effectLst/>
                <a:latin typeface="Messina Sans" pitchFamily="2" charset="77"/>
                <a:ea typeface="Calibri" panose="020F0502020204030204" pitchFamily="34" charset="0"/>
                <a:cs typeface="Arial"/>
              </a:rPr>
              <a:t>Deep relaxation program. Includes one massaging section that also activates metabolism.</a:t>
            </a:r>
          </a:p>
        </p:txBody>
      </p:sp>
      <p:sp>
        <p:nvSpPr>
          <p:cNvPr id="2" name="Tekstiruutu 4">
            <a:extLst>
              <a:ext uri="{FF2B5EF4-FFF2-40B4-BE49-F238E27FC236}">
                <a16:creationId xmlns:a16="http://schemas.microsoft.com/office/drawing/2014/main" id="{B1227851-DED3-CCB4-2B4B-72DF12911E90}"/>
              </a:ext>
            </a:extLst>
          </p:cNvPr>
          <p:cNvSpPr txBox="1"/>
          <p:nvPr/>
        </p:nvSpPr>
        <p:spPr>
          <a:xfrm>
            <a:off x="2168731" y="504867"/>
            <a:ext cx="7854537" cy="1197636"/>
          </a:xfrm>
          <a:prstGeom prst="rect">
            <a:avLst/>
          </a:prstGeom>
          <a:noFill/>
        </p:spPr>
        <p:txBody>
          <a:bodyPr wrap="square">
            <a:spAutoFit/>
          </a:bodyPr>
          <a:lstStyle/>
          <a:p>
            <a:pPr algn="ctr">
              <a:lnSpc>
                <a:spcPts val="9000"/>
              </a:lnSpc>
            </a:pPr>
            <a:r>
              <a:rPr lang="en-GB" sz="6600" dirty="0">
                <a:solidFill>
                  <a:schemeClr val="bg2">
                    <a:lumMod val="25000"/>
                  </a:schemeClr>
                </a:solidFill>
                <a:effectLst/>
                <a:latin typeface="Grifo M" panose="02050803090505060204" pitchFamily="18" charset="77"/>
              </a:rPr>
              <a:t>Relaxation Programs</a:t>
            </a:r>
          </a:p>
        </p:txBody>
      </p:sp>
    </p:spTree>
    <p:extLst>
      <p:ext uri="{BB962C8B-B14F-4D97-AF65-F5344CB8AC3E}">
        <p14:creationId xmlns:p14="http://schemas.microsoft.com/office/powerpoint/2010/main" val="2263966673"/>
      </p:ext>
    </p:extLst>
  </p:cSld>
  <p:clrMapOvr>
    <a:masterClrMapping/>
  </p:clrMapOvr>
  <mc:AlternateContent xmlns:mc="http://schemas.openxmlformats.org/markup-compatibility/2006" xmlns:p14="http://schemas.microsoft.com/office/powerpoint/2010/main">
    <mc:Choice Requires="p14">
      <p:transition spd="slow" p14:dur="2000" advClick="0" advTm="25000"/>
    </mc:Choice>
    <mc:Fallback xmlns="">
      <p:transition spd="slow" advClick="0" advTm="25000"/>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bg>
      <p:bgPr>
        <a:solidFill>
          <a:srgbClr val="101820"/>
        </a:solidFill>
        <a:effectLst/>
      </p:bgPr>
    </p:bg>
    <p:spTree>
      <p:nvGrpSpPr>
        <p:cNvPr id="1" name=""/>
        <p:cNvGrpSpPr/>
        <p:nvPr/>
      </p:nvGrpSpPr>
      <p:grpSpPr>
        <a:xfrm>
          <a:off x="0" y="0"/>
          <a:ext cx="0" cy="0"/>
          <a:chOff x="0" y="0"/>
          <a:chExt cx="0" cy="0"/>
        </a:xfrm>
      </p:grpSpPr>
      <p:sp>
        <p:nvSpPr>
          <p:cNvPr id="3" name="Tekstiruutu 4">
            <a:extLst>
              <a:ext uri="{FF2B5EF4-FFF2-40B4-BE49-F238E27FC236}">
                <a16:creationId xmlns:a16="http://schemas.microsoft.com/office/drawing/2014/main" id="{D222B2BC-2BBB-4FF8-3B9B-008BB002D4CC}"/>
              </a:ext>
            </a:extLst>
          </p:cNvPr>
          <p:cNvSpPr txBox="1"/>
          <p:nvPr/>
        </p:nvSpPr>
        <p:spPr>
          <a:xfrm>
            <a:off x="1025452" y="1061749"/>
            <a:ext cx="10141095" cy="4734501"/>
          </a:xfrm>
          <a:prstGeom prst="rect">
            <a:avLst/>
          </a:prstGeom>
          <a:noFill/>
        </p:spPr>
        <p:txBody>
          <a:bodyPr wrap="square">
            <a:spAutoFit/>
          </a:bodyPr>
          <a:lstStyle/>
          <a:p>
            <a:pPr algn="ctr">
              <a:lnSpc>
                <a:spcPts val="6000"/>
              </a:lnSpc>
            </a:pPr>
            <a:r>
              <a:rPr lang="en-GB" sz="6000">
                <a:solidFill>
                  <a:schemeClr val="bg1">
                    <a:lumMod val="95000"/>
                  </a:schemeClr>
                </a:solidFill>
                <a:effectLst/>
                <a:latin typeface="Grifo M" panose="02050803090505060204" pitchFamily="18" charset="77"/>
              </a:rPr>
              <a:t>Use the 25 min relaxation program if you are stressed or have trouble sleeping. The program is specifically designed to relieve the symptoms of stress and sleep disorders.</a:t>
            </a:r>
          </a:p>
        </p:txBody>
      </p:sp>
    </p:spTree>
    <p:extLst>
      <p:ext uri="{BB962C8B-B14F-4D97-AF65-F5344CB8AC3E}">
        <p14:creationId xmlns:p14="http://schemas.microsoft.com/office/powerpoint/2010/main" val="3817281317"/>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01820"/>
        </a:solidFill>
        <a:effectLst/>
      </p:bgPr>
    </p:bg>
    <p:spTree>
      <p:nvGrpSpPr>
        <p:cNvPr id="1" name=""/>
        <p:cNvGrpSpPr/>
        <p:nvPr/>
      </p:nvGrpSpPr>
      <p:grpSpPr>
        <a:xfrm>
          <a:off x="0" y="0"/>
          <a:ext cx="0" cy="0"/>
          <a:chOff x="0" y="0"/>
          <a:chExt cx="0" cy="0"/>
        </a:xfrm>
      </p:grpSpPr>
      <p:sp>
        <p:nvSpPr>
          <p:cNvPr id="8" name="Tekstiruutu 4">
            <a:extLst>
              <a:ext uri="{FF2B5EF4-FFF2-40B4-BE49-F238E27FC236}">
                <a16:creationId xmlns:a16="http://schemas.microsoft.com/office/drawing/2014/main" id="{5815396E-9A1B-85D1-F8A1-A6EC93522B1A}"/>
              </a:ext>
            </a:extLst>
          </p:cNvPr>
          <p:cNvSpPr txBox="1"/>
          <p:nvPr/>
        </p:nvSpPr>
        <p:spPr>
          <a:xfrm>
            <a:off x="1764161" y="2753430"/>
            <a:ext cx="8663678" cy="1351139"/>
          </a:xfrm>
          <a:prstGeom prst="rect">
            <a:avLst/>
          </a:prstGeom>
          <a:noFill/>
        </p:spPr>
        <p:txBody>
          <a:bodyPr wrap="square">
            <a:spAutoFit/>
          </a:bodyPr>
          <a:lstStyle/>
          <a:p>
            <a:pPr algn="ctr">
              <a:lnSpc>
                <a:spcPts val="9000"/>
              </a:lnSpc>
            </a:pPr>
            <a:r>
              <a:rPr lang="en-GB" sz="11000" dirty="0">
                <a:solidFill>
                  <a:schemeClr val="bg1">
                    <a:lumMod val="95000"/>
                  </a:schemeClr>
                </a:solidFill>
                <a:effectLst/>
                <a:latin typeface="Grifo M" panose="02050803090505060204" pitchFamily="18" charset="77"/>
              </a:rPr>
              <a:t>The facts</a:t>
            </a:r>
            <a:endParaRPr lang="en-US" sz="1600" dirty="0">
              <a:solidFill>
                <a:schemeClr val="bg1">
                  <a:lumMod val="95000"/>
                </a:schemeClr>
              </a:solidFill>
            </a:endParaRPr>
          </a:p>
        </p:txBody>
      </p:sp>
    </p:spTree>
    <p:extLst>
      <p:ext uri="{BB962C8B-B14F-4D97-AF65-F5344CB8AC3E}">
        <p14:creationId xmlns:p14="http://schemas.microsoft.com/office/powerpoint/2010/main" val="497049293"/>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isällön paikkamerkki 7">
            <a:extLst>
              <a:ext uri="{FF2B5EF4-FFF2-40B4-BE49-F238E27FC236}">
                <a16:creationId xmlns:a16="http://schemas.microsoft.com/office/drawing/2014/main" id="{11F92259-24A8-88AF-0526-A4A587EB969A}"/>
              </a:ext>
            </a:extLst>
          </p:cNvPr>
          <p:cNvSpPr txBox="1">
            <a:spLocks/>
          </p:cNvSpPr>
          <p:nvPr/>
        </p:nvSpPr>
        <p:spPr>
          <a:xfrm>
            <a:off x="6096000" y="1964725"/>
            <a:ext cx="5337313"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buNone/>
            </a:pPr>
            <a:r>
              <a:rPr lang="en-FI" sz="1400" b="1" kern="100">
                <a:solidFill>
                  <a:schemeClr val="bg2">
                    <a:lumMod val="25000"/>
                  </a:schemeClr>
                </a:solidFill>
                <a:latin typeface="Messina Sans" pitchFamily="2" charset="77"/>
                <a:ea typeface="Calibri" panose="020F0502020204030204" pitchFamily="34" charset="0"/>
                <a:cs typeface="Arial"/>
              </a:rPr>
              <a:t>12 </a:t>
            </a:r>
            <a:r>
              <a:rPr lang="en-US" sz="1400" b="1" kern="100" dirty="0">
                <a:solidFill>
                  <a:schemeClr val="bg2">
                    <a:lumMod val="25000"/>
                  </a:schemeClr>
                </a:solidFill>
                <a:latin typeface="Messina Sans" pitchFamily="2" charset="77"/>
                <a:ea typeface="Calibri" panose="020F0502020204030204" pitchFamily="34" charset="0"/>
                <a:cs typeface="Arial"/>
              </a:rPr>
              <a:t>min activation </a:t>
            </a:r>
            <a:r>
              <a:rPr lang="en-US" sz="1400" b="1" kern="100" dirty="0" err="1">
                <a:solidFill>
                  <a:schemeClr val="bg2">
                    <a:lumMod val="25000"/>
                  </a:schemeClr>
                </a:solidFill>
                <a:latin typeface="Messina Sans" pitchFamily="2" charset="77"/>
                <a:ea typeface="Calibri" panose="020F0502020204030204" pitchFamily="34" charset="0"/>
                <a:cs typeface="Arial"/>
              </a:rPr>
              <a:t>program</a:t>
            </a:r>
            <a:br>
              <a:rPr lang="en-FI" sz="1400" b="1" kern="100">
                <a:solidFill>
                  <a:schemeClr val="bg2">
                    <a:lumMod val="25000"/>
                  </a:schemeClr>
                </a:solidFill>
                <a:effectLst/>
                <a:latin typeface="Messina Sans" pitchFamily="2" charset="77"/>
                <a:ea typeface="Calibri" panose="020F0502020204030204" pitchFamily="34" charset="0"/>
                <a:cs typeface="Arial" panose="020B0604020202020204" pitchFamily="34" charset="0"/>
              </a:rPr>
            </a:br>
            <a:r>
              <a:rPr lang="en-FI" sz="1400" kern="100">
                <a:solidFill>
                  <a:schemeClr val="bg2">
                    <a:lumMod val="25000"/>
                  </a:schemeClr>
                </a:solidFill>
                <a:effectLst/>
                <a:latin typeface="Messina Sans" pitchFamily="2" charset="77"/>
                <a:ea typeface="Calibri" panose="020F0502020204030204" pitchFamily="34" charset="0"/>
                <a:cs typeface="Arial"/>
              </a:rPr>
              <a:t>Alertness-increasing activation program. Suitable for use in the morning and during the day.</a:t>
            </a:r>
          </a:p>
          <a:p>
            <a:pPr marL="0" indent="0">
              <a:lnSpc>
                <a:spcPct val="107000"/>
              </a:lnSpc>
              <a:buNone/>
            </a:pPr>
            <a:r>
              <a:rPr lang="en-FI" sz="1400" b="1" kern="100">
                <a:solidFill>
                  <a:schemeClr val="bg2">
                    <a:lumMod val="25000"/>
                  </a:schemeClr>
                </a:solidFill>
                <a:latin typeface="Messina Sans" pitchFamily="2" charset="77"/>
                <a:ea typeface="Calibri" panose="020F0502020204030204" pitchFamily="34" charset="0"/>
                <a:cs typeface="Arial"/>
              </a:rPr>
              <a:t>24 </a:t>
            </a:r>
            <a:r>
              <a:rPr lang="en-US" sz="1400" b="1" kern="100" dirty="0">
                <a:solidFill>
                  <a:schemeClr val="bg2">
                    <a:lumMod val="25000"/>
                  </a:schemeClr>
                </a:solidFill>
                <a:latin typeface="Messina Sans" pitchFamily="2" charset="77"/>
                <a:ea typeface="Calibri" panose="020F0502020204030204" pitchFamily="34" charset="0"/>
                <a:cs typeface="Arial"/>
              </a:rPr>
              <a:t>min activation </a:t>
            </a:r>
            <a:r>
              <a:rPr lang="en-US" sz="1400" b="1" kern="100" dirty="0" err="1">
                <a:solidFill>
                  <a:schemeClr val="bg2">
                    <a:lumMod val="25000"/>
                  </a:schemeClr>
                </a:solidFill>
                <a:latin typeface="Messina Sans" pitchFamily="2" charset="77"/>
                <a:ea typeface="Calibri" panose="020F0502020204030204" pitchFamily="34" charset="0"/>
                <a:cs typeface="Arial"/>
              </a:rPr>
              <a:t>program</a:t>
            </a:r>
            <a:br>
              <a:rPr lang="en-FI" sz="1400" b="1" kern="100">
                <a:solidFill>
                  <a:schemeClr val="bg2">
                    <a:lumMod val="25000"/>
                  </a:schemeClr>
                </a:solidFill>
                <a:effectLst/>
                <a:latin typeface="Messina Sans" pitchFamily="2" charset="77"/>
                <a:ea typeface="Calibri" panose="020F0502020204030204" pitchFamily="34" charset="0"/>
                <a:cs typeface="Arial" panose="020B0604020202020204" pitchFamily="34" charset="0"/>
              </a:rPr>
            </a:br>
            <a:r>
              <a:rPr lang="en-FI" sz="1400" kern="100">
                <a:solidFill>
                  <a:schemeClr val="bg2">
                    <a:lumMod val="25000"/>
                  </a:schemeClr>
                </a:solidFill>
                <a:effectLst/>
                <a:latin typeface="Messina Sans" pitchFamily="2" charset="77"/>
                <a:ea typeface="Calibri" panose="020F0502020204030204" pitchFamily="34" charset="0"/>
                <a:cs typeface="Arial"/>
              </a:rPr>
              <a:t>The most effective activation program. Not recommended for initial use if experiencing sleep challenges. Extremely effective for neck and shoulder tension and increasing alertness.</a:t>
            </a:r>
            <a:endParaRPr lang="en-FI" sz="1400">
              <a:solidFill>
                <a:schemeClr val="bg2">
                  <a:lumMod val="25000"/>
                </a:schemeClr>
              </a:solidFill>
              <a:latin typeface="Messina Sans" pitchFamily="2" charset="77"/>
            </a:endParaRPr>
          </a:p>
        </p:txBody>
      </p:sp>
      <p:sp>
        <p:nvSpPr>
          <p:cNvPr id="4" name="Tekstiruutu 4">
            <a:extLst>
              <a:ext uri="{FF2B5EF4-FFF2-40B4-BE49-F238E27FC236}">
                <a16:creationId xmlns:a16="http://schemas.microsoft.com/office/drawing/2014/main" id="{FAC80A85-80BB-0252-F858-F081686C177B}"/>
              </a:ext>
            </a:extLst>
          </p:cNvPr>
          <p:cNvSpPr txBox="1"/>
          <p:nvPr/>
        </p:nvSpPr>
        <p:spPr>
          <a:xfrm>
            <a:off x="2095560" y="443082"/>
            <a:ext cx="8000880" cy="1197636"/>
          </a:xfrm>
          <a:prstGeom prst="rect">
            <a:avLst/>
          </a:prstGeom>
          <a:noFill/>
        </p:spPr>
        <p:txBody>
          <a:bodyPr wrap="square">
            <a:spAutoFit/>
          </a:bodyPr>
          <a:lstStyle/>
          <a:p>
            <a:pPr algn="ctr">
              <a:lnSpc>
                <a:spcPts val="9000"/>
              </a:lnSpc>
            </a:pPr>
            <a:r>
              <a:rPr lang="en-GB" sz="6600" dirty="0">
                <a:solidFill>
                  <a:schemeClr val="bg2">
                    <a:lumMod val="25000"/>
                  </a:schemeClr>
                </a:solidFill>
                <a:effectLst/>
                <a:latin typeface="Grifo M" panose="02050803090505060204" pitchFamily="18" charset="77"/>
              </a:rPr>
              <a:t>Activation Programs</a:t>
            </a:r>
          </a:p>
        </p:txBody>
      </p:sp>
      <p:pic>
        <p:nvPicPr>
          <p:cNvPr id="6" name="Picture 5" descr="A small couch with a seat on wheels&#10;&#10;Description automatically generated with medium confidence">
            <a:extLst>
              <a:ext uri="{FF2B5EF4-FFF2-40B4-BE49-F238E27FC236}">
                <a16:creationId xmlns:a16="http://schemas.microsoft.com/office/drawing/2014/main" id="{9C7FFCE8-4513-7985-E234-7B08F1DD324E}"/>
              </a:ext>
            </a:extLst>
          </p:cNvPr>
          <p:cNvPicPr>
            <a:picLocks noChangeAspect="1"/>
          </p:cNvPicPr>
          <p:nvPr/>
        </p:nvPicPr>
        <p:blipFill rotWithShape="1">
          <a:blip r:embed="rId3"/>
          <a:srcRect l="24764" t="18006" r="9017" b="3491"/>
          <a:stretch/>
        </p:blipFill>
        <p:spPr>
          <a:xfrm>
            <a:off x="0" y="1618735"/>
            <a:ext cx="5987024" cy="5239265"/>
          </a:xfrm>
          <a:prstGeom prst="rect">
            <a:avLst/>
          </a:prstGeom>
        </p:spPr>
      </p:pic>
    </p:spTree>
    <p:extLst>
      <p:ext uri="{BB962C8B-B14F-4D97-AF65-F5344CB8AC3E}">
        <p14:creationId xmlns:p14="http://schemas.microsoft.com/office/powerpoint/2010/main" val="929000675"/>
      </p:ext>
    </p:extLst>
  </p:cSld>
  <p:clrMapOvr>
    <a:masterClrMapping/>
  </p:clrMapOvr>
  <mc:AlternateContent xmlns:mc="http://schemas.openxmlformats.org/markup-compatibility/2006" xmlns:p14="http://schemas.microsoft.com/office/powerpoint/2010/main">
    <mc:Choice Requires="p14">
      <p:transition spd="slow" p14:dur="2000" advClick="0" advTm="25000"/>
    </mc:Choice>
    <mc:Fallback xmlns="">
      <p:transition spd="slow" advClick="0" advTm="25000"/>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0">
  <p:cSld>
    <p:bg>
      <p:bgPr>
        <a:solidFill>
          <a:srgbClr val="101820"/>
        </a:solidFill>
        <a:effectLst/>
      </p:bgPr>
    </p:bg>
    <p:spTree>
      <p:nvGrpSpPr>
        <p:cNvPr id="1" name=""/>
        <p:cNvGrpSpPr/>
        <p:nvPr/>
      </p:nvGrpSpPr>
      <p:grpSpPr>
        <a:xfrm>
          <a:off x="0" y="0"/>
          <a:ext cx="0" cy="0"/>
          <a:chOff x="0" y="0"/>
          <a:chExt cx="0" cy="0"/>
        </a:xfrm>
      </p:grpSpPr>
      <p:sp>
        <p:nvSpPr>
          <p:cNvPr id="3" name="Tekstiruutu 4">
            <a:extLst>
              <a:ext uri="{FF2B5EF4-FFF2-40B4-BE49-F238E27FC236}">
                <a16:creationId xmlns:a16="http://schemas.microsoft.com/office/drawing/2014/main" id="{D222B2BC-2BBB-4FF8-3B9B-008BB002D4CC}"/>
              </a:ext>
            </a:extLst>
          </p:cNvPr>
          <p:cNvSpPr txBox="1"/>
          <p:nvPr/>
        </p:nvSpPr>
        <p:spPr>
          <a:xfrm>
            <a:off x="1882702" y="1831191"/>
            <a:ext cx="8426595" cy="3195618"/>
          </a:xfrm>
          <a:prstGeom prst="rect">
            <a:avLst/>
          </a:prstGeom>
          <a:noFill/>
        </p:spPr>
        <p:txBody>
          <a:bodyPr wrap="square">
            <a:spAutoFit/>
          </a:bodyPr>
          <a:lstStyle/>
          <a:p>
            <a:pPr algn="ctr">
              <a:lnSpc>
                <a:spcPts val="6000"/>
              </a:lnSpc>
            </a:pPr>
            <a:r>
              <a:rPr lang="en-GB" sz="6000">
                <a:solidFill>
                  <a:schemeClr val="bg1">
                    <a:lumMod val="95000"/>
                  </a:schemeClr>
                </a:solidFill>
                <a:effectLst/>
                <a:latin typeface="Grifo M" panose="02050803090505060204" pitchFamily="18" charset="77"/>
              </a:rPr>
              <a:t>In the morning and during the day, you can try the 12 min activation program to increase alertness.</a:t>
            </a:r>
          </a:p>
        </p:txBody>
      </p:sp>
    </p:spTree>
    <p:extLst>
      <p:ext uri="{BB962C8B-B14F-4D97-AF65-F5344CB8AC3E}">
        <p14:creationId xmlns:p14="http://schemas.microsoft.com/office/powerpoint/2010/main" val="2591977551"/>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isällön paikkamerkki 7">
            <a:extLst>
              <a:ext uri="{FF2B5EF4-FFF2-40B4-BE49-F238E27FC236}">
                <a16:creationId xmlns:a16="http://schemas.microsoft.com/office/drawing/2014/main" id="{11F92259-24A8-88AF-0526-A4A587EB969A}"/>
              </a:ext>
            </a:extLst>
          </p:cNvPr>
          <p:cNvSpPr txBox="1">
            <a:spLocks/>
          </p:cNvSpPr>
          <p:nvPr/>
        </p:nvSpPr>
        <p:spPr>
          <a:xfrm>
            <a:off x="6096000" y="1964725"/>
            <a:ext cx="5337313"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buNone/>
            </a:pPr>
            <a:r>
              <a:rPr lang="en-FI" sz="1400" b="1" kern="100">
                <a:solidFill>
                  <a:schemeClr val="bg2">
                    <a:lumMod val="25000"/>
                  </a:schemeClr>
                </a:solidFill>
                <a:latin typeface="Messina Sans" pitchFamily="2" charset="77"/>
                <a:ea typeface="Calibri" panose="020F0502020204030204" pitchFamily="34" charset="0"/>
                <a:cs typeface="Arial"/>
              </a:rPr>
              <a:t>36 </a:t>
            </a:r>
            <a:r>
              <a:rPr lang="en-US" sz="1400" b="1" kern="100" dirty="0">
                <a:solidFill>
                  <a:schemeClr val="bg2">
                    <a:lumMod val="25000"/>
                  </a:schemeClr>
                </a:solidFill>
                <a:latin typeface="Messina Sans" pitchFamily="2" charset="77"/>
                <a:ea typeface="Calibri" panose="020F0502020204030204" pitchFamily="34" charset="0"/>
                <a:cs typeface="Arial"/>
              </a:rPr>
              <a:t>min recovery </a:t>
            </a:r>
            <a:r>
              <a:rPr lang="en-US" sz="1400" b="1" kern="100" dirty="0" err="1">
                <a:solidFill>
                  <a:schemeClr val="bg2">
                    <a:lumMod val="25000"/>
                  </a:schemeClr>
                </a:solidFill>
                <a:latin typeface="Messina Sans" pitchFamily="2" charset="77"/>
                <a:ea typeface="Calibri" panose="020F0502020204030204" pitchFamily="34" charset="0"/>
                <a:cs typeface="Arial"/>
              </a:rPr>
              <a:t>program</a:t>
            </a:r>
            <a:br>
              <a:rPr lang="en-FI" sz="1400" kern="100">
                <a:solidFill>
                  <a:schemeClr val="bg2">
                    <a:lumMod val="25000"/>
                  </a:schemeClr>
                </a:solidFill>
                <a:effectLst/>
                <a:latin typeface="Messina Sans" pitchFamily="2" charset="77"/>
                <a:ea typeface="Calibri" panose="020F0502020204030204" pitchFamily="34" charset="0"/>
                <a:cs typeface="Arial" panose="020B0604020202020204" pitchFamily="34" charset="0"/>
              </a:rPr>
            </a:br>
            <a:r>
              <a:rPr lang="en-FI" sz="1400" kern="100">
                <a:solidFill>
                  <a:schemeClr val="bg2">
                    <a:lumMod val="25000"/>
                  </a:schemeClr>
                </a:solidFill>
                <a:effectLst/>
                <a:latin typeface="Messina Sans" pitchFamily="2" charset="77"/>
                <a:ea typeface="Calibri" panose="020F0502020204030204" pitchFamily="34" charset="0"/>
                <a:cs typeface="Arial"/>
              </a:rPr>
              <a:t>Energizing and very physical recovery program, effectively impacting metabolism.</a:t>
            </a:r>
          </a:p>
          <a:p>
            <a:pPr marL="0" indent="0">
              <a:lnSpc>
                <a:spcPct val="107000"/>
              </a:lnSpc>
              <a:spcAft>
                <a:spcPts val="800"/>
              </a:spcAft>
              <a:buNone/>
            </a:pPr>
            <a:r>
              <a:rPr lang="en-FI" sz="1400" b="1" kern="100">
                <a:solidFill>
                  <a:schemeClr val="bg2">
                    <a:lumMod val="25000"/>
                  </a:schemeClr>
                </a:solidFill>
                <a:latin typeface="Messina Sans" pitchFamily="2" charset="77"/>
                <a:ea typeface="Calibri" panose="020F0502020204030204" pitchFamily="34" charset="0"/>
                <a:cs typeface="Arial"/>
              </a:rPr>
              <a:t>41 </a:t>
            </a:r>
            <a:r>
              <a:rPr lang="en-US" sz="1400" b="1" kern="100" dirty="0">
                <a:solidFill>
                  <a:schemeClr val="bg2">
                    <a:lumMod val="25000"/>
                  </a:schemeClr>
                </a:solidFill>
                <a:latin typeface="Messina Sans" pitchFamily="2" charset="77"/>
                <a:ea typeface="Calibri" panose="020F0502020204030204" pitchFamily="34" charset="0"/>
                <a:cs typeface="Arial"/>
              </a:rPr>
              <a:t>min recovery </a:t>
            </a:r>
            <a:r>
              <a:rPr lang="en-US" sz="1400" b="1" kern="100" dirty="0" err="1">
                <a:solidFill>
                  <a:schemeClr val="bg2">
                    <a:lumMod val="25000"/>
                  </a:schemeClr>
                </a:solidFill>
                <a:latin typeface="Messina Sans" pitchFamily="2" charset="77"/>
                <a:ea typeface="Calibri" panose="020F0502020204030204" pitchFamily="34" charset="0"/>
                <a:cs typeface="Arial"/>
              </a:rPr>
              <a:t>program</a:t>
            </a:r>
            <a:br>
              <a:rPr lang="en-FI" sz="1400" kern="100">
                <a:solidFill>
                  <a:schemeClr val="bg2">
                    <a:lumMod val="25000"/>
                  </a:schemeClr>
                </a:solidFill>
                <a:effectLst/>
                <a:latin typeface="Messina Sans" pitchFamily="2" charset="77"/>
                <a:ea typeface="Calibri" panose="020F0502020204030204" pitchFamily="34" charset="0"/>
                <a:cs typeface="Arial" panose="020B0604020202020204" pitchFamily="34" charset="0"/>
              </a:rPr>
            </a:br>
            <a:r>
              <a:rPr lang="en-FI" sz="1400" kern="100">
                <a:solidFill>
                  <a:schemeClr val="bg2">
                    <a:lumMod val="25000"/>
                  </a:schemeClr>
                </a:solidFill>
                <a:effectLst/>
                <a:latin typeface="Messina Sans" pitchFamily="2" charset="77"/>
                <a:ea typeface="Calibri" panose="020F0502020204030204" pitchFamily="34" charset="0"/>
                <a:cs typeface="Arial"/>
              </a:rPr>
              <a:t>Sleep quality-focused recovery program, with more relaxing phases within the program, making it suitable for use after later training sessions.</a:t>
            </a:r>
          </a:p>
          <a:p>
            <a:pPr marL="0" indent="0">
              <a:buNone/>
            </a:pPr>
            <a:endParaRPr lang="en-FI" sz="1600">
              <a:solidFill>
                <a:schemeClr val="tx1">
                  <a:lumMod val="75000"/>
                  <a:lumOff val="25000"/>
                </a:schemeClr>
              </a:solidFill>
              <a:latin typeface="Messina Sans" pitchFamily="2" charset="77"/>
            </a:endParaRPr>
          </a:p>
        </p:txBody>
      </p:sp>
      <p:sp>
        <p:nvSpPr>
          <p:cNvPr id="4" name="Tekstiruutu 4">
            <a:extLst>
              <a:ext uri="{FF2B5EF4-FFF2-40B4-BE49-F238E27FC236}">
                <a16:creationId xmlns:a16="http://schemas.microsoft.com/office/drawing/2014/main" id="{FAC80A85-80BB-0252-F858-F081686C177B}"/>
              </a:ext>
            </a:extLst>
          </p:cNvPr>
          <p:cNvSpPr txBox="1"/>
          <p:nvPr/>
        </p:nvSpPr>
        <p:spPr>
          <a:xfrm>
            <a:off x="2095560" y="443082"/>
            <a:ext cx="8000880" cy="1197636"/>
          </a:xfrm>
          <a:prstGeom prst="rect">
            <a:avLst/>
          </a:prstGeom>
          <a:noFill/>
        </p:spPr>
        <p:txBody>
          <a:bodyPr wrap="square">
            <a:spAutoFit/>
          </a:bodyPr>
          <a:lstStyle/>
          <a:p>
            <a:pPr algn="ctr">
              <a:lnSpc>
                <a:spcPts val="9000"/>
              </a:lnSpc>
            </a:pPr>
            <a:r>
              <a:rPr lang="en-GB" sz="6600" dirty="0">
                <a:solidFill>
                  <a:schemeClr val="bg2">
                    <a:lumMod val="25000"/>
                  </a:schemeClr>
                </a:solidFill>
                <a:effectLst/>
                <a:latin typeface="Grifo M" panose="02050803090505060204" pitchFamily="18" charset="77"/>
              </a:rPr>
              <a:t>Recovery Programs</a:t>
            </a:r>
          </a:p>
        </p:txBody>
      </p:sp>
      <p:pic>
        <p:nvPicPr>
          <p:cNvPr id="6" name="Picture 5" descr="A small couch with a seat on wheels&#10;&#10;Description automatically generated with medium confidence">
            <a:extLst>
              <a:ext uri="{FF2B5EF4-FFF2-40B4-BE49-F238E27FC236}">
                <a16:creationId xmlns:a16="http://schemas.microsoft.com/office/drawing/2014/main" id="{9C7FFCE8-4513-7985-E234-7B08F1DD324E}"/>
              </a:ext>
            </a:extLst>
          </p:cNvPr>
          <p:cNvPicPr>
            <a:picLocks noChangeAspect="1"/>
          </p:cNvPicPr>
          <p:nvPr/>
        </p:nvPicPr>
        <p:blipFill rotWithShape="1">
          <a:blip r:embed="rId3"/>
          <a:srcRect l="24764" t="18006" r="9017" b="3491"/>
          <a:stretch/>
        </p:blipFill>
        <p:spPr>
          <a:xfrm>
            <a:off x="0" y="1618735"/>
            <a:ext cx="5987024" cy="5239265"/>
          </a:xfrm>
          <a:prstGeom prst="rect">
            <a:avLst/>
          </a:prstGeom>
        </p:spPr>
      </p:pic>
    </p:spTree>
    <p:extLst>
      <p:ext uri="{BB962C8B-B14F-4D97-AF65-F5344CB8AC3E}">
        <p14:creationId xmlns:p14="http://schemas.microsoft.com/office/powerpoint/2010/main" val="1679718589"/>
      </p:ext>
    </p:extLst>
  </p:cSld>
  <p:clrMapOvr>
    <a:masterClrMapping/>
  </p:clrMapOvr>
  <mc:AlternateContent xmlns:mc="http://schemas.openxmlformats.org/markup-compatibility/2006" xmlns:p14="http://schemas.microsoft.com/office/powerpoint/2010/main">
    <mc:Choice Requires="p14">
      <p:transition spd="slow" p14:dur="2000" advClick="0" advTm="25000"/>
    </mc:Choice>
    <mc:Fallback xmlns="">
      <p:transition spd="slow" advClick="0" advTm="25000"/>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0">
  <p:cSld>
    <p:bg>
      <p:bgPr>
        <a:solidFill>
          <a:srgbClr val="101820"/>
        </a:solidFill>
        <a:effectLst/>
      </p:bgPr>
    </p:bg>
    <p:spTree>
      <p:nvGrpSpPr>
        <p:cNvPr id="1" name=""/>
        <p:cNvGrpSpPr/>
        <p:nvPr/>
      </p:nvGrpSpPr>
      <p:grpSpPr>
        <a:xfrm>
          <a:off x="0" y="0"/>
          <a:ext cx="0" cy="0"/>
          <a:chOff x="0" y="0"/>
          <a:chExt cx="0" cy="0"/>
        </a:xfrm>
      </p:grpSpPr>
      <p:sp>
        <p:nvSpPr>
          <p:cNvPr id="3" name="Tekstiruutu 4">
            <a:extLst>
              <a:ext uri="{FF2B5EF4-FFF2-40B4-BE49-F238E27FC236}">
                <a16:creationId xmlns:a16="http://schemas.microsoft.com/office/drawing/2014/main" id="{D222B2BC-2BBB-4FF8-3B9B-008BB002D4CC}"/>
              </a:ext>
            </a:extLst>
          </p:cNvPr>
          <p:cNvSpPr txBox="1"/>
          <p:nvPr/>
        </p:nvSpPr>
        <p:spPr>
          <a:xfrm>
            <a:off x="1882702" y="1831191"/>
            <a:ext cx="8426595" cy="3195618"/>
          </a:xfrm>
          <a:prstGeom prst="rect">
            <a:avLst/>
          </a:prstGeom>
          <a:noFill/>
        </p:spPr>
        <p:txBody>
          <a:bodyPr wrap="square">
            <a:spAutoFit/>
          </a:bodyPr>
          <a:lstStyle/>
          <a:p>
            <a:pPr algn="ctr">
              <a:lnSpc>
                <a:spcPts val="6000"/>
              </a:lnSpc>
            </a:pPr>
            <a:r>
              <a:rPr lang="en-GB" sz="6000">
                <a:solidFill>
                  <a:schemeClr val="bg1">
                    <a:lumMod val="95000"/>
                  </a:schemeClr>
                </a:solidFill>
                <a:effectLst/>
                <a:latin typeface="Grifo M" panose="02050803090505060204" pitchFamily="18" charset="77"/>
              </a:rPr>
              <a:t>The 41 min recovery program helps the body recover faster from heavy training.</a:t>
            </a:r>
          </a:p>
        </p:txBody>
      </p:sp>
    </p:spTree>
    <p:extLst>
      <p:ext uri="{BB962C8B-B14F-4D97-AF65-F5344CB8AC3E}">
        <p14:creationId xmlns:p14="http://schemas.microsoft.com/office/powerpoint/2010/main" val="1647886432"/>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A headphones on a couch&#10;&#10;Description automatically generated">
            <a:extLst>
              <a:ext uri="{FF2B5EF4-FFF2-40B4-BE49-F238E27FC236}">
                <a16:creationId xmlns:a16="http://schemas.microsoft.com/office/drawing/2014/main" id="{0A4C71FF-C956-D756-4D78-9149F52933BD}"/>
              </a:ext>
            </a:extLst>
          </p:cNvPr>
          <p:cNvPicPr>
            <a:picLocks noChangeAspect="1"/>
          </p:cNvPicPr>
          <p:nvPr/>
        </p:nvPicPr>
        <p:blipFill rotWithShape="1">
          <a:blip r:embed="rId3"/>
          <a:srcRect t="15625"/>
          <a:stretch/>
        </p:blipFill>
        <p:spPr>
          <a:xfrm>
            <a:off x="0" y="0"/>
            <a:ext cx="12192000" cy="6858000"/>
          </a:xfrm>
          <a:prstGeom prst="rect">
            <a:avLst/>
          </a:prstGeom>
        </p:spPr>
      </p:pic>
      <p:sp>
        <p:nvSpPr>
          <p:cNvPr id="5" name="Tekstiruutu 4">
            <a:extLst>
              <a:ext uri="{FF2B5EF4-FFF2-40B4-BE49-F238E27FC236}">
                <a16:creationId xmlns:a16="http://schemas.microsoft.com/office/drawing/2014/main" id="{2D962017-A783-2E23-1BC4-09A0B9B23335}"/>
              </a:ext>
            </a:extLst>
          </p:cNvPr>
          <p:cNvSpPr txBox="1"/>
          <p:nvPr/>
        </p:nvSpPr>
        <p:spPr>
          <a:xfrm>
            <a:off x="613855" y="4771117"/>
            <a:ext cx="3592385" cy="1815882"/>
          </a:xfrm>
          <a:prstGeom prst="rect">
            <a:avLst/>
          </a:prstGeom>
          <a:noFill/>
        </p:spPr>
        <p:txBody>
          <a:bodyPr wrap="square">
            <a:spAutoFit/>
          </a:bodyPr>
          <a:lstStyle/>
          <a:p>
            <a:r>
              <a:rPr lang="en-GB" sz="1600" b="1">
                <a:solidFill>
                  <a:schemeClr val="bg1">
                    <a:lumMod val="95000"/>
                  </a:schemeClr>
                </a:solidFill>
                <a:effectLst/>
                <a:latin typeface="Messina Sans" pitchFamily="2" charset="77"/>
              </a:rPr>
              <a:t>We recommend using the noise-cancelling headphones if you want to listen to relaxing music or soundscapes. Headphones are not mandatory, and using them is unrelated to the effect of the technology.</a:t>
            </a:r>
          </a:p>
        </p:txBody>
      </p:sp>
    </p:spTree>
    <p:extLst>
      <p:ext uri="{BB962C8B-B14F-4D97-AF65-F5344CB8AC3E}">
        <p14:creationId xmlns:p14="http://schemas.microsoft.com/office/powerpoint/2010/main" val="3839259708"/>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descr="A black cord plugged into a speaker&#10;&#10;Description automatically generated">
            <a:extLst>
              <a:ext uri="{FF2B5EF4-FFF2-40B4-BE49-F238E27FC236}">
                <a16:creationId xmlns:a16="http://schemas.microsoft.com/office/drawing/2014/main" id="{0723B97E-A7C9-3CA9-1018-87D285D77399}"/>
              </a:ext>
            </a:extLst>
          </p:cNvPr>
          <p:cNvPicPr>
            <a:picLocks noChangeAspect="1"/>
          </p:cNvPicPr>
          <p:nvPr/>
        </p:nvPicPr>
        <p:blipFill>
          <a:blip r:embed="rId3"/>
          <a:stretch>
            <a:fillRect/>
          </a:stretch>
        </p:blipFill>
        <p:spPr>
          <a:xfrm>
            <a:off x="7417510" y="0"/>
            <a:ext cx="4774490" cy="6858000"/>
          </a:xfrm>
          <a:prstGeom prst="rect">
            <a:avLst/>
          </a:prstGeom>
        </p:spPr>
      </p:pic>
      <p:sp>
        <p:nvSpPr>
          <p:cNvPr id="8" name="Tekstiruutu 4">
            <a:extLst>
              <a:ext uri="{FF2B5EF4-FFF2-40B4-BE49-F238E27FC236}">
                <a16:creationId xmlns:a16="http://schemas.microsoft.com/office/drawing/2014/main" id="{12943A9E-CE0B-C968-8EBC-A7B82655921A}"/>
              </a:ext>
            </a:extLst>
          </p:cNvPr>
          <p:cNvSpPr txBox="1"/>
          <p:nvPr/>
        </p:nvSpPr>
        <p:spPr>
          <a:xfrm>
            <a:off x="680968" y="1628507"/>
            <a:ext cx="4774489" cy="3170099"/>
          </a:xfrm>
          <a:prstGeom prst="rect">
            <a:avLst/>
          </a:prstGeom>
          <a:noFill/>
        </p:spPr>
        <p:txBody>
          <a:bodyPr wrap="square">
            <a:spAutoFit/>
          </a:bodyPr>
          <a:lstStyle/>
          <a:p>
            <a:pPr>
              <a:lnSpc>
                <a:spcPts val="6000"/>
              </a:lnSpc>
            </a:pPr>
            <a:r>
              <a:rPr lang="en-GB" sz="6600" dirty="0">
                <a:solidFill>
                  <a:schemeClr val="bg2">
                    <a:lumMod val="25000"/>
                  </a:schemeClr>
                </a:solidFill>
                <a:effectLst/>
                <a:latin typeface="Grifo M" panose="02050803090505060204" pitchFamily="18" charset="77"/>
              </a:rPr>
              <a:t>Easy</a:t>
            </a:r>
          </a:p>
          <a:p>
            <a:pPr>
              <a:lnSpc>
                <a:spcPts val="6000"/>
              </a:lnSpc>
            </a:pPr>
            <a:r>
              <a:rPr lang="en-GB" sz="6600" dirty="0">
                <a:solidFill>
                  <a:schemeClr val="bg2">
                    <a:lumMod val="25000"/>
                  </a:schemeClr>
                </a:solidFill>
                <a:latin typeface="Grifo M" panose="02050803090505060204" pitchFamily="18" charset="77"/>
              </a:rPr>
              <a:t>Plug n' play.</a:t>
            </a:r>
            <a:endParaRPr lang="en-GB" sz="6600" dirty="0">
              <a:solidFill>
                <a:schemeClr val="bg2">
                  <a:lumMod val="25000"/>
                </a:schemeClr>
              </a:solidFill>
              <a:effectLst/>
              <a:latin typeface="Grifo M" panose="02050803090505060204" pitchFamily="18" charset="77"/>
            </a:endParaRPr>
          </a:p>
          <a:p>
            <a:endParaRPr lang="en-GB" sz="1600">
              <a:solidFill>
                <a:schemeClr val="bg2">
                  <a:lumMod val="25000"/>
                </a:schemeClr>
              </a:solidFill>
              <a:effectLst/>
              <a:latin typeface="Messina Sans" pitchFamily="2" charset="77"/>
            </a:endParaRPr>
          </a:p>
          <a:p>
            <a:r>
              <a:rPr lang="en-GB" sz="1400">
                <a:solidFill>
                  <a:schemeClr val="bg2">
                    <a:lumMod val="25000"/>
                  </a:schemeClr>
                </a:solidFill>
                <a:effectLst/>
                <a:latin typeface="Messina Sans" pitchFamily="2" charset="77"/>
              </a:rPr>
              <a:t>The pod is easy to use and </a:t>
            </a:r>
            <a:r>
              <a:rPr lang="en-GB" sz="1400" b="1">
                <a:solidFill>
                  <a:schemeClr val="bg2">
                    <a:lumMod val="25000"/>
                  </a:schemeClr>
                </a:solidFill>
                <a:effectLst/>
                <a:latin typeface="Messina Sans" pitchFamily="2" charset="77"/>
              </a:rPr>
              <a:t>does not require any assembly</a:t>
            </a:r>
            <a:r>
              <a:rPr lang="en-GB" sz="1400">
                <a:solidFill>
                  <a:schemeClr val="bg2">
                    <a:lumMod val="25000"/>
                  </a:schemeClr>
                </a:solidFill>
                <a:effectLst/>
                <a:latin typeface="Messina Sans" pitchFamily="2" charset="77"/>
              </a:rPr>
              <a:t>. Just power it on and start relaxing.</a:t>
            </a:r>
          </a:p>
          <a:p>
            <a:endParaRPr lang="en-GB" sz="1400">
              <a:solidFill>
                <a:schemeClr val="bg2">
                  <a:lumMod val="25000"/>
                </a:schemeClr>
              </a:solidFill>
              <a:latin typeface="Messina Sans" pitchFamily="2" charset="77"/>
            </a:endParaRPr>
          </a:p>
          <a:p>
            <a:r>
              <a:rPr lang="en-GB" sz="1400">
                <a:solidFill>
                  <a:schemeClr val="bg2">
                    <a:lumMod val="25000"/>
                  </a:schemeClr>
                </a:solidFill>
                <a:effectLst/>
                <a:latin typeface="Messina Sans" pitchFamily="2" charset="77"/>
              </a:rPr>
              <a:t>Keep in mind that the product is quite big and heavy. It might not fit into small elevators or through narrow doors. It </a:t>
            </a:r>
            <a:r>
              <a:rPr lang="en-GB" sz="1400" b="1">
                <a:solidFill>
                  <a:schemeClr val="bg2">
                    <a:lumMod val="25000"/>
                  </a:schemeClr>
                </a:solidFill>
                <a:effectLst/>
                <a:latin typeface="Messina Sans" pitchFamily="2" charset="77"/>
              </a:rPr>
              <a:t>can however be disassembled</a:t>
            </a:r>
            <a:r>
              <a:rPr lang="en-GB" sz="1400">
                <a:solidFill>
                  <a:schemeClr val="bg2">
                    <a:lumMod val="25000"/>
                  </a:schemeClr>
                </a:solidFill>
                <a:effectLst/>
                <a:latin typeface="Messina Sans" pitchFamily="2" charset="77"/>
              </a:rPr>
              <a:t> if needed.</a:t>
            </a:r>
          </a:p>
        </p:txBody>
      </p:sp>
    </p:spTree>
    <p:extLst>
      <p:ext uri="{BB962C8B-B14F-4D97-AF65-F5344CB8AC3E}">
        <p14:creationId xmlns:p14="http://schemas.microsoft.com/office/powerpoint/2010/main" val="2805247432"/>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Otsikko 1">
            <a:extLst>
              <a:ext uri="{FF2B5EF4-FFF2-40B4-BE49-F238E27FC236}">
                <a16:creationId xmlns:a16="http://schemas.microsoft.com/office/drawing/2014/main" id="{D2D166CD-8B23-9F3F-40F0-CF14AD3202A3}"/>
              </a:ext>
            </a:extLst>
          </p:cNvPr>
          <p:cNvSpPr txBox="1">
            <a:spLocks/>
          </p:cNvSpPr>
          <p:nvPr/>
        </p:nvSpPr>
        <p:spPr>
          <a:xfrm>
            <a:off x="2737412" y="358815"/>
            <a:ext cx="6717175" cy="127785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i-FI" sz="6600" dirty="0">
                <a:solidFill>
                  <a:schemeClr val="bg2">
                    <a:lumMod val="25000"/>
                  </a:schemeClr>
                </a:solidFill>
                <a:latin typeface="Grifo M" panose="02050803090505060204" pitchFamily="18" charset="77"/>
              </a:rPr>
              <a:t>Safety</a:t>
            </a:r>
            <a:endParaRPr lang="fi-FI" sz="6600" dirty="0">
              <a:solidFill>
                <a:schemeClr val="bg2">
                  <a:lumMod val="25000"/>
                </a:schemeClr>
              </a:solidFill>
              <a:latin typeface="Messina Sans" pitchFamily="2" charset="77"/>
            </a:endParaRPr>
          </a:p>
        </p:txBody>
      </p:sp>
      <p:sp>
        <p:nvSpPr>
          <p:cNvPr id="3" name="Sisällön paikkamerkki 7">
            <a:extLst>
              <a:ext uri="{FF2B5EF4-FFF2-40B4-BE49-F238E27FC236}">
                <a16:creationId xmlns:a16="http://schemas.microsoft.com/office/drawing/2014/main" id="{11F92259-24A8-88AF-0526-A4A587EB969A}"/>
              </a:ext>
            </a:extLst>
          </p:cNvPr>
          <p:cNvSpPr txBox="1">
            <a:spLocks/>
          </p:cNvSpPr>
          <p:nvPr/>
        </p:nvSpPr>
        <p:spPr>
          <a:xfrm>
            <a:off x="6327914" y="2147847"/>
            <a:ext cx="5337313" cy="435133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400" b="1" dirty="0">
                <a:solidFill>
                  <a:schemeClr val="bg2">
                    <a:lumMod val="25000"/>
                  </a:schemeClr>
                </a:solidFill>
                <a:latin typeface="Messina Sans" pitchFamily="2" charset="77"/>
              </a:rPr>
              <a:t>Do not use the devices In the following situations:</a:t>
            </a:r>
          </a:p>
          <a:p>
            <a:pPr marL="285750" indent="-285750">
              <a:buFont typeface="Arial" panose="020B0604020202020204" pitchFamily="34" charset="0"/>
              <a:buChar char="•"/>
            </a:pPr>
            <a:r>
              <a:rPr lang="en-GB" sz="1400" dirty="0">
                <a:solidFill>
                  <a:schemeClr val="bg2">
                    <a:lumMod val="25000"/>
                  </a:schemeClr>
                </a:solidFill>
                <a:latin typeface="Messina Sans" pitchFamily="2" charset="77"/>
              </a:rPr>
              <a:t>You have an acute inflammation that can spread</a:t>
            </a:r>
          </a:p>
          <a:p>
            <a:pPr marL="285750" indent="-285750">
              <a:buFont typeface="Arial" panose="020B0604020202020204" pitchFamily="34" charset="0"/>
              <a:buChar char="•"/>
            </a:pPr>
            <a:r>
              <a:rPr lang="en-GB" sz="1400" dirty="0">
                <a:solidFill>
                  <a:schemeClr val="bg2">
                    <a:lumMod val="25000"/>
                  </a:schemeClr>
                </a:solidFill>
                <a:latin typeface="Messina Sans" pitchFamily="2" charset="77"/>
              </a:rPr>
              <a:t>You have an acute herniated disc</a:t>
            </a:r>
          </a:p>
          <a:p>
            <a:pPr marL="285750" indent="-285750">
              <a:buFont typeface="Arial" panose="020B0604020202020204" pitchFamily="34" charset="0"/>
              <a:buChar char="•"/>
            </a:pPr>
            <a:r>
              <a:rPr lang="en-GB" sz="1400" dirty="0">
                <a:solidFill>
                  <a:schemeClr val="bg2">
                    <a:lumMod val="25000"/>
                  </a:schemeClr>
                </a:solidFill>
                <a:latin typeface="Messina Sans" pitchFamily="2" charset="77"/>
              </a:rPr>
              <a:t>You have an acute thrombus</a:t>
            </a:r>
          </a:p>
          <a:p>
            <a:pPr marL="285750" indent="-285750">
              <a:buFont typeface="Arial" panose="020B0604020202020204" pitchFamily="34" charset="0"/>
              <a:buChar char="•"/>
            </a:pPr>
            <a:r>
              <a:rPr lang="en-GB" sz="1400" dirty="0">
                <a:solidFill>
                  <a:schemeClr val="bg2">
                    <a:lumMod val="25000"/>
                  </a:schemeClr>
                </a:solidFill>
                <a:latin typeface="Messina Sans" pitchFamily="2" charset="77"/>
              </a:rPr>
              <a:t>You have an acute cancer</a:t>
            </a:r>
          </a:p>
          <a:p>
            <a:pPr marL="285750" indent="-285750">
              <a:buFont typeface="Arial" panose="020B0604020202020204" pitchFamily="34" charset="0"/>
              <a:buChar char="•"/>
            </a:pPr>
            <a:r>
              <a:rPr lang="en-GB" sz="1400" dirty="0">
                <a:solidFill>
                  <a:schemeClr val="bg2">
                    <a:lumMod val="25000"/>
                  </a:schemeClr>
                </a:solidFill>
                <a:latin typeface="Messina Sans" pitchFamily="2" charset="77"/>
              </a:rPr>
              <a:t> You are pregnant</a:t>
            </a:r>
          </a:p>
          <a:p>
            <a:pPr marL="285750" indent="-285750">
              <a:buFont typeface="Arial" panose="020B0604020202020204" pitchFamily="34" charset="0"/>
              <a:buChar char="•"/>
            </a:pPr>
            <a:r>
              <a:rPr lang="en-GB" sz="1400" dirty="0">
                <a:solidFill>
                  <a:schemeClr val="bg2">
                    <a:lumMod val="25000"/>
                  </a:schemeClr>
                </a:solidFill>
                <a:latin typeface="Messina Sans" pitchFamily="2" charset="77"/>
              </a:rPr>
              <a:t>You have the flu or a fever</a:t>
            </a:r>
          </a:p>
          <a:p>
            <a:pPr marL="285750" indent="-285750">
              <a:buFont typeface="Arial" panose="020B0604020202020204" pitchFamily="34" charset="0"/>
              <a:buChar char="•"/>
            </a:pPr>
            <a:r>
              <a:rPr lang="en-GB" sz="1400" dirty="0">
                <a:solidFill>
                  <a:schemeClr val="bg2">
                    <a:lumMod val="25000"/>
                  </a:schemeClr>
                </a:solidFill>
                <a:latin typeface="Messina Sans" pitchFamily="2" charset="77"/>
              </a:rPr>
              <a:t>You have a risk of retinal or lens detachment</a:t>
            </a:r>
          </a:p>
          <a:p>
            <a:pPr marL="285750" indent="-285750">
              <a:buFont typeface="Arial" panose="020B0604020202020204" pitchFamily="34" charset="0"/>
              <a:buChar char="•"/>
            </a:pPr>
            <a:r>
              <a:rPr lang="en-GB" sz="1400" dirty="0">
                <a:solidFill>
                  <a:schemeClr val="bg2">
                    <a:lumMod val="25000"/>
                  </a:schemeClr>
                </a:solidFill>
                <a:latin typeface="Messina Sans" pitchFamily="2" charset="77"/>
              </a:rPr>
              <a:t>You were vaccinated on the same day</a:t>
            </a:r>
          </a:p>
          <a:p>
            <a:pPr marL="285750" indent="-285750">
              <a:buFont typeface="Arial" panose="020B0604020202020204" pitchFamily="34" charset="0"/>
              <a:buChar char="•"/>
            </a:pPr>
            <a:r>
              <a:rPr lang="en-GB" sz="1400" dirty="0">
                <a:solidFill>
                  <a:schemeClr val="bg2">
                    <a:lumMod val="25000"/>
                  </a:schemeClr>
                </a:solidFill>
                <a:latin typeface="Messina Sans" pitchFamily="2" charset="77"/>
              </a:rPr>
              <a:t>You have a risk of internal bleeding</a:t>
            </a:r>
          </a:p>
          <a:p>
            <a:pPr marL="0" indent="0">
              <a:buNone/>
            </a:pPr>
            <a:r>
              <a:rPr lang="en-GB" sz="1400" dirty="0">
                <a:solidFill>
                  <a:schemeClr val="bg2">
                    <a:lumMod val="25000"/>
                  </a:schemeClr>
                </a:solidFill>
                <a:latin typeface="Messina Sans" pitchFamily="2" charset="77"/>
              </a:rPr>
              <a:t>Low heart rate is not a problem, too low blood pressure can drop further and cause dizziness.</a:t>
            </a:r>
          </a:p>
          <a:p>
            <a:pPr marL="0" indent="0">
              <a:buNone/>
            </a:pPr>
            <a:r>
              <a:rPr lang="en-GB" sz="1400" dirty="0">
                <a:solidFill>
                  <a:schemeClr val="bg2">
                    <a:lumMod val="25000"/>
                  </a:schemeClr>
                </a:solidFill>
                <a:latin typeface="Messina Sans" pitchFamily="2" charset="77"/>
              </a:rPr>
              <a:t>Consult your physician if you are unsure whether the device is suitable for you.</a:t>
            </a:r>
            <a:endParaRPr lang="en-FI" sz="1400">
              <a:solidFill>
                <a:schemeClr val="bg2">
                  <a:lumMod val="25000"/>
                </a:schemeClr>
              </a:solidFill>
              <a:latin typeface="Messina Sans" pitchFamily="2" charset="77"/>
            </a:endParaRPr>
          </a:p>
        </p:txBody>
      </p:sp>
      <p:sp>
        <p:nvSpPr>
          <p:cNvPr id="7" name="Sisällön paikkamerkki 7">
            <a:extLst>
              <a:ext uri="{FF2B5EF4-FFF2-40B4-BE49-F238E27FC236}">
                <a16:creationId xmlns:a16="http://schemas.microsoft.com/office/drawing/2014/main" id="{6BF26578-8460-B18E-DC99-C99059A41201}"/>
              </a:ext>
            </a:extLst>
          </p:cNvPr>
          <p:cNvSpPr txBox="1">
            <a:spLocks/>
          </p:cNvSpPr>
          <p:nvPr/>
        </p:nvSpPr>
        <p:spPr bwMode="auto">
          <a:xfrm>
            <a:off x="682488" y="2147847"/>
            <a:ext cx="5181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nSpc>
                <a:spcPts val="2200"/>
              </a:lnSpc>
              <a:buNone/>
            </a:pPr>
            <a:r>
              <a:rPr lang="en-GB" sz="1400" dirty="0">
                <a:solidFill>
                  <a:schemeClr val="bg2">
                    <a:lumMod val="25000"/>
                  </a:schemeClr>
                </a:solidFill>
                <a:effectLst/>
                <a:latin typeface="Messina Sans Book" pitchFamily="2" charset="77"/>
                <a:ea typeface="Calibri" panose="020F0502020204030204" pitchFamily="34" charset="0"/>
                <a:cs typeface="Times New Roman" panose="02020603050405020304" pitchFamily="18" charset="0"/>
              </a:rPr>
              <a:t>The frequency range of the vibration generated by the device is the same as that of the tissues of the body, which is why </a:t>
            </a:r>
            <a:r>
              <a:rPr lang="en-GB" sz="1400" b="1" dirty="0">
                <a:solidFill>
                  <a:schemeClr val="bg2">
                    <a:lumMod val="25000"/>
                  </a:schemeClr>
                </a:solidFill>
                <a:effectLst/>
                <a:latin typeface="Messina Sans Book" pitchFamily="2" charset="77"/>
                <a:ea typeface="Calibri" panose="020F0502020204030204" pitchFamily="34" charset="0"/>
                <a:cs typeface="Times New Roman" panose="02020603050405020304" pitchFamily="18" charset="0"/>
              </a:rPr>
              <a:t>side effects are uncommon.</a:t>
            </a:r>
            <a:r>
              <a:rPr lang="en-GB" sz="1400" dirty="0">
                <a:solidFill>
                  <a:schemeClr val="bg2">
                    <a:lumMod val="25000"/>
                  </a:schemeClr>
                </a:solidFill>
                <a:effectLst/>
                <a:latin typeface="Messina Sans Book" pitchFamily="2" charset="77"/>
                <a:ea typeface="Calibri" panose="020F0502020204030204" pitchFamily="34" charset="0"/>
                <a:cs typeface="Times New Roman" panose="02020603050405020304" pitchFamily="18" charset="0"/>
              </a:rPr>
              <a:t> Some users may experience initial nausea or headache, but, usually, these side effects dissipate after 1-2 sessions. We recommend that you </a:t>
            </a:r>
            <a:r>
              <a:rPr lang="en-GB" sz="1400" b="1" dirty="0">
                <a:solidFill>
                  <a:schemeClr val="bg2">
                    <a:lumMod val="25000"/>
                  </a:schemeClr>
                </a:solidFill>
                <a:effectLst/>
                <a:latin typeface="Messina Sans Book" pitchFamily="2" charset="77"/>
                <a:ea typeface="Calibri" panose="020F0502020204030204" pitchFamily="34" charset="0"/>
                <a:cs typeface="Times New Roman" panose="02020603050405020304" pitchFamily="18" charset="0"/>
              </a:rPr>
              <a:t>drink plenty of water after using the device</a:t>
            </a:r>
            <a:r>
              <a:rPr lang="en-GB" sz="1400" dirty="0">
                <a:solidFill>
                  <a:schemeClr val="bg2">
                    <a:lumMod val="25000"/>
                  </a:schemeClr>
                </a:solidFill>
                <a:effectLst/>
                <a:latin typeface="Messina Sans Book" pitchFamily="2" charset="77"/>
                <a:ea typeface="Calibri" panose="020F0502020204030204" pitchFamily="34" charset="0"/>
                <a:cs typeface="Times New Roman" panose="02020603050405020304" pitchFamily="18" charset="0"/>
              </a:rPr>
              <a:t> to prevent nausea and headache.</a:t>
            </a:r>
          </a:p>
          <a:p>
            <a:pPr marL="0" indent="0">
              <a:lnSpc>
                <a:spcPts val="2200"/>
              </a:lnSpc>
              <a:buNone/>
            </a:pPr>
            <a:r>
              <a:rPr lang="en-GB" sz="1400" b="1" dirty="0">
                <a:solidFill>
                  <a:schemeClr val="bg2">
                    <a:lumMod val="25000"/>
                  </a:schemeClr>
                </a:solidFill>
                <a:effectLst/>
                <a:latin typeface="Messina Sans Book" pitchFamily="2" charset="77"/>
                <a:ea typeface="Calibri" panose="020F0502020204030204" pitchFamily="34" charset="0"/>
                <a:cs typeface="Times New Roman" panose="02020603050405020304" pitchFamily="18" charset="0"/>
              </a:rPr>
              <a:t>There are no age restrictions to using the devices. </a:t>
            </a:r>
          </a:p>
          <a:p>
            <a:pPr marL="0" indent="0">
              <a:lnSpc>
                <a:spcPts val="2200"/>
              </a:lnSpc>
              <a:buNone/>
            </a:pPr>
            <a:r>
              <a:rPr lang="en-GB" sz="1400" dirty="0">
                <a:solidFill>
                  <a:schemeClr val="bg2">
                    <a:lumMod val="25000"/>
                  </a:schemeClr>
                </a:solidFill>
                <a:effectLst/>
                <a:latin typeface="Messina Sans Book" pitchFamily="2" charset="77"/>
                <a:ea typeface="Calibri" panose="020F0502020204030204" pitchFamily="34" charset="0"/>
                <a:cs typeface="Times New Roman" panose="02020603050405020304" pitchFamily="18" charset="0"/>
              </a:rPr>
              <a:t>If you have epilepsy, migraines or other illnesses that affect the brain and cause severe symptoms, you should not use the activating programs at all. We recommend that you do not apply vibration to the head region at all in the aforementioned situations.</a:t>
            </a:r>
          </a:p>
        </p:txBody>
      </p:sp>
    </p:spTree>
    <p:extLst>
      <p:ext uri="{BB962C8B-B14F-4D97-AF65-F5344CB8AC3E}">
        <p14:creationId xmlns:p14="http://schemas.microsoft.com/office/powerpoint/2010/main" val="123854985"/>
      </p:ext>
    </p:extLst>
  </p:cSld>
  <p:clrMapOvr>
    <a:masterClrMapping/>
  </p:clrMapOvr>
  <mc:AlternateContent xmlns:mc="http://schemas.openxmlformats.org/markup-compatibility/2006" xmlns:p14="http://schemas.microsoft.com/office/powerpoint/2010/main">
    <mc:Choice Requires="p14">
      <p:transition spd="slow" p14:dur="2000" advClick="0" advTm="25000"/>
    </mc:Choice>
    <mc:Fallback xmlns="">
      <p:transition spd="slow" advClick="0" advTm="2500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descr="A person sleeping on a couch with headphones&#10;&#10;Description automatically generated">
            <a:extLst>
              <a:ext uri="{FF2B5EF4-FFF2-40B4-BE49-F238E27FC236}">
                <a16:creationId xmlns:a16="http://schemas.microsoft.com/office/drawing/2014/main" id="{E1491A99-F240-508F-6CBE-0DDA800168AB}"/>
              </a:ext>
            </a:extLst>
          </p:cNvPr>
          <p:cNvPicPr>
            <a:picLocks noChangeAspect="1"/>
          </p:cNvPicPr>
          <p:nvPr/>
        </p:nvPicPr>
        <p:blipFill rotWithShape="1">
          <a:blip r:embed="rId3"/>
          <a:srcRect t="7812" b="7812"/>
          <a:stretch/>
        </p:blipFill>
        <p:spPr>
          <a:xfrm>
            <a:off x="0" y="0"/>
            <a:ext cx="12192000" cy="6858000"/>
          </a:xfrm>
          <a:prstGeom prst="rect">
            <a:avLst/>
          </a:prstGeom>
        </p:spPr>
      </p:pic>
      <p:sp>
        <p:nvSpPr>
          <p:cNvPr id="4" name="Tekstiruutu 4">
            <a:extLst>
              <a:ext uri="{FF2B5EF4-FFF2-40B4-BE49-F238E27FC236}">
                <a16:creationId xmlns:a16="http://schemas.microsoft.com/office/drawing/2014/main" id="{5CB94C99-612E-DBA2-CCE4-9CC757CF2438}"/>
              </a:ext>
            </a:extLst>
          </p:cNvPr>
          <p:cNvSpPr txBox="1"/>
          <p:nvPr/>
        </p:nvSpPr>
        <p:spPr>
          <a:xfrm>
            <a:off x="657343" y="672834"/>
            <a:ext cx="4362653" cy="1600438"/>
          </a:xfrm>
          <a:prstGeom prst="rect">
            <a:avLst/>
          </a:prstGeom>
          <a:noFill/>
        </p:spPr>
        <p:txBody>
          <a:bodyPr wrap="square">
            <a:spAutoFit/>
          </a:bodyPr>
          <a:lstStyle/>
          <a:p>
            <a:pPr algn="l">
              <a:buFont typeface="Arial" panose="020B0604020202020204" pitchFamily="34" charset="0"/>
              <a:buChar char="•"/>
            </a:pPr>
            <a:r>
              <a:rPr lang="en-GB" sz="1400" b="1" u="none" strike="noStrike">
                <a:solidFill>
                  <a:schemeClr val="bg1">
                    <a:lumMod val="95000"/>
                  </a:schemeClr>
                </a:solidFill>
                <a:effectLst/>
                <a:latin typeface="Messina Sans" pitchFamily="2" charset="77"/>
              </a:rPr>
              <a:t> Integrated wellness technology</a:t>
            </a:r>
            <a:br>
              <a:rPr lang="en-GB" sz="1400" b="1" u="none" strike="noStrike">
                <a:solidFill>
                  <a:schemeClr val="bg1">
                    <a:lumMod val="95000"/>
                  </a:schemeClr>
                </a:solidFill>
                <a:effectLst/>
                <a:latin typeface="Messina Sans" pitchFamily="2" charset="77"/>
              </a:rPr>
            </a:br>
            <a:endParaRPr lang="en-GB" sz="1400" b="1" u="none" strike="noStrike">
              <a:solidFill>
                <a:schemeClr val="bg1">
                  <a:lumMod val="95000"/>
                </a:schemeClr>
              </a:solidFill>
              <a:effectLst/>
              <a:latin typeface="Messina Sans" pitchFamily="2" charset="77"/>
            </a:endParaRPr>
          </a:p>
          <a:p>
            <a:pPr algn="l">
              <a:buFont typeface="Arial" panose="020B0604020202020204" pitchFamily="34" charset="0"/>
              <a:buChar char="•"/>
            </a:pPr>
            <a:r>
              <a:rPr lang="en-GB" sz="1400" b="1" u="none" strike="noStrike">
                <a:solidFill>
                  <a:schemeClr val="bg1">
                    <a:lumMod val="95000"/>
                  </a:schemeClr>
                </a:solidFill>
                <a:effectLst/>
                <a:latin typeface="Messina Sans" pitchFamily="2" charset="77"/>
              </a:rPr>
              <a:t> Integrated touch screen</a:t>
            </a:r>
            <a:br>
              <a:rPr lang="en-GB" sz="1400" b="1" u="none" strike="noStrike">
                <a:solidFill>
                  <a:schemeClr val="bg1">
                    <a:lumMod val="95000"/>
                  </a:schemeClr>
                </a:solidFill>
                <a:effectLst/>
                <a:latin typeface="Messina Sans" pitchFamily="2" charset="77"/>
              </a:rPr>
            </a:br>
            <a:endParaRPr lang="en-GB" sz="1400" b="1" u="none" strike="noStrike">
              <a:solidFill>
                <a:schemeClr val="bg1">
                  <a:lumMod val="95000"/>
                </a:schemeClr>
              </a:solidFill>
              <a:effectLst/>
              <a:latin typeface="Messina Sans" pitchFamily="2" charset="77"/>
            </a:endParaRPr>
          </a:p>
          <a:p>
            <a:pPr algn="l">
              <a:buFont typeface="Arial" panose="020B0604020202020204" pitchFamily="34" charset="0"/>
              <a:buChar char="•"/>
            </a:pPr>
            <a:r>
              <a:rPr lang="en-GB" sz="1400" b="1" u="none" strike="noStrike">
                <a:solidFill>
                  <a:schemeClr val="bg1">
                    <a:lumMod val="95000"/>
                  </a:schemeClr>
                </a:solidFill>
                <a:effectLst/>
                <a:latin typeface="Messina Sans" pitchFamily="2" charset="77"/>
              </a:rPr>
              <a:t> Noise canceling headphones</a:t>
            </a:r>
            <a:br>
              <a:rPr lang="en-GB" sz="1400" b="1" u="none" strike="noStrike">
                <a:solidFill>
                  <a:schemeClr val="bg1">
                    <a:lumMod val="95000"/>
                  </a:schemeClr>
                </a:solidFill>
                <a:effectLst/>
                <a:latin typeface="Messina Sans" pitchFamily="2" charset="77"/>
              </a:rPr>
            </a:br>
            <a:endParaRPr lang="en-GB" sz="1400" b="1" u="none" strike="noStrike">
              <a:solidFill>
                <a:schemeClr val="bg1">
                  <a:lumMod val="95000"/>
                </a:schemeClr>
              </a:solidFill>
              <a:effectLst/>
              <a:latin typeface="Messina Sans" pitchFamily="2" charset="77"/>
            </a:endParaRPr>
          </a:p>
          <a:p>
            <a:pPr algn="l">
              <a:buFont typeface="Arial" panose="020B0604020202020204" pitchFamily="34" charset="0"/>
              <a:buChar char="•"/>
            </a:pPr>
            <a:r>
              <a:rPr lang="en-GB" sz="1400" b="1" u="none" strike="noStrike">
                <a:solidFill>
                  <a:schemeClr val="bg1">
                    <a:lumMod val="95000"/>
                  </a:schemeClr>
                </a:solidFill>
                <a:effectLst/>
                <a:latin typeface="Messina Sans" pitchFamily="2" charset="77"/>
              </a:rPr>
              <a:t> Optional privacy screen</a:t>
            </a:r>
          </a:p>
        </p:txBody>
      </p:sp>
      <p:sp>
        <p:nvSpPr>
          <p:cNvPr id="6" name="Tekstiruutu 4">
            <a:extLst>
              <a:ext uri="{FF2B5EF4-FFF2-40B4-BE49-F238E27FC236}">
                <a16:creationId xmlns:a16="http://schemas.microsoft.com/office/drawing/2014/main" id="{77C7B072-1E42-7B85-96EE-E3739AE2BACF}"/>
              </a:ext>
            </a:extLst>
          </p:cNvPr>
          <p:cNvSpPr txBox="1"/>
          <p:nvPr/>
        </p:nvSpPr>
        <p:spPr>
          <a:xfrm>
            <a:off x="4034594" y="672834"/>
            <a:ext cx="4362653" cy="1600438"/>
          </a:xfrm>
          <a:prstGeom prst="rect">
            <a:avLst/>
          </a:prstGeom>
          <a:noFill/>
        </p:spPr>
        <p:txBody>
          <a:bodyPr wrap="square">
            <a:spAutoFit/>
          </a:bodyPr>
          <a:lstStyle/>
          <a:p>
            <a:pPr algn="l">
              <a:buFont typeface="Arial" panose="020B0604020202020204" pitchFamily="34" charset="0"/>
              <a:buChar char="•"/>
            </a:pPr>
            <a:r>
              <a:rPr lang="en-GB" sz="1400" b="1" u="none" strike="noStrike">
                <a:solidFill>
                  <a:schemeClr val="bg1">
                    <a:lumMod val="95000"/>
                  </a:schemeClr>
                </a:solidFill>
                <a:effectLst/>
                <a:latin typeface="Messina Sans" pitchFamily="2" charset="77"/>
              </a:rPr>
              <a:t> Plug n’ play / no assembly required</a:t>
            </a:r>
            <a:br>
              <a:rPr lang="en-GB" sz="1400" b="1" u="none" strike="noStrike">
                <a:solidFill>
                  <a:schemeClr val="bg1">
                    <a:lumMod val="95000"/>
                  </a:schemeClr>
                </a:solidFill>
                <a:effectLst/>
                <a:latin typeface="Messina Sans" pitchFamily="2" charset="77"/>
              </a:rPr>
            </a:br>
            <a:endParaRPr lang="en-GB" sz="1400" b="1" u="none" strike="noStrike">
              <a:solidFill>
                <a:schemeClr val="bg1">
                  <a:lumMod val="95000"/>
                </a:schemeClr>
              </a:solidFill>
              <a:effectLst/>
              <a:latin typeface="Messina Sans" pitchFamily="2" charset="77"/>
            </a:endParaRPr>
          </a:p>
          <a:p>
            <a:pPr algn="l">
              <a:buFont typeface="Arial" panose="020B0604020202020204" pitchFamily="34" charset="0"/>
              <a:buChar char="•"/>
            </a:pPr>
            <a:r>
              <a:rPr lang="en-GB" sz="1400" b="1" u="none" strike="noStrike">
                <a:solidFill>
                  <a:schemeClr val="bg1">
                    <a:lumMod val="95000"/>
                  </a:schemeClr>
                </a:solidFill>
                <a:effectLst/>
                <a:latin typeface="Messina Sans" pitchFamily="2" charset="77"/>
              </a:rPr>
              <a:t> Fully upholstered</a:t>
            </a:r>
            <a:br>
              <a:rPr lang="en-GB" sz="1400" b="1" u="none" strike="noStrike">
                <a:solidFill>
                  <a:schemeClr val="bg1">
                    <a:lumMod val="95000"/>
                  </a:schemeClr>
                </a:solidFill>
                <a:effectLst/>
                <a:latin typeface="Messina Sans" pitchFamily="2" charset="77"/>
              </a:rPr>
            </a:br>
            <a:endParaRPr lang="en-GB" sz="1400" b="1" u="none" strike="noStrike">
              <a:solidFill>
                <a:schemeClr val="bg1">
                  <a:lumMod val="95000"/>
                </a:schemeClr>
              </a:solidFill>
              <a:effectLst/>
              <a:latin typeface="Messina Sans" pitchFamily="2" charset="77"/>
            </a:endParaRPr>
          </a:p>
          <a:p>
            <a:pPr algn="l">
              <a:buFont typeface="Arial" panose="020B0604020202020204" pitchFamily="34" charset="0"/>
              <a:buChar char="•"/>
            </a:pPr>
            <a:r>
              <a:rPr lang="en-GB" sz="1400" b="1" u="none" strike="noStrike">
                <a:solidFill>
                  <a:schemeClr val="bg1">
                    <a:lumMod val="95000"/>
                  </a:schemeClr>
                </a:solidFill>
                <a:effectLst/>
                <a:latin typeface="Messina Sans" pitchFamily="2" charset="77"/>
              </a:rPr>
              <a:t> Available with multicolor upholstery</a:t>
            </a:r>
            <a:br>
              <a:rPr lang="en-GB" sz="1400" b="1" u="none" strike="noStrike">
                <a:solidFill>
                  <a:schemeClr val="bg1">
                    <a:lumMod val="95000"/>
                  </a:schemeClr>
                </a:solidFill>
                <a:effectLst/>
                <a:latin typeface="Messina Sans" pitchFamily="2" charset="77"/>
              </a:rPr>
            </a:br>
            <a:endParaRPr lang="en-GB" sz="1400" b="1" u="none" strike="noStrike">
              <a:solidFill>
                <a:schemeClr val="bg1">
                  <a:lumMod val="95000"/>
                </a:schemeClr>
              </a:solidFill>
              <a:effectLst/>
              <a:latin typeface="Messina Sans" pitchFamily="2" charset="77"/>
            </a:endParaRPr>
          </a:p>
          <a:p>
            <a:pPr algn="l" fontAlgn="base">
              <a:buFont typeface="Arial" panose="020B0604020202020204" pitchFamily="34" charset="0"/>
              <a:buChar char="•"/>
            </a:pPr>
            <a:r>
              <a:rPr lang="en-GB" sz="1400" b="1" u="none" strike="noStrike">
                <a:solidFill>
                  <a:schemeClr val="bg1">
                    <a:lumMod val="95000"/>
                  </a:schemeClr>
                </a:solidFill>
                <a:effectLst/>
                <a:latin typeface="Messina Sans" pitchFamily="2" charset="77"/>
              </a:rPr>
              <a:t> Lockable castors</a:t>
            </a:r>
          </a:p>
        </p:txBody>
      </p:sp>
    </p:spTree>
    <p:extLst>
      <p:ext uri="{BB962C8B-B14F-4D97-AF65-F5344CB8AC3E}">
        <p14:creationId xmlns:p14="http://schemas.microsoft.com/office/powerpoint/2010/main" val="2480537326"/>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kstiruutu 4">
            <a:extLst>
              <a:ext uri="{FF2B5EF4-FFF2-40B4-BE49-F238E27FC236}">
                <a16:creationId xmlns:a16="http://schemas.microsoft.com/office/drawing/2014/main" id="{703058FF-4513-5D27-6D35-983533843FA3}"/>
              </a:ext>
            </a:extLst>
          </p:cNvPr>
          <p:cNvSpPr txBox="1"/>
          <p:nvPr/>
        </p:nvSpPr>
        <p:spPr>
          <a:xfrm>
            <a:off x="2384974" y="3280241"/>
            <a:ext cx="7422051" cy="338554"/>
          </a:xfrm>
          <a:prstGeom prst="rect">
            <a:avLst/>
          </a:prstGeom>
          <a:noFill/>
        </p:spPr>
        <p:txBody>
          <a:bodyPr wrap="square">
            <a:spAutoFit/>
          </a:bodyPr>
          <a:lstStyle/>
          <a:p>
            <a:pPr algn="ctr"/>
            <a:r>
              <a:rPr lang="en-GB" sz="1600" b="1">
                <a:solidFill>
                  <a:srgbClr val="002738"/>
                </a:solidFill>
                <a:effectLst/>
                <a:latin typeface="Messina Sans" pitchFamily="2" charset="77"/>
              </a:rPr>
              <a:t>www.thinkspaceoffice.com</a:t>
            </a:r>
            <a:endParaRPr lang="en-GB" sz="1600">
              <a:solidFill>
                <a:srgbClr val="002738"/>
              </a:solidFill>
              <a:effectLst/>
              <a:latin typeface="Messina Sans" pitchFamily="2" charset="77"/>
            </a:endParaRPr>
          </a:p>
        </p:txBody>
      </p:sp>
    </p:spTree>
    <p:extLst>
      <p:ext uri="{BB962C8B-B14F-4D97-AF65-F5344CB8AC3E}">
        <p14:creationId xmlns:p14="http://schemas.microsoft.com/office/powerpoint/2010/main" val="2709714803"/>
      </p:ext>
    </p:extLst>
  </p:cSld>
  <p:clrMapOvr>
    <a:masterClrMapping/>
  </p:clrMapOvr>
  <mc:AlternateContent xmlns:mc="http://schemas.openxmlformats.org/markup-compatibility/2006" xmlns:p14="http://schemas.microsoft.com/office/powerpoint/2010/main">
    <mc:Choice Requires="p14">
      <p:transition spd="slow" p14:dur="2000" advClick="0" advTm="15000"/>
    </mc:Choice>
    <mc:Fallback xmlns="">
      <p:transition spd="slow" advClick="0" advTm="15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ABB6C4"/>
        </a:solidFill>
        <a:effectLst/>
      </p:bgPr>
    </p:bg>
    <p:spTree>
      <p:nvGrpSpPr>
        <p:cNvPr id="1" name=""/>
        <p:cNvGrpSpPr/>
        <p:nvPr/>
      </p:nvGrpSpPr>
      <p:grpSpPr>
        <a:xfrm>
          <a:off x="0" y="0"/>
          <a:ext cx="0" cy="0"/>
          <a:chOff x="0" y="0"/>
          <a:chExt cx="0" cy="0"/>
        </a:xfrm>
      </p:grpSpPr>
      <p:sp>
        <p:nvSpPr>
          <p:cNvPr id="2" name="Tekstiruutu 4">
            <a:extLst>
              <a:ext uri="{FF2B5EF4-FFF2-40B4-BE49-F238E27FC236}">
                <a16:creationId xmlns:a16="http://schemas.microsoft.com/office/drawing/2014/main" id="{F8088464-94B3-0E1D-84FE-45E0C03A6194}"/>
              </a:ext>
            </a:extLst>
          </p:cNvPr>
          <p:cNvSpPr txBox="1"/>
          <p:nvPr/>
        </p:nvSpPr>
        <p:spPr>
          <a:xfrm>
            <a:off x="713860" y="3197716"/>
            <a:ext cx="2689944" cy="2246769"/>
          </a:xfrm>
          <a:prstGeom prst="rect">
            <a:avLst/>
          </a:prstGeom>
          <a:noFill/>
        </p:spPr>
        <p:txBody>
          <a:bodyPr wrap="square">
            <a:spAutoFit/>
          </a:bodyPr>
          <a:lstStyle/>
          <a:p>
            <a:r>
              <a:rPr lang="en-GB" sz="1400" u="none" strike="noStrike">
                <a:solidFill>
                  <a:schemeClr val="bg2">
                    <a:lumMod val="25000"/>
                  </a:schemeClr>
                </a:solidFill>
                <a:effectLst/>
                <a:latin typeface="Messina Sans" pitchFamily="2" charset="77"/>
              </a:rPr>
              <a:t>According to the </a:t>
            </a:r>
            <a:r>
              <a:rPr lang="en-GB" sz="1400" b="1" u="none" strike="noStrike">
                <a:solidFill>
                  <a:schemeClr val="bg2">
                    <a:lumMod val="25000"/>
                  </a:schemeClr>
                </a:solidFill>
                <a:effectLst/>
                <a:latin typeface="Messina Sans" pitchFamily="2" charset="77"/>
              </a:rPr>
              <a:t>American Institute of Stress</a:t>
            </a:r>
            <a:r>
              <a:rPr lang="en-GB" sz="1400" u="none" strike="noStrike">
                <a:solidFill>
                  <a:schemeClr val="bg2">
                    <a:lumMod val="25000"/>
                  </a:schemeClr>
                </a:solidFill>
                <a:effectLst/>
                <a:latin typeface="Messina Sans" pitchFamily="2" charset="77"/>
              </a:rPr>
              <a:t>, workplace stress costs U.S. businesses over </a:t>
            </a:r>
            <a:r>
              <a:rPr lang="en-GB" sz="1400" b="1" u="none" strike="noStrike">
                <a:solidFill>
                  <a:schemeClr val="bg2">
                    <a:lumMod val="25000"/>
                  </a:schemeClr>
                </a:solidFill>
                <a:effectLst/>
                <a:latin typeface="Messina Sans" pitchFamily="2" charset="77"/>
              </a:rPr>
              <a:t>$300 billion each year</a:t>
            </a:r>
            <a:r>
              <a:rPr lang="en-GB" sz="1400" u="none" strike="noStrike">
                <a:solidFill>
                  <a:schemeClr val="bg2">
                    <a:lumMod val="25000"/>
                  </a:schemeClr>
                </a:solidFill>
                <a:effectLst/>
                <a:latin typeface="Messina Sans" pitchFamily="2" charset="77"/>
              </a:rPr>
              <a:t> due to absenteeism, job turnover, diminished productivity, accidents, medical expenses, and workers' compensation claims​.</a:t>
            </a:r>
          </a:p>
        </p:txBody>
      </p:sp>
      <p:sp>
        <p:nvSpPr>
          <p:cNvPr id="3" name="Tekstiruutu 4">
            <a:extLst>
              <a:ext uri="{FF2B5EF4-FFF2-40B4-BE49-F238E27FC236}">
                <a16:creationId xmlns:a16="http://schemas.microsoft.com/office/drawing/2014/main" id="{B94470AD-F8F9-1E46-CADD-DA74FCEDD68D}"/>
              </a:ext>
            </a:extLst>
          </p:cNvPr>
          <p:cNvSpPr txBox="1"/>
          <p:nvPr/>
        </p:nvSpPr>
        <p:spPr>
          <a:xfrm>
            <a:off x="713859" y="5829339"/>
            <a:ext cx="7849378" cy="553998"/>
          </a:xfrm>
          <a:prstGeom prst="rect">
            <a:avLst/>
          </a:prstGeom>
          <a:noFill/>
        </p:spPr>
        <p:txBody>
          <a:bodyPr wrap="square">
            <a:spAutoFit/>
          </a:bodyPr>
          <a:lstStyle/>
          <a:p>
            <a:pPr algn="l"/>
            <a:r>
              <a:rPr lang="en-GB" sz="1000" b="1" u="none" strike="noStrike">
                <a:solidFill>
                  <a:schemeClr val="bg2">
                    <a:lumMod val="25000"/>
                  </a:schemeClr>
                </a:solidFill>
                <a:effectLst/>
                <a:latin typeface="Messina Sans Book" pitchFamily="2" charset="77"/>
              </a:rPr>
              <a:t>Sources:</a:t>
            </a:r>
          </a:p>
          <a:p>
            <a:pPr algn="l"/>
            <a:endParaRPr lang="en-GB" sz="1000" u="none" strike="noStrike">
              <a:solidFill>
                <a:schemeClr val="bg2">
                  <a:lumMod val="25000"/>
                </a:schemeClr>
              </a:solidFill>
              <a:effectLst/>
              <a:latin typeface="Messina Sans Book" pitchFamily="2" charset="77"/>
            </a:endParaRPr>
          </a:p>
          <a:p>
            <a:pPr algn="l"/>
            <a:r>
              <a:rPr lang="en-GB" sz="1000" b="1" strike="noStrike">
                <a:solidFill>
                  <a:schemeClr val="bg2">
                    <a:lumMod val="25000"/>
                  </a:schemeClr>
                </a:solidFill>
                <a:effectLst/>
                <a:latin typeface="Messina Sans Book" pitchFamily="2" charset="77"/>
              </a:rPr>
              <a:t>American Institute of Stress</a:t>
            </a:r>
            <a:r>
              <a:rPr lang="en-GB" sz="1000" strike="noStrike">
                <a:solidFill>
                  <a:schemeClr val="bg2">
                    <a:lumMod val="25000"/>
                  </a:schemeClr>
                </a:solidFill>
                <a:effectLst/>
                <a:latin typeface="Messina Sans Book" pitchFamily="2" charset="77"/>
              </a:rPr>
              <a:t>: "Workplace Stress Facts" </a:t>
            </a:r>
            <a:r>
              <a:rPr lang="en-GB" sz="1000">
                <a:solidFill>
                  <a:schemeClr val="bg2">
                    <a:lumMod val="25000"/>
                  </a:schemeClr>
                </a:solidFill>
                <a:latin typeface="Messina Sans Book" pitchFamily="2" charset="77"/>
              </a:rPr>
              <a:t>| </a:t>
            </a:r>
            <a:r>
              <a:rPr lang="en-GB" sz="1000" b="1" strike="noStrike">
                <a:solidFill>
                  <a:schemeClr val="bg2">
                    <a:lumMod val="25000"/>
                  </a:schemeClr>
                </a:solidFill>
                <a:effectLst/>
                <a:latin typeface="Messina Sans Book" pitchFamily="2" charset="77"/>
              </a:rPr>
              <a:t>American Psychological Association (APA): </a:t>
            </a:r>
            <a:r>
              <a:rPr lang="en-GB" sz="1000" strike="noStrike">
                <a:solidFill>
                  <a:schemeClr val="bg2">
                    <a:lumMod val="25000"/>
                  </a:schemeClr>
                </a:solidFill>
                <a:effectLst/>
                <a:latin typeface="Messina Sans Book" pitchFamily="2" charset="77"/>
                <a:hlinkClick r:id="rId3">
                  <a:extLst>
                    <a:ext uri="{A12FA001-AC4F-418D-AE19-62706E023703}">
                      <ahyp:hlinkClr xmlns:ahyp="http://schemas.microsoft.com/office/drawing/2018/hyperlinkcolor" val="tx"/>
                    </a:ext>
                  </a:extLst>
                </a:hlinkClick>
              </a:rPr>
              <a:t>"Stress in America Survey"</a:t>
            </a:r>
            <a:endParaRPr lang="en-GB" sz="1000">
              <a:solidFill>
                <a:schemeClr val="bg2">
                  <a:lumMod val="25000"/>
                </a:schemeClr>
              </a:solidFill>
              <a:latin typeface="-webkit-standard"/>
            </a:endParaRPr>
          </a:p>
        </p:txBody>
      </p:sp>
      <p:sp>
        <p:nvSpPr>
          <p:cNvPr id="6" name="Tekstiruutu 4">
            <a:extLst>
              <a:ext uri="{FF2B5EF4-FFF2-40B4-BE49-F238E27FC236}">
                <a16:creationId xmlns:a16="http://schemas.microsoft.com/office/drawing/2014/main" id="{5AF4E602-BE45-C1F4-669E-BC2723449FEF}"/>
              </a:ext>
            </a:extLst>
          </p:cNvPr>
          <p:cNvSpPr txBox="1"/>
          <p:nvPr/>
        </p:nvSpPr>
        <p:spPr>
          <a:xfrm>
            <a:off x="3686289" y="3197716"/>
            <a:ext cx="2692199" cy="2031325"/>
          </a:xfrm>
          <a:prstGeom prst="rect">
            <a:avLst/>
          </a:prstGeom>
          <a:noFill/>
        </p:spPr>
        <p:txBody>
          <a:bodyPr wrap="square">
            <a:spAutoFit/>
          </a:bodyPr>
          <a:lstStyle/>
          <a:p>
            <a:pPr algn="l"/>
            <a:r>
              <a:rPr lang="en-GB" sz="1400" u="none" strike="noStrike">
                <a:solidFill>
                  <a:schemeClr val="bg2">
                    <a:lumMod val="25000"/>
                  </a:schemeClr>
                </a:solidFill>
                <a:effectLst/>
                <a:latin typeface="Messina Sans" pitchFamily="2" charset="77"/>
              </a:rPr>
              <a:t>A study by </a:t>
            </a:r>
            <a:r>
              <a:rPr lang="en-GB" sz="1400" b="1" u="none" strike="noStrike">
                <a:solidFill>
                  <a:schemeClr val="bg2">
                    <a:lumMod val="25000"/>
                  </a:schemeClr>
                </a:solidFill>
                <a:effectLst/>
                <a:latin typeface="Messina Sans" pitchFamily="2" charset="77"/>
              </a:rPr>
              <a:t>The American Psychological Association</a:t>
            </a:r>
            <a:r>
              <a:rPr lang="en-GB" sz="1400" u="none" strike="noStrike">
                <a:solidFill>
                  <a:schemeClr val="bg2">
                    <a:lumMod val="25000"/>
                  </a:schemeClr>
                </a:solidFill>
                <a:effectLst/>
                <a:latin typeface="Messina Sans" pitchFamily="2" charset="77"/>
              </a:rPr>
              <a:t> </a:t>
            </a:r>
            <a:r>
              <a:rPr lang="en-GB" sz="1400" b="1" u="none" strike="noStrike">
                <a:solidFill>
                  <a:schemeClr val="bg2">
                    <a:lumMod val="25000"/>
                  </a:schemeClr>
                </a:solidFill>
                <a:effectLst/>
                <a:latin typeface="Messina Sans" pitchFamily="2" charset="77"/>
              </a:rPr>
              <a:t>(APA) </a:t>
            </a:r>
            <a:r>
              <a:rPr lang="en-GB" sz="1400" u="none" strike="noStrike">
                <a:solidFill>
                  <a:schemeClr val="bg2">
                    <a:lumMod val="25000"/>
                  </a:schemeClr>
                </a:solidFill>
                <a:effectLst/>
                <a:latin typeface="Messina Sans" pitchFamily="2" charset="77"/>
              </a:rPr>
              <a:t>reported that </a:t>
            </a:r>
            <a:r>
              <a:rPr lang="en-GB" sz="1400" b="1" u="none" strike="noStrike">
                <a:solidFill>
                  <a:schemeClr val="bg2">
                    <a:lumMod val="25000"/>
                  </a:schemeClr>
                </a:solidFill>
                <a:effectLst/>
                <a:latin typeface="Messina Sans" pitchFamily="2" charset="77"/>
              </a:rPr>
              <a:t>83% of U.S. employees </a:t>
            </a:r>
            <a:r>
              <a:rPr lang="en-GB" sz="1400" u="none" strike="noStrike">
                <a:solidFill>
                  <a:schemeClr val="bg2">
                    <a:lumMod val="25000"/>
                  </a:schemeClr>
                </a:solidFill>
                <a:effectLst/>
                <a:latin typeface="Messina Sans" pitchFamily="2" charset="77"/>
              </a:rPr>
              <a:t>suffer from work-related stress. Chronic stress has been linked to higher healthcare costs, increased burnout, and reduced productivity​.</a:t>
            </a:r>
            <a:endParaRPr lang="en-GB" sz="1400">
              <a:solidFill>
                <a:schemeClr val="bg2">
                  <a:lumMod val="25000"/>
                </a:schemeClr>
              </a:solidFill>
              <a:latin typeface="Messina Sans" pitchFamily="2" charset="77"/>
            </a:endParaRPr>
          </a:p>
        </p:txBody>
      </p:sp>
      <p:sp>
        <p:nvSpPr>
          <p:cNvPr id="8" name="Tekstiruutu 4">
            <a:extLst>
              <a:ext uri="{FF2B5EF4-FFF2-40B4-BE49-F238E27FC236}">
                <a16:creationId xmlns:a16="http://schemas.microsoft.com/office/drawing/2014/main" id="{FB900E51-23B8-F207-A2C3-3C7722E8E202}"/>
              </a:ext>
            </a:extLst>
          </p:cNvPr>
          <p:cNvSpPr txBox="1"/>
          <p:nvPr/>
        </p:nvSpPr>
        <p:spPr>
          <a:xfrm>
            <a:off x="713859" y="1384913"/>
            <a:ext cx="2689944" cy="1759456"/>
          </a:xfrm>
          <a:prstGeom prst="rect">
            <a:avLst/>
          </a:prstGeom>
          <a:noFill/>
        </p:spPr>
        <p:txBody>
          <a:bodyPr wrap="square">
            <a:spAutoFit/>
          </a:bodyPr>
          <a:lstStyle/>
          <a:p>
            <a:pPr algn="l">
              <a:lnSpc>
                <a:spcPts val="2600"/>
              </a:lnSpc>
            </a:pPr>
            <a:r>
              <a:rPr lang="en-GB" sz="2600" b="1" u="none" strike="noStrike">
                <a:solidFill>
                  <a:schemeClr val="bg2">
                    <a:lumMod val="25000"/>
                  </a:schemeClr>
                </a:solidFill>
                <a:effectLst/>
                <a:latin typeface="Messina Sans Black" pitchFamily="2" charset="77"/>
              </a:rPr>
              <a:t>Stress costs over $300 billion annually in the U.S. alone.</a:t>
            </a:r>
          </a:p>
        </p:txBody>
      </p:sp>
      <p:sp>
        <p:nvSpPr>
          <p:cNvPr id="10" name="Tekstiruutu 4">
            <a:extLst>
              <a:ext uri="{FF2B5EF4-FFF2-40B4-BE49-F238E27FC236}">
                <a16:creationId xmlns:a16="http://schemas.microsoft.com/office/drawing/2014/main" id="{5504ACA6-9443-81D7-BEC1-19C2B9A615C2}"/>
              </a:ext>
            </a:extLst>
          </p:cNvPr>
          <p:cNvSpPr txBox="1"/>
          <p:nvPr/>
        </p:nvSpPr>
        <p:spPr>
          <a:xfrm>
            <a:off x="3685163" y="1384913"/>
            <a:ext cx="2692197" cy="1759456"/>
          </a:xfrm>
          <a:prstGeom prst="rect">
            <a:avLst/>
          </a:prstGeom>
          <a:noFill/>
        </p:spPr>
        <p:txBody>
          <a:bodyPr wrap="square">
            <a:spAutoFit/>
          </a:bodyPr>
          <a:lstStyle/>
          <a:p>
            <a:pPr algn="l">
              <a:lnSpc>
                <a:spcPts val="2600"/>
              </a:lnSpc>
            </a:pPr>
            <a:r>
              <a:rPr lang="en-GB" sz="2600" b="1" u="none" strike="noStrike">
                <a:solidFill>
                  <a:schemeClr val="bg2">
                    <a:lumMod val="25000"/>
                  </a:schemeClr>
                </a:solidFill>
                <a:effectLst/>
                <a:latin typeface="Messina Sans Black" pitchFamily="2" charset="77"/>
              </a:rPr>
              <a:t>83% of U.S. workers experience work-related stress.</a:t>
            </a:r>
            <a:endParaRPr lang="en-GB" sz="2600" b="1">
              <a:solidFill>
                <a:schemeClr val="bg2">
                  <a:lumMod val="25000"/>
                </a:schemeClr>
              </a:solidFill>
              <a:latin typeface="Messina Sans Black" pitchFamily="2" charset="77"/>
            </a:endParaRPr>
          </a:p>
        </p:txBody>
      </p:sp>
      <p:sp>
        <p:nvSpPr>
          <p:cNvPr id="12" name="Tekstiruutu 4">
            <a:extLst>
              <a:ext uri="{FF2B5EF4-FFF2-40B4-BE49-F238E27FC236}">
                <a16:creationId xmlns:a16="http://schemas.microsoft.com/office/drawing/2014/main" id="{E9E57768-1603-FAF1-E748-AA787DFCEED2}"/>
              </a:ext>
            </a:extLst>
          </p:cNvPr>
          <p:cNvSpPr txBox="1"/>
          <p:nvPr/>
        </p:nvSpPr>
        <p:spPr>
          <a:xfrm>
            <a:off x="713859" y="320775"/>
            <a:ext cx="4785799" cy="646331"/>
          </a:xfrm>
          <a:prstGeom prst="rect">
            <a:avLst/>
          </a:prstGeom>
          <a:noFill/>
        </p:spPr>
        <p:txBody>
          <a:bodyPr wrap="square">
            <a:spAutoFit/>
          </a:bodyPr>
          <a:lstStyle/>
          <a:p>
            <a:r>
              <a:rPr lang="en-GB" sz="1200" u="none" strike="noStrike">
                <a:solidFill>
                  <a:schemeClr val="bg2">
                    <a:lumMod val="25000"/>
                  </a:schemeClr>
                </a:solidFill>
                <a:effectLst/>
                <a:latin typeface="Messina Sans" pitchFamily="2" charset="77"/>
              </a:rPr>
              <a:t>Stress and stress-related disorders place a heavy financial burden on businesses due to absenteeism, reduced productivity, and increased healthcare costs. </a:t>
            </a:r>
            <a:r>
              <a:rPr lang="en-GB" sz="1200" b="1" u="none" strike="noStrike">
                <a:solidFill>
                  <a:schemeClr val="bg2">
                    <a:lumMod val="25000"/>
                  </a:schemeClr>
                </a:solidFill>
                <a:effectLst/>
                <a:latin typeface="Messina Sans" pitchFamily="2" charset="77"/>
              </a:rPr>
              <a:t>Here are some key facts:</a:t>
            </a:r>
            <a:endParaRPr lang="en-GB" sz="2000" b="1">
              <a:solidFill>
                <a:schemeClr val="bg2">
                  <a:lumMod val="25000"/>
                </a:schemeClr>
              </a:solidFill>
              <a:latin typeface="-webkit-standard"/>
            </a:endParaRPr>
          </a:p>
        </p:txBody>
      </p:sp>
    </p:spTree>
    <p:extLst>
      <p:ext uri="{BB962C8B-B14F-4D97-AF65-F5344CB8AC3E}">
        <p14:creationId xmlns:p14="http://schemas.microsoft.com/office/powerpoint/2010/main" val="202614244"/>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C6AEA7"/>
        </a:solidFill>
        <a:effectLst/>
      </p:bgPr>
    </p:bg>
    <p:spTree>
      <p:nvGrpSpPr>
        <p:cNvPr id="1" name=""/>
        <p:cNvGrpSpPr/>
        <p:nvPr/>
      </p:nvGrpSpPr>
      <p:grpSpPr>
        <a:xfrm>
          <a:off x="0" y="0"/>
          <a:ext cx="0" cy="0"/>
          <a:chOff x="0" y="0"/>
          <a:chExt cx="0" cy="0"/>
        </a:xfrm>
      </p:grpSpPr>
      <p:sp>
        <p:nvSpPr>
          <p:cNvPr id="2" name="Tekstiruutu 4">
            <a:extLst>
              <a:ext uri="{FF2B5EF4-FFF2-40B4-BE49-F238E27FC236}">
                <a16:creationId xmlns:a16="http://schemas.microsoft.com/office/drawing/2014/main" id="{F8088464-94B3-0E1D-84FE-45E0C03A6194}"/>
              </a:ext>
            </a:extLst>
          </p:cNvPr>
          <p:cNvSpPr txBox="1"/>
          <p:nvPr/>
        </p:nvSpPr>
        <p:spPr>
          <a:xfrm>
            <a:off x="713860" y="3197716"/>
            <a:ext cx="2689943" cy="2246769"/>
          </a:xfrm>
          <a:prstGeom prst="rect">
            <a:avLst/>
          </a:prstGeom>
          <a:noFill/>
        </p:spPr>
        <p:txBody>
          <a:bodyPr wrap="square">
            <a:spAutoFit/>
          </a:bodyPr>
          <a:lstStyle/>
          <a:p>
            <a:pPr algn="l"/>
            <a:r>
              <a:rPr lang="en-GB" sz="1400" u="none" strike="noStrike">
                <a:solidFill>
                  <a:schemeClr val="bg2">
                    <a:lumMod val="25000"/>
                  </a:schemeClr>
                </a:solidFill>
                <a:effectLst/>
                <a:latin typeface="Messina Sans" pitchFamily="2" charset="77"/>
              </a:rPr>
              <a:t>According to a 2016 study by </a:t>
            </a:r>
            <a:r>
              <a:rPr lang="en-GB" sz="1400" b="1" u="none" strike="noStrike">
                <a:solidFill>
                  <a:schemeClr val="bg2">
                    <a:lumMod val="25000"/>
                  </a:schemeClr>
                </a:solidFill>
                <a:effectLst/>
                <a:latin typeface="Messina Sans" pitchFamily="2" charset="77"/>
              </a:rPr>
              <a:t>RAND Corporation</a:t>
            </a:r>
            <a:r>
              <a:rPr lang="en-GB" sz="1400" u="none" strike="noStrike">
                <a:solidFill>
                  <a:schemeClr val="bg2">
                    <a:lumMod val="25000"/>
                  </a:schemeClr>
                </a:solidFill>
                <a:effectLst/>
                <a:latin typeface="Messina Sans" pitchFamily="2" charset="77"/>
              </a:rPr>
              <a:t>, sleep deprivation costs the U.S. economy approximately </a:t>
            </a:r>
            <a:r>
              <a:rPr lang="en-GB" sz="1400" b="1" u="none" strike="noStrike">
                <a:solidFill>
                  <a:schemeClr val="bg2">
                    <a:lumMod val="25000"/>
                  </a:schemeClr>
                </a:solidFill>
                <a:effectLst/>
                <a:latin typeface="Messina Sans" pitchFamily="2" charset="77"/>
              </a:rPr>
              <a:t>$411 billion every year </a:t>
            </a:r>
            <a:r>
              <a:rPr lang="en-GB" sz="1400" u="none" strike="noStrike">
                <a:solidFill>
                  <a:schemeClr val="bg2">
                    <a:lumMod val="25000"/>
                  </a:schemeClr>
                </a:solidFill>
                <a:effectLst/>
                <a:latin typeface="Messina Sans" pitchFamily="2" charset="77"/>
              </a:rPr>
              <a:t>due to lower productivity, higher rates of absenteeism, and increased healthcare costs. This amounts to a 2.28% loss of GDP.</a:t>
            </a:r>
          </a:p>
        </p:txBody>
      </p:sp>
      <p:sp>
        <p:nvSpPr>
          <p:cNvPr id="3" name="Tekstiruutu 4">
            <a:extLst>
              <a:ext uri="{FF2B5EF4-FFF2-40B4-BE49-F238E27FC236}">
                <a16:creationId xmlns:a16="http://schemas.microsoft.com/office/drawing/2014/main" id="{B94470AD-F8F9-1E46-CADD-DA74FCEDD68D}"/>
              </a:ext>
            </a:extLst>
          </p:cNvPr>
          <p:cNvSpPr txBox="1"/>
          <p:nvPr/>
        </p:nvSpPr>
        <p:spPr>
          <a:xfrm>
            <a:off x="713859" y="5829339"/>
            <a:ext cx="9469802" cy="707886"/>
          </a:xfrm>
          <a:prstGeom prst="rect">
            <a:avLst/>
          </a:prstGeom>
          <a:noFill/>
        </p:spPr>
        <p:txBody>
          <a:bodyPr wrap="square">
            <a:spAutoFit/>
          </a:bodyPr>
          <a:lstStyle/>
          <a:p>
            <a:pPr algn="l"/>
            <a:r>
              <a:rPr lang="en-GB" sz="1000" b="1" u="none" strike="noStrike">
                <a:solidFill>
                  <a:schemeClr val="bg2">
                    <a:lumMod val="25000"/>
                  </a:schemeClr>
                </a:solidFill>
                <a:effectLst/>
                <a:latin typeface="Messina Sans" pitchFamily="2" charset="77"/>
              </a:rPr>
              <a:t>Sources:</a:t>
            </a:r>
          </a:p>
          <a:p>
            <a:pPr algn="l"/>
            <a:endParaRPr lang="en-GB" sz="1000" u="none" strike="noStrike">
              <a:solidFill>
                <a:schemeClr val="bg2">
                  <a:lumMod val="25000"/>
                </a:schemeClr>
              </a:solidFill>
              <a:effectLst/>
              <a:latin typeface="Messina Sans" pitchFamily="2" charset="77"/>
            </a:endParaRPr>
          </a:p>
          <a:p>
            <a:pPr algn="l"/>
            <a:r>
              <a:rPr lang="en-GB" sz="1000" b="1" u="none" strike="noStrike">
                <a:solidFill>
                  <a:schemeClr val="bg2">
                    <a:lumMod val="25000"/>
                  </a:schemeClr>
                </a:solidFill>
                <a:effectLst/>
                <a:latin typeface="Messina Sans" pitchFamily="2" charset="77"/>
              </a:rPr>
              <a:t>RAND Corporation Study</a:t>
            </a:r>
            <a:r>
              <a:rPr lang="en-GB" sz="1000" u="none" strike="noStrike">
                <a:solidFill>
                  <a:schemeClr val="bg2">
                    <a:lumMod val="25000"/>
                  </a:schemeClr>
                </a:solidFill>
                <a:effectLst/>
                <a:latin typeface="Messina Sans" pitchFamily="2" charset="77"/>
              </a:rPr>
              <a:t>: "Why Sleep Matters – The Economic Costs of Insufficient Sleep" | </a:t>
            </a:r>
            <a:r>
              <a:rPr lang="en-GB" sz="1000" b="1" u="none" strike="noStrike">
                <a:solidFill>
                  <a:schemeClr val="bg2">
                    <a:lumMod val="25000"/>
                  </a:schemeClr>
                </a:solidFill>
                <a:effectLst/>
                <a:latin typeface="Messina Sans" pitchFamily="2" charset="77"/>
              </a:rPr>
              <a:t>Harvard Medical School Study</a:t>
            </a:r>
            <a:r>
              <a:rPr lang="en-GB" sz="1000" u="none" strike="noStrike">
                <a:solidFill>
                  <a:schemeClr val="bg2">
                    <a:lumMod val="25000"/>
                  </a:schemeClr>
                </a:solidFill>
                <a:effectLst/>
                <a:latin typeface="Messina Sans" pitchFamily="2" charset="77"/>
              </a:rPr>
              <a:t>: </a:t>
            </a:r>
            <a:r>
              <a:rPr lang="en-GB" sz="1000" u="none" strike="noStrike">
                <a:solidFill>
                  <a:schemeClr val="bg2">
                    <a:lumMod val="25000"/>
                  </a:schemeClr>
                </a:solidFill>
                <a:effectLst/>
                <a:latin typeface="Messina Sans" pitchFamily="2" charset="77"/>
                <a:hlinkClick r:id="rId3">
                  <a:extLst>
                    <a:ext uri="{A12FA001-AC4F-418D-AE19-62706E023703}">
                      <ahyp:hlinkClr xmlns:ahyp="http://schemas.microsoft.com/office/drawing/2018/hyperlinkcolor" val="tx"/>
                    </a:ext>
                  </a:extLst>
                </a:hlinkClick>
              </a:rPr>
              <a:t>"The Price of Insomnia: Workplace Costs Due to Sleep Loss"</a:t>
            </a:r>
            <a:endParaRPr lang="en-GB" sz="1000">
              <a:solidFill>
                <a:schemeClr val="bg2">
                  <a:lumMod val="25000"/>
                </a:schemeClr>
              </a:solidFill>
              <a:latin typeface="-webkit-standard"/>
            </a:endParaRPr>
          </a:p>
        </p:txBody>
      </p:sp>
      <p:sp>
        <p:nvSpPr>
          <p:cNvPr id="6" name="Tekstiruutu 4">
            <a:extLst>
              <a:ext uri="{FF2B5EF4-FFF2-40B4-BE49-F238E27FC236}">
                <a16:creationId xmlns:a16="http://schemas.microsoft.com/office/drawing/2014/main" id="{5AF4E602-BE45-C1F4-669E-BC2723449FEF}"/>
              </a:ext>
            </a:extLst>
          </p:cNvPr>
          <p:cNvSpPr txBox="1"/>
          <p:nvPr/>
        </p:nvSpPr>
        <p:spPr>
          <a:xfrm>
            <a:off x="3686289" y="3197716"/>
            <a:ext cx="3080277" cy="2246769"/>
          </a:xfrm>
          <a:prstGeom prst="rect">
            <a:avLst/>
          </a:prstGeom>
          <a:noFill/>
        </p:spPr>
        <p:txBody>
          <a:bodyPr wrap="square">
            <a:spAutoFit/>
          </a:bodyPr>
          <a:lstStyle/>
          <a:p>
            <a:pPr algn="l"/>
            <a:r>
              <a:rPr lang="en-GB" sz="1400" u="none" strike="noStrike">
                <a:solidFill>
                  <a:schemeClr val="bg2">
                    <a:lumMod val="25000"/>
                  </a:schemeClr>
                </a:solidFill>
                <a:effectLst/>
                <a:latin typeface="Messina Sans" pitchFamily="2" charset="77"/>
              </a:rPr>
              <a:t>A report from </a:t>
            </a:r>
            <a:r>
              <a:rPr lang="en-GB" sz="1400" b="1" u="none" strike="noStrike">
                <a:solidFill>
                  <a:schemeClr val="bg2">
                    <a:lumMod val="25000"/>
                  </a:schemeClr>
                </a:solidFill>
                <a:effectLst/>
                <a:latin typeface="Messina Sans" pitchFamily="2" charset="77"/>
              </a:rPr>
              <a:t>Harvard Medical School</a:t>
            </a:r>
            <a:r>
              <a:rPr lang="en-GB" sz="1400" u="none" strike="noStrike">
                <a:solidFill>
                  <a:schemeClr val="bg2">
                    <a:lumMod val="25000"/>
                  </a:schemeClr>
                </a:solidFill>
                <a:effectLst/>
                <a:latin typeface="Messina Sans" pitchFamily="2" charset="77"/>
              </a:rPr>
              <a:t> estimates that sleep disorders results in productivity losses of 11.3 days per year per employee, costing U.S. businesses about </a:t>
            </a:r>
            <a:r>
              <a:rPr lang="en-GB" sz="1400" b="1" u="none" strike="noStrike">
                <a:solidFill>
                  <a:schemeClr val="bg2">
                    <a:lumMod val="25000"/>
                  </a:schemeClr>
                </a:solidFill>
                <a:effectLst/>
                <a:latin typeface="Messina Sans" pitchFamily="2" charset="77"/>
              </a:rPr>
              <a:t>$2,280 per employee annually</a:t>
            </a:r>
            <a:r>
              <a:rPr lang="en-GB" sz="1400" u="none" strike="noStrike">
                <a:solidFill>
                  <a:schemeClr val="bg2">
                    <a:lumMod val="25000"/>
                  </a:schemeClr>
                </a:solidFill>
                <a:effectLst/>
                <a:latin typeface="Messina Sans" pitchFamily="2" charset="77"/>
              </a:rPr>
              <a:t>. This includes the cost of presenteeism (employees being at work but underperforming due to lack of sleep).</a:t>
            </a:r>
            <a:endParaRPr lang="en-GB" sz="1400">
              <a:solidFill>
                <a:schemeClr val="bg2">
                  <a:lumMod val="25000"/>
                </a:schemeClr>
              </a:solidFill>
              <a:latin typeface="Messina Sans" pitchFamily="2" charset="77"/>
            </a:endParaRPr>
          </a:p>
        </p:txBody>
      </p:sp>
      <p:sp>
        <p:nvSpPr>
          <p:cNvPr id="8" name="Tekstiruutu 4">
            <a:extLst>
              <a:ext uri="{FF2B5EF4-FFF2-40B4-BE49-F238E27FC236}">
                <a16:creationId xmlns:a16="http://schemas.microsoft.com/office/drawing/2014/main" id="{FB900E51-23B8-F207-A2C3-3C7722E8E202}"/>
              </a:ext>
            </a:extLst>
          </p:cNvPr>
          <p:cNvSpPr txBox="1"/>
          <p:nvPr/>
        </p:nvSpPr>
        <p:spPr>
          <a:xfrm>
            <a:off x="713859" y="1384913"/>
            <a:ext cx="2689944" cy="1759456"/>
          </a:xfrm>
          <a:prstGeom prst="rect">
            <a:avLst/>
          </a:prstGeom>
          <a:noFill/>
        </p:spPr>
        <p:txBody>
          <a:bodyPr wrap="square">
            <a:spAutoFit/>
          </a:bodyPr>
          <a:lstStyle/>
          <a:p>
            <a:pPr algn="l">
              <a:lnSpc>
                <a:spcPts val="2600"/>
              </a:lnSpc>
            </a:pPr>
            <a:r>
              <a:rPr lang="en-GB" sz="2600" b="1" u="none" strike="noStrike">
                <a:solidFill>
                  <a:schemeClr val="bg2">
                    <a:lumMod val="25000"/>
                  </a:schemeClr>
                </a:solidFill>
                <a:effectLst/>
                <a:latin typeface="Messina Sans Black" pitchFamily="2" charset="77"/>
              </a:rPr>
              <a:t>Sleep deprivation costs $411 billion annually in the U.S.</a:t>
            </a:r>
          </a:p>
        </p:txBody>
      </p:sp>
      <p:sp>
        <p:nvSpPr>
          <p:cNvPr id="10" name="Tekstiruutu 4">
            <a:extLst>
              <a:ext uri="{FF2B5EF4-FFF2-40B4-BE49-F238E27FC236}">
                <a16:creationId xmlns:a16="http://schemas.microsoft.com/office/drawing/2014/main" id="{5504ACA6-9443-81D7-BEC1-19C2B9A615C2}"/>
              </a:ext>
            </a:extLst>
          </p:cNvPr>
          <p:cNvSpPr txBox="1"/>
          <p:nvPr/>
        </p:nvSpPr>
        <p:spPr>
          <a:xfrm>
            <a:off x="3685163" y="1384913"/>
            <a:ext cx="2968862" cy="1759456"/>
          </a:xfrm>
          <a:prstGeom prst="rect">
            <a:avLst/>
          </a:prstGeom>
          <a:noFill/>
        </p:spPr>
        <p:txBody>
          <a:bodyPr wrap="square">
            <a:spAutoFit/>
          </a:bodyPr>
          <a:lstStyle/>
          <a:p>
            <a:pPr algn="l">
              <a:lnSpc>
                <a:spcPts val="2600"/>
              </a:lnSpc>
            </a:pPr>
            <a:r>
              <a:rPr lang="en-GB" sz="2600" b="1" u="none" strike="noStrike">
                <a:solidFill>
                  <a:schemeClr val="bg2">
                    <a:lumMod val="25000"/>
                  </a:schemeClr>
                </a:solidFill>
                <a:effectLst/>
                <a:latin typeface="Messina Sans Black" pitchFamily="2" charset="77"/>
              </a:rPr>
              <a:t>Productivity losses of $2,280 per employee annually in the U.S.</a:t>
            </a:r>
            <a:endParaRPr lang="en-GB" sz="2600" b="1">
              <a:solidFill>
                <a:schemeClr val="bg2">
                  <a:lumMod val="25000"/>
                </a:schemeClr>
              </a:solidFill>
              <a:latin typeface="Messina Sans Black" pitchFamily="2" charset="77"/>
            </a:endParaRPr>
          </a:p>
        </p:txBody>
      </p:sp>
      <p:sp>
        <p:nvSpPr>
          <p:cNvPr id="12" name="Tekstiruutu 4">
            <a:extLst>
              <a:ext uri="{FF2B5EF4-FFF2-40B4-BE49-F238E27FC236}">
                <a16:creationId xmlns:a16="http://schemas.microsoft.com/office/drawing/2014/main" id="{E9E57768-1603-FAF1-E748-AA787DFCEED2}"/>
              </a:ext>
            </a:extLst>
          </p:cNvPr>
          <p:cNvSpPr txBox="1"/>
          <p:nvPr/>
        </p:nvSpPr>
        <p:spPr>
          <a:xfrm>
            <a:off x="713859" y="392267"/>
            <a:ext cx="5248380" cy="461665"/>
          </a:xfrm>
          <a:prstGeom prst="rect">
            <a:avLst/>
          </a:prstGeom>
          <a:noFill/>
        </p:spPr>
        <p:txBody>
          <a:bodyPr wrap="square">
            <a:spAutoFit/>
          </a:bodyPr>
          <a:lstStyle/>
          <a:p>
            <a:pPr algn="l"/>
            <a:r>
              <a:rPr lang="en-GB" sz="1200" u="none" strike="noStrike">
                <a:solidFill>
                  <a:schemeClr val="bg2">
                    <a:lumMod val="25000"/>
                  </a:schemeClr>
                </a:solidFill>
                <a:effectLst/>
                <a:latin typeface="Messina Sans" pitchFamily="2" charset="77"/>
              </a:rPr>
              <a:t>Poor sleep and sleep disorders can have a significant financial impact on businesses. </a:t>
            </a:r>
            <a:r>
              <a:rPr lang="en-GB" sz="1200" b="1" u="none" strike="noStrike">
                <a:solidFill>
                  <a:schemeClr val="bg2">
                    <a:lumMod val="25000"/>
                  </a:schemeClr>
                </a:solidFill>
                <a:effectLst/>
                <a:latin typeface="Messina Sans" pitchFamily="2" charset="77"/>
              </a:rPr>
              <a:t>Here are some hard facts on the costs:</a:t>
            </a:r>
          </a:p>
        </p:txBody>
      </p:sp>
    </p:spTree>
    <p:extLst>
      <p:ext uri="{BB962C8B-B14F-4D97-AF65-F5344CB8AC3E}">
        <p14:creationId xmlns:p14="http://schemas.microsoft.com/office/powerpoint/2010/main" val="698728563"/>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101820"/>
        </a:solidFill>
        <a:effectLst/>
      </p:bgPr>
    </p:bg>
    <p:spTree>
      <p:nvGrpSpPr>
        <p:cNvPr id="1" name=""/>
        <p:cNvGrpSpPr/>
        <p:nvPr/>
      </p:nvGrpSpPr>
      <p:grpSpPr>
        <a:xfrm>
          <a:off x="0" y="0"/>
          <a:ext cx="0" cy="0"/>
          <a:chOff x="0" y="0"/>
          <a:chExt cx="0" cy="0"/>
        </a:xfrm>
      </p:grpSpPr>
      <p:sp>
        <p:nvSpPr>
          <p:cNvPr id="8" name="Tekstiruutu 4">
            <a:extLst>
              <a:ext uri="{FF2B5EF4-FFF2-40B4-BE49-F238E27FC236}">
                <a16:creationId xmlns:a16="http://schemas.microsoft.com/office/drawing/2014/main" id="{5815396E-9A1B-85D1-F8A1-A6EC93522B1A}"/>
              </a:ext>
            </a:extLst>
          </p:cNvPr>
          <p:cNvSpPr txBox="1"/>
          <p:nvPr/>
        </p:nvSpPr>
        <p:spPr>
          <a:xfrm>
            <a:off x="1764161" y="2753430"/>
            <a:ext cx="8663678" cy="1351139"/>
          </a:xfrm>
          <a:prstGeom prst="rect">
            <a:avLst/>
          </a:prstGeom>
          <a:noFill/>
        </p:spPr>
        <p:txBody>
          <a:bodyPr wrap="square">
            <a:spAutoFit/>
          </a:bodyPr>
          <a:lstStyle/>
          <a:p>
            <a:pPr algn="ctr">
              <a:lnSpc>
                <a:spcPts val="9000"/>
              </a:lnSpc>
            </a:pPr>
            <a:r>
              <a:rPr lang="en-GB" sz="11000" dirty="0">
                <a:solidFill>
                  <a:schemeClr val="bg1">
                    <a:lumMod val="95000"/>
                  </a:schemeClr>
                </a:solidFill>
                <a:effectLst/>
                <a:latin typeface="Grifo M" panose="02050803090505060204" pitchFamily="18" charset="77"/>
              </a:rPr>
              <a:t>Our solution</a:t>
            </a:r>
            <a:endParaRPr lang="en-US" sz="1600" dirty="0">
              <a:solidFill>
                <a:schemeClr val="bg1">
                  <a:lumMod val="95000"/>
                </a:schemeClr>
              </a:solidFill>
            </a:endParaRPr>
          </a:p>
        </p:txBody>
      </p:sp>
    </p:spTree>
    <p:extLst>
      <p:ext uri="{BB962C8B-B14F-4D97-AF65-F5344CB8AC3E}">
        <p14:creationId xmlns:p14="http://schemas.microsoft.com/office/powerpoint/2010/main" val="2505848099"/>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erson standing next to a person lying in a couch&#10;&#10;Description automatically generated">
            <a:extLst>
              <a:ext uri="{FF2B5EF4-FFF2-40B4-BE49-F238E27FC236}">
                <a16:creationId xmlns:a16="http://schemas.microsoft.com/office/drawing/2014/main" id="{21AEC8D4-4C3A-6387-F599-83A0EFB508A8}"/>
              </a:ext>
            </a:extLst>
          </p:cNvPr>
          <p:cNvPicPr>
            <a:picLocks noChangeAspect="1"/>
          </p:cNvPicPr>
          <p:nvPr/>
        </p:nvPicPr>
        <p:blipFill rotWithShape="1">
          <a:blip r:embed="rId3"/>
          <a:srcRect l="5417" t="6182" r="16196" b="2608"/>
          <a:stretch/>
        </p:blipFill>
        <p:spPr>
          <a:xfrm>
            <a:off x="4128030" y="301246"/>
            <a:ext cx="8063970" cy="6255507"/>
          </a:xfrm>
          <a:prstGeom prst="rect">
            <a:avLst/>
          </a:prstGeom>
        </p:spPr>
      </p:pic>
      <p:sp>
        <p:nvSpPr>
          <p:cNvPr id="3" name="Tekstiruutu 4">
            <a:extLst>
              <a:ext uri="{FF2B5EF4-FFF2-40B4-BE49-F238E27FC236}">
                <a16:creationId xmlns:a16="http://schemas.microsoft.com/office/drawing/2014/main" id="{FB2CFAC6-8641-BFE8-3FA4-FFDFDB9F3903}"/>
              </a:ext>
            </a:extLst>
          </p:cNvPr>
          <p:cNvSpPr txBox="1"/>
          <p:nvPr/>
        </p:nvSpPr>
        <p:spPr>
          <a:xfrm>
            <a:off x="766750" y="798430"/>
            <a:ext cx="4453643" cy="2816156"/>
          </a:xfrm>
          <a:prstGeom prst="rect">
            <a:avLst/>
          </a:prstGeom>
          <a:noFill/>
        </p:spPr>
        <p:txBody>
          <a:bodyPr wrap="square">
            <a:spAutoFit/>
          </a:bodyPr>
          <a:lstStyle/>
          <a:p>
            <a:pPr algn="l"/>
            <a:r>
              <a:rPr lang="en-GB" sz="1600" u="none" strike="noStrike">
                <a:solidFill>
                  <a:schemeClr val="bg2">
                    <a:lumMod val="25000"/>
                  </a:schemeClr>
                </a:solidFill>
                <a:effectLst/>
                <a:latin typeface="Messina Sans" pitchFamily="2" charset="77"/>
              </a:rPr>
              <a:t>The pod uses </a:t>
            </a:r>
            <a:r>
              <a:rPr lang="en-GB" sz="1600" b="1" u="none" strike="noStrike">
                <a:solidFill>
                  <a:schemeClr val="bg2">
                    <a:lumMod val="25000"/>
                  </a:schemeClr>
                </a:solidFill>
                <a:effectLst/>
                <a:latin typeface="Messina Sans" pitchFamily="2" charset="77"/>
              </a:rPr>
              <a:t>low-frequency vibration</a:t>
            </a:r>
            <a:r>
              <a:rPr lang="en-GB" sz="1600" u="none" strike="noStrike">
                <a:solidFill>
                  <a:schemeClr val="bg2">
                    <a:lumMod val="25000"/>
                  </a:schemeClr>
                </a:solidFill>
                <a:effectLst/>
                <a:latin typeface="Messina Sans" pitchFamily="2" charset="77"/>
              </a:rPr>
              <a:t> technology to stimulate the </a:t>
            </a:r>
            <a:r>
              <a:rPr lang="en-GB" sz="1600" b="1" u="none" strike="noStrike">
                <a:solidFill>
                  <a:schemeClr val="bg2">
                    <a:lumMod val="25000"/>
                  </a:schemeClr>
                </a:solidFill>
                <a:effectLst/>
                <a:latin typeface="Messina Sans" pitchFamily="2" charset="77"/>
              </a:rPr>
              <a:t>autonomic nervous system</a:t>
            </a:r>
            <a:r>
              <a:rPr lang="en-GB" sz="1600" u="none" strike="noStrike">
                <a:solidFill>
                  <a:schemeClr val="bg2">
                    <a:lumMod val="25000"/>
                  </a:schemeClr>
                </a:solidFill>
                <a:effectLst/>
                <a:latin typeface="Messina Sans" pitchFamily="2" charset="77"/>
              </a:rPr>
              <a:t> (ANS), which controls essential functions like heart rate, digestion, and stress response. By calming the ANS, the pod helps you:</a:t>
            </a:r>
          </a:p>
          <a:p>
            <a:pPr algn="l"/>
            <a:endParaRPr lang="en-GB" sz="1600" b="1">
              <a:solidFill>
                <a:schemeClr val="bg2">
                  <a:lumMod val="25000"/>
                </a:schemeClr>
              </a:solidFill>
              <a:latin typeface="Messina Sans" pitchFamily="2" charset="77"/>
            </a:endParaRPr>
          </a:p>
          <a:p>
            <a:pPr marL="457200" indent="-457200" algn="l">
              <a:lnSpc>
                <a:spcPts val="2600"/>
              </a:lnSpc>
              <a:buFont typeface="Arial" panose="020B0604020202020204" pitchFamily="34" charset="0"/>
              <a:buChar char="•"/>
            </a:pPr>
            <a:r>
              <a:rPr lang="en-GB" sz="2600" b="1" u="none" strike="noStrike">
                <a:solidFill>
                  <a:schemeClr val="bg2">
                    <a:lumMod val="25000"/>
                  </a:schemeClr>
                </a:solidFill>
                <a:effectLst/>
                <a:latin typeface="Messina Sans Black" pitchFamily="2" charset="77"/>
              </a:rPr>
              <a:t>Relieve stress</a:t>
            </a:r>
            <a:endParaRPr lang="en-GB" sz="2600" b="1">
              <a:solidFill>
                <a:schemeClr val="bg2">
                  <a:lumMod val="25000"/>
                </a:schemeClr>
              </a:solidFill>
              <a:latin typeface="Messina Sans Black" pitchFamily="2" charset="77"/>
            </a:endParaRPr>
          </a:p>
          <a:p>
            <a:pPr marL="457200" indent="-457200" algn="l">
              <a:lnSpc>
                <a:spcPts val="2600"/>
              </a:lnSpc>
              <a:buFont typeface="Arial" panose="020B0604020202020204" pitchFamily="34" charset="0"/>
              <a:buChar char="•"/>
            </a:pPr>
            <a:r>
              <a:rPr lang="en-GB" sz="2600" b="1" u="none" strike="noStrike">
                <a:solidFill>
                  <a:schemeClr val="bg2">
                    <a:lumMod val="25000"/>
                  </a:schemeClr>
                </a:solidFill>
                <a:effectLst/>
                <a:latin typeface="Messina Sans Black" pitchFamily="2" charset="77"/>
              </a:rPr>
              <a:t>Improve sleep</a:t>
            </a:r>
          </a:p>
          <a:p>
            <a:pPr marL="457200" indent="-457200" algn="l">
              <a:lnSpc>
                <a:spcPts val="2600"/>
              </a:lnSpc>
              <a:buFont typeface="Arial" panose="020B0604020202020204" pitchFamily="34" charset="0"/>
              <a:buChar char="•"/>
            </a:pPr>
            <a:r>
              <a:rPr lang="en-GB" sz="2600" b="1" u="none" strike="noStrike">
                <a:solidFill>
                  <a:schemeClr val="bg2">
                    <a:lumMod val="25000"/>
                  </a:schemeClr>
                </a:solidFill>
                <a:effectLst/>
                <a:latin typeface="Messina Sans Black" pitchFamily="2" charset="77"/>
              </a:rPr>
              <a:t>Boost productivity</a:t>
            </a:r>
          </a:p>
        </p:txBody>
      </p:sp>
    </p:spTree>
    <p:extLst>
      <p:ext uri="{BB962C8B-B14F-4D97-AF65-F5344CB8AC3E}">
        <p14:creationId xmlns:p14="http://schemas.microsoft.com/office/powerpoint/2010/main" val="2309738318"/>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with her eyes closed in the snow&#10;&#10;Description automatically generated">
            <a:extLst>
              <a:ext uri="{FF2B5EF4-FFF2-40B4-BE49-F238E27FC236}">
                <a16:creationId xmlns:a16="http://schemas.microsoft.com/office/drawing/2014/main" id="{CB3EBD5B-3D9A-B042-9263-6B6AD4FD8157}"/>
              </a:ext>
            </a:extLst>
          </p:cNvPr>
          <p:cNvPicPr>
            <a:picLocks noChangeAspect="1"/>
          </p:cNvPicPr>
          <p:nvPr/>
        </p:nvPicPr>
        <p:blipFill rotWithShape="1">
          <a:blip r:embed="rId3"/>
          <a:srcRect l="21772" r="21691"/>
          <a:stretch/>
        </p:blipFill>
        <p:spPr>
          <a:xfrm>
            <a:off x="6372225" y="0"/>
            <a:ext cx="5819775" cy="6862241"/>
          </a:xfrm>
          <a:prstGeom prst="rect">
            <a:avLst/>
          </a:prstGeom>
        </p:spPr>
      </p:pic>
      <p:sp>
        <p:nvSpPr>
          <p:cNvPr id="2" name="Tekstiruutu 4">
            <a:extLst>
              <a:ext uri="{FF2B5EF4-FFF2-40B4-BE49-F238E27FC236}">
                <a16:creationId xmlns:a16="http://schemas.microsoft.com/office/drawing/2014/main" id="{F8088464-94B3-0E1D-84FE-45E0C03A6194}"/>
              </a:ext>
            </a:extLst>
          </p:cNvPr>
          <p:cNvSpPr txBox="1"/>
          <p:nvPr/>
        </p:nvSpPr>
        <p:spPr>
          <a:xfrm>
            <a:off x="502800" y="3792359"/>
            <a:ext cx="5469375" cy="2462213"/>
          </a:xfrm>
          <a:prstGeom prst="rect">
            <a:avLst/>
          </a:prstGeom>
          <a:noFill/>
        </p:spPr>
        <p:txBody>
          <a:bodyPr wrap="square">
            <a:spAutoFit/>
          </a:bodyPr>
          <a:lstStyle/>
          <a:p>
            <a:r>
              <a:rPr lang="en-GB" sz="1400" u="none" strike="noStrike">
                <a:solidFill>
                  <a:schemeClr val="bg2">
                    <a:lumMod val="25000"/>
                  </a:schemeClr>
                </a:solidFill>
                <a:effectLst/>
                <a:latin typeface="Messina Sans" pitchFamily="2" charset="77"/>
              </a:rPr>
              <a:t>Stress is the leading cause of employee burnout and reduced productivity, costing companies billions in lost workdays and performance. Research shows that </a:t>
            </a:r>
            <a:r>
              <a:rPr lang="en-GB" sz="1400" b="1" u="none" strike="noStrike">
                <a:solidFill>
                  <a:schemeClr val="bg2">
                    <a:lumMod val="25000"/>
                  </a:schemeClr>
                </a:solidFill>
                <a:effectLst/>
                <a:latin typeface="Messina Sans" pitchFamily="2" charset="77"/>
              </a:rPr>
              <a:t>Stress accounts for 60-80% of workplace accidents and a significant portion of sick leave</a:t>
            </a:r>
            <a:r>
              <a:rPr lang="en-GB" sz="1400" b="1">
                <a:solidFill>
                  <a:schemeClr val="bg2">
                    <a:lumMod val="25000"/>
                  </a:schemeClr>
                </a:solidFill>
                <a:latin typeface="Messina Sans" pitchFamily="2" charset="77"/>
              </a:rPr>
              <a:t>. </a:t>
            </a:r>
            <a:r>
              <a:rPr lang="en-GB" sz="1400" u="none" strike="noStrike">
                <a:solidFill>
                  <a:schemeClr val="bg2">
                    <a:lumMod val="25000"/>
                  </a:schemeClr>
                </a:solidFill>
                <a:effectLst/>
                <a:latin typeface="Messina Sans" pitchFamily="2" charset="77"/>
              </a:rPr>
              <a:t>Chronic stress not only reduces work performance but also negatively affects mental health and employee engagement.</a:t>
            </a:r>
            <a:endParaRPr lang="en-GB" sz="1400">
              <a:solidFill>
                <a:schemeClr val="bg2">
                  <a:lumMod val="25000"/>
                </a:schemeClr>
              </a:solidFill>
              <a:latin typeface="Messina Sans" pitchFamily="2" charset="77"/>
            </a:endParaRPr>
          </a:p>
          <a:p>
            <a:endParaRPr lang="en-GB" sz="1400" u="none" strike="noStrike">
              <a:solidFill>
                <a:schemeClr val="bg2">
                  <a:lumMod val="25000"/>
                </a:schemeClr>
              </a:solidFill>
              <a:effectLst/>
              <a:latin typeface="Messina Sans" pitchFamily="2" charset="77"/>
            </a:endParaRPr>
          </a:p>
          <a:p>
            <a:r>
              <a:rPr lang="en-GB" sz="1400" u="none" strike="noStrike">
                <a:solidFill>
                  <a:schemeClr val="bg2">
                    <a:lumMod val="25000"/>
                  </a:schemeClr>
                </a:solidFill>
                <a:effectLst/>
                <a:latin typeface="Messina Sans" pitchFamily="2" charset="77"/>
              </a:rPr>
              <a:t>The </a:t>
            </a:r>
            <a:r>
              <a:rPr lang="en-GB" sz="1400" b="1" u="none" strike="noStrike">
                <a:solidFill>
                  <a:schemeClr val="bg2">
                    <a:lumMod val="25000"/>
                  </a:schemeClr>
                </a:solidFill>
                <a:effectLst/>
                <a:latin typeface="Messina Sans" pitchFamily="2" charset="77"/>
              </a:rPr>
              <a:t>Neuron Activation Pod</a:t>
            </a:r>
            <a:r>
              <a:rPr lang="en-GB" sz="1400" u="none" strike="noStrike">
                <a:solidFill>
                  <a:schemeClr val="bg2">
                    <a:lumMod val="25000"/>
                  </a:schemeClr>
                </a:solidFill>
                <a:effectLst/>
                <a:latin typeface="Messina Sans" pitchFamily="2" charset="77"/>
              </a:rPr>
              <a:t>, powered by </a:t>
            </a:r>
            <a:r>
              <a:rPr lang="en-GB" sz="1400" b="1" u="none" strike="noStrike">
                <a:solidFill>
                  <a:schemeClr val="bg2">
                    <a:lumMod val="25000"/>
                  </a:schemeClr>
                </a:solidFill>
                <a:effectLst/>
                <a:latin typeface="Messina Sans" pitchFamily="2" charset="77"/>
              </a:rPr>
              <a:t>Neurosonic technology</a:t>
            </a:r>
            <a:r>
              <a:rPr lang="en-GB" sz="1400" u="none" strike="noStrike">
                <a:solidFill>
                  <a:schemeClr val="bg2">
                    <a:lumMod val="25000"/>
                  </a:schemeClr>
                </a:solidFill>
                <a:effectLst/>
                <a:latin typeface="Messina Sans" pitchFamily="2" charset="77"/>
              </a:rPr>
              <a:t>, directly addresses this issue by using low-frequency vibrations to calm the autonomic nervous system (ANS), </a:t>
            </a:r>
            <a:r>
              <a:rPr lang="en-GB" sz="1400" b="1" u="none" strike="noStrike">
                <a:solidFill>
                  <a:schemeClr val="bg2">
                    <a:lumMod val="25000"/>
                  </a:schemeClr>
                </a:solidFill>
                <a:effectLst/>
                <a:latin typeface="Messina Sans" pitchFamily="2" charset="77"/>
              </a:rPr>
              <a:t>providing scientifically backed stress relief</a:t>
            </a:r>
            <a:r>
              <a:rPr lang="en-GB" sz="1400" u="none" strike="noStrike">
                <a:solidFill>
                  <a:schemeClr val="bg2">
                    <a:lumMod val="25000"/>
                  </a:schemeClr>
                </a:solidFill>
                <a:effectLst/>
                <a:latin typeface="Messina Sans" pitchFamily="2" charset="77"/>
              </a:rPr>
              <a:t>.</a:t>
            </a:r>
          </a:p>
        </p:txBody>
      </p:sp>
      <p:sp>
        <p:nvSpPr>
          <p:cNvPr id="3" name="Tekstiruutu 4">
            <a:extLst>
              <a:ext uri="{FF2B5EF4-FFF2-40B4-BE49-F238E27FC236}">
                <a16:creationId xmlns:a16="http://schemas.microsoft.com/office/drawing/2014/main" id="{FB2CFAC6-8641-BFE8-3FA4-FFDFDB9F3903}"/>
              </a:ext>
            </a:extLst>
          </p:cNvPr>
          <p:cNvSpPr txBox="1"/>
          <p:nvPr/>
        </p:nvSpPr>
        <p:spPr>
          <a:xfrm>
            <a:off x="502800" y="574940"/>
            <a:ext cx="5469375" cy="3217419"/>
          </a:xfrm>
          <a:prstGeom prst="rect">
            <a:avLst/>
          </a:prstGeom>
          <a:noFill/>
        </p:spPr>
        <p:txBody>
          <a:bodyPr wrap="square">
            <a:spAutoFit/>
          </a:bodyPr>
          <a:lstStyle/>
          <a:p>
            <a:pPr>
              <a:lnSpc>
                <a:spcPts val="6000"/>
              </a:lnSpc>
            </a:pPr>
            <a:r>
              <a:rPr lang="en-GB" sz="6600" b="1" i="0" u="none" strike="noStrike">
                <a:solidFill>
                  <a:schemeClr val="bg2">
                    <a:lumMod val="25000"/>
                  </a:schemeClr>
                </a:solidFill>
                <a:effectLst/>
                <a:latin typeface="Grifo M" panose="02050803090505060204" pitchFamily="18" charset="77"/>
              </a:rPr>
              <a:t>Combat</a:t>
            </a:r>
          </a:p>
          <a:p>
            <a:pPr>
              <a:lnSpc>
                <a:spcPts val="6000"/>
              </a:lnSpc>
            </a:pPr>
            <a:r>
              <a:rPr lang="en-GB" sz="6600" b="1" i="0" u="none" strike="noStrike">
                <a:solidFill>
                  <a:schemeClr val="bg2">
                    <a:lumMod val="25000"/>
                  </a:schemeClr>
                </a:solidFill>
                <a:effectLst/>
                <a:latin typeface="Grifo M" panose="02050803090505060204" pitchFamily="18" charset="77"/>
              </a:rPr>
              <a:t>stress with scientifically proven results.</a:t>
            </a:r>
            <a:endParaRPr lang="en-GB" sz="6600" b="0" i="0" u="none" strike="noStrike">
              <a:solidFill>
                <a:schemeClr val="bg2">
                  <a:lumMod val="25000"/>
                </a:schemeClr>
              </a:solidFill>
              <a:effectLst/>
              <a:latin typeface="Grifo M" panose="02050803090505060204" pitchFamily="18" charset="77"/>
            </a:endParaRPr>
          </a:p>
        </p:txBody>
      </p:sp>
    </p:spTree>
    <p:extLst>
      <p:ext uri="{BB962C8B-B14F-4D97-AF65-F5344CB8AC3E}">
        <p14:creationId xmlns:p14="http://schemas.microsoft.com/office/powerpoint/2010/main" val="1358274454"/>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101820"/>
        </a:solidFill>
        <a:effectLst/>
      </p:bgPr>
    </p:bg>
    <p:spTree>
      <p:nvGrpSpPr>
        <p:cNvPr id="1" name=""/>
        <p:cNvGrpSpPr/>
        <p:nvPr/>
      </p:nvGrpSpPr>
      <p:grpSpPr>
        <a:xfrm>
          <a:off x="0" y="0"/>
          <a:ext cx="0" cy="0"/>
          <a:chOff x="0" y="0"/>
          <a:chExt cx="0" cy="0"/>
        </a:xfrm>
      </p:grpSpPr>
      <p:sp>
        <p:nvSpPr>
          <p:cNvPr id="3" name="Tekstiruutu 4">
            <a:extLst>
              <a:ext uri="{FF2B5EF4-FFF2-40B4-BE49-F238E27FC236}">
                <a16:creationId xmlns:a16="http://schemas.microsoft.com/office/drawing/2014/main" id="{FB2CFAC6-8641-BFE8-3FA4-FFDFDB9F3903}"/>
              </a:ext>
            </a:extLst>
          </p:cNvPr>
          <p:cNvSpPr txBox="1"/>
          <p:nvPr/>
        </p:nvSpPr>
        <p:spPr>
          <a:xfrm>
            <a:off x="536465" y="2589732"/>
            <a:ext cx="11119069" cy="1678536"/>
          </a:xfrm>
          <a:prstGeom prst="rect">
            <a:avLst/>
          </a:prstGeom>
          <a:noFill/>
        </p:spPr>
        <p:txBody>
          <a:bodyPr wrap="square">
            <a:spAutoFit/>
          </a:bodyPr>
          <a:lstStyle/>
          <a:p>
            <a:pPr algn="ctr">
              <a:lnSpc>
                <a:spcPts val="6000"/>
              </a:lnSpc>
            </a:pPr>
            <a:r>
              <a:rPr lang="en-GB" sz="6600" b="0" i="0" u="none" strike="noStrike">
                <a:solidFill>
                  <a:schemeClr val="bg1">
                    <a:lumMod val="95000"/>
                  </a:schemeClr>
                </a:solidFill>
                <a:effectLst/>
                <a:latin typeface="Grifo M" panose="02050803090505060204" pitchFamily="18" charset="77"/>
              </a:rPr>
              <a:t>A massage chair can't fix stress. The Neuron Activation Pod can.</a:t>
            </a:r>
            <a:endParaRPr lang="en-GB" sz="6600">
              <a:solidFill>
                <a:schemeClr val="bg1">
                  <a:lumMod val="95000"/>
                </a:schemeClr>
              </a:solidFill>
              <a:latin typeface="Grifo M" panose="02050803090505060204" pitchFamily="18" charset="77"/>
            </a:endParaRPr>
          </a:p>
        </p:txBody>
      </p:sp>
    </p:spTree>
    <p:extLst>
      <p:ext uri="{BB962C8B-B14F-4D97-AF65-F5344CB8AC3E}">
        <p14:creationId xmlns:p14="http://schemas.microsoft.com/office/powerpoint/2010/main" val="3119530617"/>
      </p:ext>
    </p:extLst>
  </p:cSld>
  <p:clrMapOvr>
    <a:masterClrMapping/>
  </p:clrMapOvr>
  <mc:AlternateContent xmlns:mc="http://schemas.openxmlformats.org/markup-compatibility/2006" xmlns:p14="http://schemas.microsoft.com/office/powerpoint/2010/main">
    <mc:Choice Requires="p14">
      <p:transition spd="slow" p14:dur="2000" advTm="15000"/>
    </mc:Choice>
    <mc:Fallback xmlns="">
      <p:transition spd="slow" advTm="15000"/>
    </mc:Fallback>
  </mc:AlternateContent>
</p:sld>
</file>

<file path=ppt/theme/theme1.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04ECEF63240784884A20E8A9D426AD0" ma:contentTypeVersion="18" ma:contentTypeDescription="Create a new document." ma:contentTypeScope="" ma:versionID="c8143911b47f2680b3bfebae740cfbf3">
  <xsd:schema xmlns:xsd="http://www.w3.org/2001/XMLSchema" xmlns:xs="http://www.w3.org/2001/XMLSchema" xmlns:p="http://schemas.microsoft.com/office/2006/metadata/properties" xmlns:ns2="a5275f20-b99f-4473-86ae-49e23f15dbba" xmlns:ns3="350f65df-38fa-436e-af5a-f38c94288bc0" targetNamespace="http://schemas.microsoft.com/office/2006/metadata/properties" ma:root="true" ma:fieldsID="2646b2bd9f616736dec42b2225a32949" ns2:_="" ns3:_="">
    <xsd:import namespace="a5275f20-b99f-4473-86ae-49e23f15dbba"/>
    <xsd:import namespace="350f65df-38fa-436e-af5a-f38c94288bc0"/>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275f20-b99f-4473-86ae-49e23f15db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b481ddb4-a4fc-4ef1-9f42-33970b4cf7a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50f65df-38fa-436e-af5a-f38c94288bc0"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cb3d2796-3d1f-4225-b049-e7f4929ccd59}" ma:internalName="TaxCatchAll" ma:showField="CatchAllData" ma:web="350f65df-38fa-436e-af5a-f38c94288bc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50f65df-38fa-436e-af5a-f38c94288bc0" xsi:nil="true"/>
    <lcf76f155ced4ddcb4097134ff3c332f xmlns="a5275f20-b99f-4473-86ae-49e23f15dbb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D4B1CED-0DFA-47A8-9F4F-90A43DA774B2}"/>
</file>

<file path=customXml/itemProps2.xml><?xml version="1.0" encoding="utf-8"?>
<ds:datastoreItem xmlns:ds="http://schemas.openxmlformats.org/officeDocument/2006/customXml" ds:itemID="{5A1494E6-2401-4C32-B918-13AEC64DFE15}"/>
</file>

<file path=customXml/itemProps3.xml><?xml version="1.0" encoding="utf-8"?>
<ds:datastoreItem xmlns:ds="http://schemas.openxmlformats.org/officeDocument/2006/customXml" ds:itemID="{54CA1B42-8F1A-4C8A-A3C8-8DFF6BE1890C}"/>
</file>

<file path=docProps/app.xml><?xml version="1.0" encoding="utf-8"?>
<Properties xmlns="http://schemas.openxmlformats.org/officeDocument/2006/extended-properties" xmlns:vt="http://schemas.openxmlformats.org/officeDocument/2006/docPropsVTypes">
  <TotalTime>84743</TotalTime>
  <Words>3993</Words>
  <Application>Microsoft Office PowerPoint</Application>
  <PresentationFormat>Widescreen</PresentationFormat>
  <Paragraphs>353</Paragraphs>
  <Slides>38</Slides>
  <Notes>38</Notes>
  <HiddenSlides>13</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38</vt:i4>
      </vt:variant>
    </vt:vector>
  </HeadingPairs>
  <TitlesOfParts>
    <vt:vector size="47" baseType="lpstr">
      <vt:lpstr>Grifo M</vt:lpstr>
      <vt:lpstr>Messina Sans Black</vt:lpstr>
      <vt:lpstr>Calibri</vt:lpstr>
      <vt:lpstr>Arial</vt:lpstr>
      <vt:lpstr>-webkit-standard</vt:lpstr>
      <vt:lpstr>Messina Sans</vt:lpstr>
      <vt:lpstr>Messina Sans Book</vt:lpstr>
      <vt:lpstr>Calibri Light</vt:lpstr>
      <vt:lpstr>Office-teema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PowerPoint-esitys</dc:title>
  <dc:subject/>
  <dc:creator>Paula Ahlbom</dc:creator>
  <cp:keywords/>
  <dc:description/>
  <cp:lastModifiedBy>Amanda Brasher Black</cp:lastModifiedBy>
  <cp:revision>182</cp:revision>
  <cp:lastPrinted>2023-11-27T08:20:33Z</cp:lastPrinted>
  <dcterms:created xsi:type="dcterms:W3CDTF">2023-04-14T07:59:55Z</dcterms:created>
  <dcterms:modified xsi:type="dcterms:W3CDTF">2024-11-12T15:16:15Z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0x010100104ECEF63240784884A20E8A9D426AD0</vt:lpwstr>
  </property>
</Properties>
</file>